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71" r:id="rId6"/>
    <p:sldId id="261" r:id="rId7"/>
    <p:sldId id="269" r:id="rId8"/>
    <p:sldId id="268" r:id="rId9"/>
    <p:sldId id="272" r:id="rId10"/>
    <p:sldId id="288" r:id="rId11"/>
    <p:sldId id="270" r:id="rId12"/>
    <p:sldId id="266" r:id="rId13"/>
    <p:sldId id="289" r:id="rId14"/>
    <p:sldId id="290" r:id="rId15"/>
    <p:sldId id="284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DB1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555" y="476672"/>
            <a:ext cx="7992888" cy="561662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t" anchorCtr="0">
            <a:normAutofit/>
            <a:scene3d>
              <a:camera prst="orthographicFront">
                <a:rot lat="0" lon="600000" rev="0"/>
              </a:camera>
              <a:lightRig rig="threePt" dir="t"/>
            </a:scene3d>
            <a:sp3d/>
          </a:bodyPr>
          <a:lstStyle/>
          <a:p>
            <a:pPr algn="l"/>
            <a:r>
              <a:rPr lang="ru-RU" sz="4800" b="1" dirty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«ДЕТСКИЙ САД ДЛЯ РЕБЯТ» </a:t>
            </a:r>
            <a:endParaRPr lang="ru-RU" sz="4800" b="1" dirty="0" smtClean="0">
              <a:ln w="19050" cap="rnd" cmpd="sng">
                <a:solidFill>
                  <a:srgbClr val="DA0000"/>
                </a:solidFill>
                <a:prstDash val="solid"/>
                <a:beve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rgbClr val="FFFF00">
                    <a:alpha val="43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76200" stA="46000" endPos="56000" dist="29997" dir="5400000" sy="-100000" algn="bl" rotWithShape="0"/>
              </a:effectLst>
              <a:latin typeface="Arial Narrow" pitchFamily="34" charset="0"/>
              <a:cs typeface="Aharoni" pitchFamily="2" charset="-79"/>
            </a:endParaRPr>
          </a:p>
          <a:p>
            <a:pPr algn="l"/>
            <a:r>
              <a:rPr lang="ru-RU" sz="48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(</a:t>
            </a:r>
            <a:r>
              <a:rPr lang="ru-RU" sz="4800" b="1" dirty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адаптация детей раннего возраста к условиям </a:t>
            </a:r>
            <a:r>
              <a:rPr lang="ru-RU" sz="5600" b="1" dirty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ДОУ)</a:t>
            </a:r>
            <a:endParaRPr lang="ru-RU" sz="5600" b="1" dirty="0" smtClean="0">
              <a:ln w="19050" cap="rnd" cmpd="sng">
                <a:solidFill>
                  <a:srgbClr val="DA0000"/>
                </a:solidFill>
                <a:prstDash val="solid"/>
                <a:beve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rgbClr val="FFFF00">
                    <a:alpha val="43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76200" stA="46000" endPos="56000" dist="29997" dir="5400000" sy="-100000" algn="bl" rotWithShape="0"/>
              </a:effectLst>
              <a:latin typeface="Arial Narrow" pitchFamily="34" charset="0"/>
              <a:cs typeface="Aharoni" pitchFamily="2" charset="-79"/>
            </a:endParaRPr>
          </a:p>
          <a:p>
            <a:endParaRPr lang="ru-RU" dirty="0" smtClean="0">
              <a:ln>
                <a:solidFill>
                  <a:schemeClr val="tx1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glow rad="127000">
                  <a:srgbClr val="FFFF00"/>
                </a:glow>
              </a:effectLst>
            </a:endParaRPr>
          </a:p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Program Files\Microsoft Office\MEDIA\OFFICE14\Bullets\BD14579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21.privet.ru/lr/0c169580bd342f76cb0fb09cf7343e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4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285750">
              <a:buFont typeface="Arial" pitchFamily="34" charset="0"/>
              <a:buChar char="•"/>
            </a:pPr>
            <a:endParaRPr lang="ru-RU" sz="20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Расширяйте "социальный горизонт" ребенка, пусть он привыкает общаться со сверстниками на детских игровых площадках, ходить в гости к товарищам, оставаться ночевать у бабушки,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гулять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и т.д. 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Необходимо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сформировать у ребенка положительную установку, желание идти в детский сад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.. </a:t>
            </a:r>
            <a:endParaRPr lang="ru-RU" sz="20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Планируйте свое время так, чтобы в первый месяц посещения ребенком детского сада у Вас была возможность не оставлять его там на целый день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. </a:t>
            </a:r>
            <a:endParaRPr lang="ru-RU" sz="2000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Ребенок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должен приходит в детский сад только здоровым. </a:t>
            </a:r>
          </a:p>
          <a:p>
            <a:pPr marL="285750" lvl="0" indent="285750">
              <a:buFont typeface="Arial" pitchFamily="34" charset="0"/>
              <a:buChar char="•"/>
            </a:pPr>
            <a:endParaRPr lang="ru-RU" sz="20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21383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</a:rPr>
              <a:t>Главное же для ребёнка в период адаптации к детскому саду – это Ваше терпение и любовь.</a:t>
            </a:r>
          </a:p>
        </p:txBody>
      </p:sp>
    </p:spTree>
    <p:extLst>
      <p:ext uri="{BB962C8B-B14F-4D97-AF65-F5344CB8AC3E}">
        <p14:creationId xmlns:p14="http://schemas.microsoft.com/office/powerpoint/2010/main" val="26417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"/>
              </a:rPr>
              <a:t>Не делайте ошибок</a:t>
            </a: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К </a:t>
            </a:r>
            <a:r>
              <a:rPr lang="ru-RU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сожалению, иногда родители совершают серьезные ошибки, которые затрудняют адаптацию ребенка. </a:t>
            </a:r>
            <a:endParaRPr lang="ru-RU" dirty="0" smtClean="0">
              <a:ln>
                <a:solidFill>
                  <a:srgbClr val="C0000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Чего </a:t>
            </a:r>
            <a:r>
              <a:rPr lang="ru-RU" sz="2800" b="1" dirty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нельзя делать ни в коем случае</a:t>
            </a:r>
            <a:r>
              <a:rPr lang="ru-RU" sz="28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: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наказывать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или сердиться на малыша за то, что он плачет при расставании или дома при упоминании необходимости идти в сад! Помните, он имеет право на такую реакцию. Строгое напоминание о том, что «он обещал не плакать», – тоже абсолютно не эффективно. Дети этого возраста еще не умеют «держать слово». Лучше еще раз напомните, что вы обязательно придете.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пугать детским садом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(«Вот будешь себя плохо вести, опять в детский сад пойдешь!»). Место, которым пугают, никогда не станет ни любимым, ни безопасным.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плохо отзываться о воспитателях и саде при ребенке</a:t>
            </a:r>
            <a:r>
              <a:rPr lang="ru-RU" sz="2000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. 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Это может навести малыша на мысль, что сад – это нехорошее место и его окружают плохие люди. Тогда тревога не пройдет вообще.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обманывать ребенка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, говоря, что вы придете очень скоро, если малышу, например, предстоит оставаться в садике полдня или даже полный день. Пусть лучше он знает, что мама придет не скоро, чем будет ждать ее целый день и может потерять доверие к самому близкому человеку.</a:t>
            </a:r>
            <a:endParaRPr lang="ru-RU" b="0" i="0" dirty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6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368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568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4322" y="1084853"/>
            <a:ext cx="4273112" cy="759972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7030A0"/>
                </a:solidFill>
              </a:rPr>
              <a:t>...Ребёнок начал ходить в детский сад:</a:t>
            </a:r>
          </a:p>
        </p:txBody>
      </p:sp>
      <p:sp>
        <p:nvSpPr>
          <p:cNvPr id="13" name="Овал 12"/>
          <p:cNvSpPr/>
          <p:nvPr/>
        </p:nvSpPr>
        <p:spPr>
          <a:xfrm>
            <a:off x="4744399" y="1084852"/>
            <a:ext cx="4222376" cy="759974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...Ребёнок плачет при расставании </a:t>
            </a:r>
            <a:r>
              <a:rPr lang="ru-RU" b="1" dirty="0" smtClean="0">
                <a:solidFill>
                  <a:srgbClr val="FF0000"/>
                </a:solidFill>
              </a:rPr>
              <a:t>с родителями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2908" y="116632"/>
            <a:ext cx="4320480" cy="720080"/>
          </a:xfrm>
          <a:prstGeom prst="roundRect">
            <a:avLst>
              <a:gd name="adj" fmla="val 27539"/>
            </a:avLst>
          </a:prstGeom>
          <a:solidFill>
            <a:srgbClr val="92D050">
              <a:alpha val="50000"/>
            </a:srgbClr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DB1F2C"/>
                  </a:solidFill>
                </a:ln>
                <a:solidFill>
                  <a:schemeClr val="bg1"/>
                </a:solidFill>
              </a:rPr>
              <a:t>Что делать, если…</a:t>
            </a:r>
            <a:endParaRPr lang="ru-RU" sz="4000" b="1" dirty="0">
              <a:ln>
                <a:solidFill>
                  <a:srgbClr val="DB1F2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868" y="2147955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Установите тесный контакт с работниками детского сада.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5800" y="3117700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Приучайте ребёнка к детскому саду постепенно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5800" y="4073219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Не оставляйте ребёнка в саду более чем на 8 часов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462" y="5060393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Поддерживайте дома спокойную обстановку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0111" y="6021288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823B"/>
                </a:solidFill>
              </a:rPr>
              <a:t>Не перегружайте ребёнка новой информацией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46775" y="2149623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Рассказывайте ребёнку, что ждёт его в детском саду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1967" y="3212976"/>
            <a:ext cx="4320000" cy="95551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Дайте ребёнку </a:t>
            </a:r>
            <a:r>
              <a:rPr lang="ru-RU" sz="2000" b="1" dirty="0" smtClean="0">
                <a:solidFill>
                  <a:srgbClr val="0070C0"/>
                </a:solidFill>
              </a:rPr>
              <a:t>с собой в сад любимую </a:t>
            </a:r>
            <a:r>
              <a:rPr lang="ru-RU" sz="2000" b="1" dirty="0">
                <a:solidFill>
                  <a:srgbClr val="0070C0"/>
                </a:solidFill>
              </a:rPr>
              <a:t>игрушку или какой-то домашний предмет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41967" y="4566806"/>
            <a:ext cx="4320000" cy="98717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Будьте спокойны, не проявляйте перед ребёнком своего беспокойства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25550" y="6021288"/>
            <a:ext cx="4320000" cy="6480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70C0"/>
                </a:solidFill>
              </a:rPr>
              <a:t>Демонстрируйте ребёнку свою любовь и заботу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257931" y="1846492"/>
            <a:ext cx="214139" cy="303131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255924" y="2780729"/>
            <a:ext cx="207888" cy="320077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260345" y="3765700"/>
            <a:ext cx="217987" cy="307519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242800" y="4735193"/>
            <a:ext cx="186000" cy="325200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231606" y="5715575"/>
            <a:ext cx="207887" cy="312895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719697" y="2821579"/>
            <a:ext cx="200607" cy="391398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6702831" y="1844824"/>
            <a:ext cx="207888" cy="278504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698022" y="4168495"/>
            <a:ext cx="222282" cy="398311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691222" y="5553981"/>
            <a:ext cx="207888" cy="474490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8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noProof="1" smtClean="0">
                <a:solidFill>
                  <a:srgbClr val="CC0000"/>
                </a:solidFill>
              </a:rPr>
              <a:t>Запаситесь терпением, и детский сад будет привычным и уютным миром для вашего малыша!</a:t>
            </a:r>
          </a:p>
          <a:p>
            <a:pPr eaLnBrk="1" hangingPunct="1"/>
            <a:endParaRPr lang="ru-RU" altLang="ru-RU" b="1" dirty="0" smtClean="0">
              <a:solidFill>
                <a:srgbClr val="CC0000"/>
              </a:solidFill>
            </a:endParaRPr>
          </a:p>
        </p:txBody>
      </p:sp>
      <p:pic>
        <p:nvPicPr>
          <p:cNvPr id="34819" name="Picture 6" descr="C:\Documents and Settings\Людмила\Рабочий стол\Хорошо-плохо\малыш с игруш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14625"/>
            <a:ext cx="37147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6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332656"/>
            <a:ext cx="8229600" cy="8683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ребенок: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281487" cy="5214937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заранее приучен к режиму дня;</a:t>
            </a:r>
          </a:p>
          <a:p>
            <a:pPr>
              <a:lnSpc>
                <a:spcPct val="12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умеет проситься в туалет;</a:t>
            </a:r>
          </a:p>
          <a:p>
            <a:pPr>
              <a:lnSpc>
                <a:spcPct val="12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готов к не протертой и разнообразной пище;</a:t>
            </a:r>
          </a:p>
          <a:p>
            <a:pPr>
              <a:lnSpc>
                <a:spcPct val="12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умеет играть с игрушками, интересуется ими;</a:t>
            </a:r>
          </a:p>
          <a:p>
            <a:pPr>
              <a:lnSpc>
                <a:spcPct val="12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способен хотя бы к кратковременному контакту с другими детьми, не боится их;</a:t>
            </a:r>
          </a:p>
          <a:p>
            <a:pPr>
              <a:lnSpc>
                <a:spcPct val="12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доверяет воспитателю</a:t>
            </a:r>
          </a:p>
          <a:p>
            <a:pPr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>
          <a:xfrm>
            <a:off x="5072063" y="3714750"/>
            <a:ext cx="3614737" cy="2857500"/>
          </a:xfrm>
          <a:solidFill>
            <a:srgbClr val="FFFF99"/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Большинство проблем, связанных с адаптационным периодом, его минует.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ним будет легко и родителям, и педагогу. </a:t>
            </a:r>
            <a:endParaRPr lang="ru-RU" sz="2400" dirty="0" smtClean="0"/>
          </a:p>
        </p:txBody>
      </p:sp>
      <p:pic>
        <p:nvPicPr>
          <p:cNvPr id="35845" name="Picture 3" descr="C:\Users\Дмитрий\Desktop\6gr_w300_h2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071563"/>
            <a:ext cx="2857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с вырезом 4"/>
          <p:cNvSpPr/>
          <p:nvPr/>
        </p:nvSpPr>
        <p:spPr>
          <a:xfrm>
            <a:off x="4495800" y="4149725"/>
            <a:ext cx="647700" cy="1008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4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38000" endPos="60000" dist="29997" dir="5400000" sy="-100000" algn="bl" rotWithShape="0"/>
                </a:effectLst>
              </a:rPr>
              <a:t>Спасибо за внимание</a:t>
            </a:r>
            <a:endParaRPr lang="ru-RU" sz="6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380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97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FF0000"/>
                </a:solidFill>
              </a:rPr>
              <a:t>Группа №1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altLang="ru-RU" sz="2400" i="1" dirty="0" smtClean="0"/>
              <a:t>С детьми работают:</a:t>
            </a:r>
          </a:p>
          <a:p>
            <a:pPr marL="0" indent="0" algn="ctr">
              <a:buFontTx/>
              <a:buNone/>
            </a:pPr>
            <a:r>
              <a:rPr lang="ru-RU" altLang="ru-RU" sz="2000" i="1" dirty="0" smtClean="0"/>
              <a:t>воспитатели</a:t>
            </a:r>
          </a:p>
          <a:p>
            <a:pPr marL="0" indent="0" algn="ctr">
              <a:buFontTx/>
              <a:buNone/>
            </a:pPr>
            <a:r>
              <a:rPr lang="ru-RU" altLang="ru-RU" sz="2400" i="1" dirty="0" err="1" smtClean="0"/>
              <a:t>Ирсецкая</a:t>
            </a:r>
            <a:r>
              <a:rPr lang="ru-RU" altLang="ru-RU" sz="2400" i="1" dirty="0" smtClean="0"/>
              <a:t> </a:t>
            </a:r>
            <a:r>
              <a:rPr lang="ru-RU" altLang="ru-RU" sz="2400" i="1" dirty="0"/>
              <a:t>Л</a:t>
            </a:r>
            <a:r>
              <a:rPr lang="ru-RU" altLang="ru-RU" sz="2400" i="1" dirty="0" smtClean="0"/>
              <a:t>юдмила  Викторовна</a:t>
            </a:r>
          </a:p>
          <a:p>
            <a:pPr marL="0" indent="0">
              <a:buFontTx/>
              <a:buNone/>
            </a:pPr>
            <a:r>
              <a:rPr lang="ru-RU" altLang="ru-RU" sz="2400" i="1" dirty="0" smtClean="0"/>
              <a:t>                                        Телефон:89027820248</a:t>
            </a:r>
            <a:endParaRPr lang="ru-RU" altLang="ru-RU" sz="2400" i="1" dirty="0"/>
          </a:p>
          <a:p>
            <a:pPr marL="0" indent="0" algn="ctr">
              <a:buFontTx/>
              <a:buNone/>
            </a:pPr>
            <a:endParaRPr lang="ru-RU" altLang="ru-RU" sz="2400" i="1" dirty="0" smtClean="0"/>
          </a:p>
          <a:p>
            <a:pPr marL="0" indent="0" algn="ctr">
              <a:buFontTx/>
              <a:buNone/>
            </a:pPr>
            <a:r>
              <a:rPr lang="ru-RU" altLang="ru-RU" sz="2400" i="1" dirty="0" err="1" smtClean="0"/>
              <a:t>Паромова</a:t>
            </a:r>
            <a:r>
              <a:rPr lang="ru-RU" altLang="ru-RU" sz="2400" i="1" dirty="0" smtClean="0"/>
              <a:t> Светлана Николаевна</a:t>
            </a:r>
          </a:p>
          <a:p>
            <a:pPr marL="0" indent="0">
              <a:buFontTx/>
              <a:buNone/>
            </a:pPr>
            <a:r>
              <a:rPr lang="ru-RU" altLang="ru-RU" sz="2400" i="1" dirty="0" smtClean="0"/>
              <a:t>                                         Телефон:89524542462</a:t>
            </a:r>
          </a:p>
          <a:p>
            <a:pPr marL="0" indent="0" algn="ctr">
              <a:buFontTx/>
              <a:buNone/>
            </a:pPr>
            <a:r>
              <a:rPr lang="ru-RU" altLang="ru-RU" sz="2000" i="1" dirty="0" smtClean="0"/>
              <a:t>Младший воспитатель</a:t>
            </a:r>
          </a:p>
          <a:p>
            <a:pPr marL="0" indent="0" algn="ctr">
              <a:buFontTx/>
              <a:buNone/>
            </a:pPr>
            <a:r>
              <a:rPr lang="ru-RU" altLang="ru-RU" sz="2400" i="1" dirty="0" smtClean="0"/>
              <a:t>Глотова Любовь Викторовна</a:t>
            </a:r>
            <a:endParaRPr lang="ru-RU" altLang="ru-RU" sz="2400" i="1" dirty="0"/>
          </a:p>
          <a:p>
            <a:pPr marL="0" indent="0">
              <a:buFontTx/>
              <a:buNone/>
            </a:pPr>
            <a:r>
              <a:rPr lang="ru-RU" altLang="ru-RU" sz="2400" i="1" dirty="0" smtClean="0"/>
              <a:t>                                            Телефон:89535668469</a:t>
            </a:r>
          </a:p>
          <a:p>
            <a:pPr marL="0" indent="0" algn="ctr">
              <a:buFontTx/>
              <a:buNone/>
            </a:pPr>
            <a:r>
              <a:rPr lang="ru-RU" altLang="ru-RU" sz="2400" i="1" dirty="0" smtClean="0"/>
              <a:t>Телефон д-с:    5-11 -87</a:t>
            </a:r>
          </a:p>
          <a:p>
            <a:pPr marL="0" indent="0">
              <a:buFontTx/>
              <a:buNone/>
            </a:pPr>
            <a:endParaRPr lang="ru-RU" alt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46472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40917_092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714488"/>
            <a:ext cx="5111750" cy="3833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счастье!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 малыш подрос!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многое уже умеет сам.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Играет, ходит, говорит и размышляет.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Пришла пора ребенка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детский сад отправить!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200D7-C804-447C-86BB-9A0CE4A0467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1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44824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Для ребенка детский садик, несомненно, является новым, еще неизвестным пространством, с новым окружением и новыми отношениями</a:t>
            </a:r>
            <a:r>
              <a:rPr lang="ru-RU" sz="24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. С </a:t>
            </a:r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поступлением ребенка в дошкольное учреждение в его жизни происходит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b="1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множество изменений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:</a:t>
            </a:r>
            <a:endParaRPr lang="ru-RU" dirty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" y="3906927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Отсутствие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родителей 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Новые требования к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поведению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Строгий режим дня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Другой стиль общения </a:t>
            </a:r>
            <a:endParaRPr lang="ru-RU" sz="2800" b="1" dirty="0" smtClean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Постоянный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контакт со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сверстниками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Новое помещение 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68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Адаптация</a:t>
            </a:r>
            <a:r>
              <a:rPr lang="ru-RU" sz="28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–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процесс приспособления  организма </a:t>
            </a:r>
            <a:endParaRPr lang="ru-RU" sz="3200" b="1" dirty="0" smtClean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165100">
                  <a:srgbClr val="FFC000">
                    <a:alpha val="53000"/>
                  </a:srgbClr>
                </a:glow>
              </a:effectLst>
            </a:endParaRP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к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новым условиям.</a:t>
            </a:r>
            <a:endParaRPr lang="ru-RU" sz="2000" dirty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3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0402"/>
            <a:ext cx="9144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Все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эти изменения обрушиваются на ребенка </a:t>
            </a: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одновременно,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создавая для него</a:t>
            </a:r>
            <a:b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стрессовую ситуацию,</a:t>
            </a:r>
          </a:p>
          <a:p>
            <a:pPr algn="ctr"/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 которая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без специальной организации</a:t>
            </a:r>
            <a:b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может привести</a:t>
            </a:r>
            <a:b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к невротическим  реакциям</a:t>
            </a:r>
            <a:r>
              <a:rPr lang="en-US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:</a:t>
            </a:r>
            <a:endParaRPr lang="ru-RU" sz="28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endParaRPr lang="ru-RU" sz="2800" b="1" i="1" u="sng" dirty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3300" b="1" i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капризы,      </a:t>
            </a:r>
          </a:p>
          <a:p>
            <a:pPr algn="ctr"/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страхи,</a:t>
            </a:r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- отказ </a:t>
            </a:r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еды,</a:t>
            </a:r>
            <a:b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     - частые болезни</a:t>
            </a:r>
            <a:r>
              <a:rPr lang="ru-RU" sz="3300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. </a:t>
            </a:r>
            <a:endParaRPr lang="ru-RU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</a:endParaRPr>
          </a:p>
        </p:txBody>
      </p:sp>
      <p:pic>
        <p:nvPicPr>
          <p:cNvPr id="7170" name="Picture 2" descr="C:\Users\123\Desktop\2\Deti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75564"/>
            <a:ext cx="1606066" cy="25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2\Deti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1901576" cy="20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9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8527" y="3356992"/>
            <a:ext cx="505596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Общая задача воспитателей и родителей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–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помочь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ребенку по возможности безболезненно войти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в</a:t>
            </a:r>
            <a:endParaRPr lang="ru-RU" sz="2800" b="1" dirty="0">
              <a:ln>
                <a:solidFill>
                  <a:schemeClr val="tx1"/>
                </a:solidFill>
              </a:ln>
              <a:pattFill prst="trellis">
                <a:fgClr>
                  <a:srgbClr val="FF0000"/>
                </a:fgClr>
                <a:bgClr>
                  <a:srgbClr val="FFFF00"/>
                </a:bgClr>
              </a:pattFill>
              <a:effectLst>
                <a:reflection blurRad="127000" stA="30000" endPos="76000" dist="29997" dir="5400000" sy="-100000" algn="bl" rotWithShape="0"/>
              </a:effectLst>
              <a:latin typeface="Arial Narrow" pitchFamily="34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жизнь детского сада.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9515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Необходимо готовить ребенка заранее к поступлению в детский сад!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www.proza.ru/pics/2014/02/02/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1349258"/>
            <a:ext cx="3802510" cy="28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2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689"/>
            <a:ext cx="2592712" cy="2139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664" y="116632"/>
            <a:ext cx="6039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Адаптация</a:t>
            </a:r>
            <a:r>
              <a:rPr lang="ru-RU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– это постепенный процесс</a:t>
            </a:r>
            <a:r>
              <a:rPr lang="en-US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имеющий свою продолжительность у каждого ребенка</a:t>
            </a:r>
            <a:r>
              <a:rPr lang="en-US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</a:p>
          <a:p>
            <a:pPr lvl="0">
              <a:defRPr/>
            </a:pPr>
            <a:endParaRPr lang="ru-RU" sz="2400" b="1" kern="0" dirty="0" smtClean="0">
              <a:ln>
                <a:solidFill>
                  <a:srgbClr val="FF0000"/>
                </a:solidFill>
              </a:ln>
              <a:solidFill>
                <a:srgbClr val="00823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Выделяют три степени адаптации</a:t>
            </a:r>
            <a:r>
              <a:rPr lang="en-US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:</a:t>
            </a:r>
            <a:endParaRPr lang="ru-RU" sz="1600" kern="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647" y="2294625"/>
            <a:ext cx="83346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ru-RU" sz="2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Легкая адаптация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сдвиги нормализуются в течение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10-15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дней, ребенок прибавляет в весе, адекватно ведет себя в коллективе, болеет не чаще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обычного</a:t>
            </a:r>
          </a:p>
          <a:p>
            <a:pPr indent="-457200" algn="just"/>
            <a:r>
              <a:rPr lang="ru-RU" sz="2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Адаптация средней тяжести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сдвиги нормализуются в течение месяца, при этом ребенок на короткое время теряет в весе, может наступить заболевание длительностью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5-7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дней, есть признаки психического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стресса</a:t>
            </a:r>
          </a:p>
          <a:p>
            <a:pPr indent="-457200" algn="just"/>
            <a:r>
              <a:rPr lang="ru-RU" sz="2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Тяжелая адаптация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длится </a:t>
            </a:r>
            <a:r>
              <a:rPr lang="ru-RU" sz="2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от 2 до 6 месяцев, ребенок часто болеет, теряет уже имеющиеся навыки, может наступить как физическое, так и психическое истощение </a:t>
            </a:r>
            <a:r>
              <a:rPr lang="ru-RU" sz="2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организма</a:t>
            </a:r>
            <a:endParaRPr lang="ru-RU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6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2" y="11663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Адаптационный период считается законченным, если ребёнок с аппетитом ест, быстро засыпает и вовремя просыпается в бодром настроении, играет один или со сверстниками.</a:t>
            </a:r>
          </a:p>
        </p:txBody>
      </p:sp>
      <p:pic>
        <p:nvPicPr>
          <p:cNvPr id="2052" name="Picture 4" descr="C:\Users\123\Desktop\2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71616"/>
            <a:ext cx="3191322" cy="2358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2\Deti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52" y="3394799"/>
            <a:ext cx="2621802" cy="31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esktop\2\Deti8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6" y="3429001"/>
            <a:ext cx="2508814" cy="33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9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572" y="1339027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Заранее ознакомьтесь с режимом детского сада и придерживайтесь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и в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выходные дни.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Познакомиться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 меню детского сада и ввести в рацион питания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малыша новые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для него блюда.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Обучайте ребенка дома всем необходимым навыкам самообслуживания: умываться, вытирать руки; одеваться и раздеваться; самостоятельно кушать; проситься на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горшок,  пользоваться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горшком, но никак не памперсами.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Настраивайте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ребёнка на детский сад только положительно, чтобы не было проблем при расставании с родителями по утрам.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Одевайтесь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по сезону. Одежда и обувь не должны создавать трудности для ребёнка (не шнурки, а липучки; не пуговицы, а кнопки). 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Не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давайте дорогие игрушки и не спрашивайте строго за их сохранность.</a:t>
            </a:r>
          </a:p>
          <a:p>
            <a:pPr marL="28575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Каждое утро проверяйте содержимое в кармане ребёнка, не допускайте наличия острых и колющих предметов: кнопок, скрепок, монет и т.д.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Рекомендации родителям </a:t>
            </a:r>
            <a:endParaRPr lang="ru-RU" sz="3200" dirty="0" smtClean="0">
              <a:ln>
                <a:solidFill>
                  <a:srgbClr val="00823B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 </a:t>
            </a:r>
            <a:r>
              <a:rPr lang="ru-RU" sz="32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подготовке ребенка к детскому </a:t>
            </a:r>
            <a:r>
              <a:rPr lang="ru-RU" sz="320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саду</a:t>
            </a:r>
          </a:p>
        </p:txBody>
      </p:sp>
    </p:spTree>
    <p:extLst>
      <p:ext uri="{BB962C8B-B14F-4D97-AF65-F5344CB8AC3E}">
        <p14:creationId xmlns:p14="http://schemas.microsoft.com/office/powerpoint/2010/main" val="225019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285750">
              <a:buFont typeface="Arial" pitchFamily="34" charset="0"/>
              <a:buChar char="•"/>
            </a:pPr>
            <a:endParaRPr lang="ru-RU" sz="20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Чтобы привыкание к ДОУ было максимально безболезненным для ребёнка, нужно сделать его постепенным (у каждого ребенка проходит индивидуально); 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В течении 1-й недели ребёнок посещает детский сад 1-2 часа; 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Последующие увеличивающие на 1-1,5 часа. Полная адаптация -10-12 недель.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В период адаптации не отучайте малыша от вредных</a:t>
            </a:r>
          </a:p>
          <a:p>
            <a:pPr marL="285750" lvl="0"/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привычек –так вы осложните привыкание.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Общайтесь 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 ребёнком, не отмахивайтесь от его вопросов. Сами наталкивайте его на разговор с вами. Беседуйте с ним как можно чаще! Проявите заинтересованность в своём ребёнке! И у вашего ребёнка не будет проблем в речевом и умственном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развитии.</a:t>
            </a:r>
          </a:p>
          <a:p>
            <a:pPr marL="285750" lvl="0" indent="285750">
              <a:buFont typeface="Arial" pitchFamily="34" charset="0"/>
              <a:buChar char="•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Старайтесь</a:t>
            </a:r>
            <a:r>
              <a:rPr lang="ru-RU" sz="20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, чтобы ваш ребёнок хоть немного ходил пешком, без санок, без маминых и папиных рук! Развивайте ножки ребёнка! Я прекрасно понимаю: вы торопитесь на работу, времени в обрез, НО всё-таки найдите компромиссное решение этой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проблеме.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022" y="2890391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n>
                <a:solidFill>
                  <a:srgbClr val="FF0000"/>
                </a:solidFill>
              </a:ln>
              <a:solidFill>
                <a:srgbClr val="00823B"/>
              </a:solidFill>
            </a:endParaRPr>
          </a:p>
          <a:p>
            <a:pPr algn="ctr"/>
            <a:endParaRPr lang="ru-RU" sz="2400" b="1" dirty="0">
              <a:ln>
                <a:solidFill>
                  <a:srgbClr val="FF0000"/>
                </a:solidFill>
              </a:ln>
              <a:solidFill>
                <a:srgbClr val="00823B"/>
              </a:solidFill>
            </a:endParaRPr>
          </a:p>
          <a:p>
            <a:pPr algn="ctr"/>
            <a:endParaRPr lang="ru-RU" sz="2400" b="1" dirty="0" smtClean="0">
              <a:ln>
                <a:solidFill>
                  <a:srgbClr val="FF0000"/>
                </a:solidFill>
              </a:ln>
              <a:solidFill>
                <a:srgbClr val="00823B"/>
              </a:solidFill>
            </a:endParaRPr>
          </a:p>
          <a:p>
            <a:pPr algn="ctr"/>
            <a:endParaRPr lang="ru-RU" sz="2400" b="1" dirty="0">
              <a:ln>
                <a:solidFill>
                  <a:srgbClr val="FF0000"/>
                </a:solidFill>
              </a:ln>
              <a:solidFill>
                <a:srgbClr val="00823B"/>
              </a:solidFill>
            </a:endParaRPr>
          </a:p>
          <a:p>
            <a:pPr algn="ctr"/>
            <a:endParaRPr lang="ru-RU" sz="2400" b="1" dirty="0" smtClean="0">
              <a:ln>
                <a:solidFill>
                  <a:srgbClr val="FF0000"/>
                </a:solidFill>
              </a:ln>
              <a:solidFill>
                <a:srgbClr val="00823B"/>
              </a:solidFill>
            </a:endParaRPr>
          </a:p>
          <a:p>
            <a:pPr algn="ctr"/>
            <a:endParaRPr lang="ru-RU" sz="2400" b="1" dirty="0">
              <a:ln>
                <a:solidFill>
                  <a:srgbClr val="FF0000"/>
                </a:solidFill>
              </a:ln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869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ребенок:</vt:lpstr>
      <vt:lpstr>Презентация PowerPoint</vt:lpstr>
      <vt:lpstr>Группа №1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</cp:lastModifiedBy>
  <cp:revision>101</cp:revision>
  <dcterms:created xsi:type="dcterms:W3CDTF">2012-10-04T18:01:17Z</dcterms:created>
  <dcterms:modified xsi:type="dcterms:W3CDTF">2022-06-05T21:03:48Z</dcterms:modified>
</cp:coreProperties>
</file>