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57" r:id="rId3"/>
    <p:sldId id="259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90" autoAdjust="0"/>
  </p:normalViewPr>
  <p:slideViewPr>
    <p:cSldViewPr>
      <p:cViewPr>
        <p:scale>
          <a:sx n="100" d="100"/>
          <a:sy n="100" d="100"/>
        </p:scale>
        <p:origin x="-294" y="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232D9-E4AD-4C64-BDA9-3A589C9F2EFC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584C2-CB96-4E99-872A-46A9AF8B45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584C2-CB96-4E99-872A-46A9AF8B458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3F6979-4555-4DAF-9138-AF856E1FD15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979D34-052A-42B2-975D-5DDA0995D9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dvedi\Desktop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44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  <a:cs typeface="Aharoni" pitchFamily="2" charset="-79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haroni" pitchFamily="2" charset="-79"/>
              </a:rPr>
              <a:t>Проект с использованием бережливых технологий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haroni" pitchFamily="2" charset="-79"/>
              </a:rPr>
              <a:t>«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haroni" pitchFamily="2" charset="-79"/>
              </a:rPr>
              <a:t>Оптимизация процесса утреннего приема детей в </a:t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haroni" pitchFamily="2" charset="-79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haroni" pitchFamily="2" charset="-79"/>
              </a:rPr>
              <a:t>муниципальном дошкольном образовательном учреждении </a:t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haroni" pitchFamily="2" charset="-79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haroni" pitchFamily="2" charset="-79"/>
              </a:rPr>
              <a:t>Починковский детский сад №2»</a:t>
            </a:r>
            <a:endParaRPr lang="ru-RU" sz="2700" dirty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886200"/>
            <a:ext cx="4929190" cy="1543064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2400" b="1" dirty="0" smtClean="0">
              <a:solidFill>
                <a:schemeClr val="tx1"/>
              </a:solidFill>
              <a:latin typeface="Franklin Gothic Medium" pitchFamily="34" charset="0"/>
            </a:endParaRPr>
          </a:p>
          <a:p>
            <a:pPr algn="r"/>
            <a:endParaRPr lang="ru-RU" sz="2400" b="1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r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Подготовила:  Адмиралова С.В.,               воспитатель</a:t>
            </a:r>
          </a:p>
          <a:p>
            <a:endParaRPr lang="ru-RU" sz="2400" dirty="0"/>
          </a:p>
        </p:txBody>
      </p:sp>
      <p:pic>
        <p:nvPicPr>
          <p:cNvPr id="5" name="Рисунок 4" descr="G:\САДИК\ПРОЕКТ ДЛЯ РМО\IMG_20210930_105903_resized_20220504_0431454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4143372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medvedi\Desktop\Изображение 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4071998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edvedi\Desktop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604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979965"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Вовлечённые лица и рамки проекта: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3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Заказчик: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 Адмиралова С.В.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3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Периметр проекта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средняя группа МБДОУ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Починковского детского сада №2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3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Владелец</a:t>
                      </a:r>
                      <a:r>
                        <a:rPr lang="ru-RU" sz="13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проекта: 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 Т.П. Ларина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3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процесса: 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С.В. Адмиралова, воспитатель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3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 проекта: 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С.В. Адмиралова, Н.А. Лазарева.</a:t>
                      </a:r>
                    </a:p>
                    <a:p>
                      <a:pPr marL="342900" indent="-342900">
                        <a:buNone/>
                      </a:pP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Обоснование выбора: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Ключевой риск: опоздание детей на утреннею зарядку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завтрак, опоздание родителей на работу.</a:t>
                      </a:r>
                    </a:p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Проблемы:</a:t>
                      </a:r>
                    </a:p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Лишние передвижения участников образовательных отношений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Потеря времени при раздевании детей утром.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Психологическая нестабильность родителей при переодевании детей.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Дополнительная угроза распространения  вирусов,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особенно в период  повышенной эпидемиологической ситуации.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Отвлечение педагогов от основных обязанностей в данный временной период.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еспорядок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внутри детских шкафчиков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996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Цели и плановый эффект:</a:t>
                      </a:r>
                    </a:p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Ключевые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события проекта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Старт проекта: 13.09.2021 г.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текущей ситуации: 13.09. – 27.09.2021 г.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текущей карты процесса: 13.09.-20.09.2021 г.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карты целевого состояния: 20.09.- 27.09.2021 г.</a:t>
                      </a:r>
                    </a:p>
                    <a:p>
                      <a:pPr marL="342900" indent="-342900" algn="just">
                        <a:buFontTx/>
                        <a:buNone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Внедрение улучшений: 13.09.- 12.11.2021 г.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совещание по защите подходов внедрения: (06.10.2021 г.)</a:t>
                      </a:r>
                    </a:p>
                    <a:p>
                      <a:pPr marL="342900" indent="-342900" algn="just">
                        <a:buFontTx/>
                        <a:buNone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Закрепление результатов и закрытие проекта (15.11-24.12.2021 г.)</a:t>
                      </a:r>
                    </a:p>
                    <a:p>
                      <a:pPr marL="342900" indent="-342900" algn="just">
                        <a:buFontTx/>
                        <a:buNone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завершающее совещание: 29.12.2021 г.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/>
                <a:latin typeface="Franklin Gothic Medium" pitchFamily="34" charset="0"/>
              </a:rPr>
              <a:t>КАРТОЧКА ПРОЕКТА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Franklin Gothic Medium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Franklin Gothic Medium" pitchFamily="34" charset="0"/>
              </a:rPr>
              <a:t>«Оптимизация процесса утреннего приёма детей 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Franklin Gothic Medium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Franklin Gothic Medium" pitchFamily="34" charset="0"/>
              </a:rPr>
              <a:t>в МБДОУ Починковский детский сад №2 »</a:t>
            </a:r>
            <a:endParaRPr lang="ru-RU" sz="2400" dirty="0">
              <a:solidFill>
                <a:srgbClr val="002060"/>
              </a:solidFill>
              <a:effectLst/>
              <a:latin typeface="Franklin Gothic Medium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429132"/>
          <a:ext cx="421484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194"/>
                <a:gridCol w="1334701"/>
                <a:gridCol w="1404948"/>
              </a:tblGrid>
              <a:tr h="4512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30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Сократить время при приеме детей в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до 14 мин. на 1 ребенка (в зависимости от сезона)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до 5-7 мин. на 1 ребенка (в зависимости от сезона)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C:\Users\medvedi\Desktop\01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214338"/>
            <a:ext cx="9144000" cy="7215238"/>
          </a:xfrm>
          <a:prstGeom prst="rect">
            <a:avLst/>
          </a:prstGeom>
          <a:noFill/>
        </p:spPr>
      </p:pic>
      <p:sp>
        <p:nvSpPr>
          <p:cNvPr id="186" name="Прямоугольник 185"/>
          <p:cNvSpPr/>
          <p:nvPr/>
        </p:nvSpPr>
        <p:spPr>
          <a:xfrm>
            <a:off x="1571604" y="214290"/>
            <a:ext cx="6224752" cy="463539"/>
          </a:xfrm>
          <a:prstGeom prst="rect">
            <a:avLst/>
          </a:prstGeom>
        </p:spPr>
        <p:txBody>
          <a:bodyPr wrap="square" lIns="93296" tIns="46648" rIns="93296" bIns="46648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Карта текущего состояния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571876"/>
            <a:ext cx="5500726" cy="17958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3296" tIns="46648" rIns="93296" bIns="46648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проблем:</a:t>
            </a:r>
            <a:endParaRPr lang="ru-RU" sz="1300" b="1" u="sng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3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Лишние перемещения</a:t>
            </a:r>
            <a:endParaRPr lang="ru-RU" sz="13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3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Психологическая нестабильность</a:t>
            </a:r>
            <a:endParaRPr lang="ru-RU" sz="13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3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Распространение вирусов</a:t>
            </a:r>
            <a:endParaRPr lang="ru-RU" sz="13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3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Отвлечение педагогов</a:t>
            </a:r>
            <a:endParaRPr lang="ru-RU" sz="13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3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Опоздание родителей на работу, воспитанников на </a:t>
            </a:r>
            <a:r>
              <a:rPr lang="ru-RU" sz="13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зарядку или </a:t>
            </a:r>
            <a:r>
              <a:rPr lang="ru-RU" sz="13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завтрак</a:t>
            </a:r>
            <a:endParaRPr lang="ru-RU" sz="13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3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Вынужденное ожидание при процессе переодевания детей</a:t>
            </a:r>
            <a:endParaRPr lang="ru-RU" sz="13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41"/>
          <p:cNvSpPr txBox="1">
            <a:spLocks/>
          </p:cNvSpPr>
          <p:nvPr/>
        </p:nvSpPr>
        <p:spPr>
          <a:xfrm>
            <a:off x="94898" y="1746099"/>
            <a:ext cx="380964" cy="12187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vert270" lIns="34774" tIns="34774" rIns="34774" bIns="34774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dirty="0"/>
              <a:t>Вход процесса</a:t>
            </a:r>
          </a:p>
        </p:txBody>
      </p:sp>
      <p:sp>
        <p:nvSpPr>
          <p:cNvPr id="9" name="Rectangle 41"/>
          <p:cNvSpPr txBox="1">
            <a:spLocks/>
          </p:cNvSpPr>
          <p:nvPr/>
        </p:nvSpPr>
        <p:spPr>
          <a:xfrm>
            <a:off x="2467193" y="4090465"/>
            <a:ext cx="380964" cy="12187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vert270" lIns="34774" tIns="34774" rIns="34774" bIns="34774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dirty="0"/>
              <a:t>Выход процесса</a:t>
            </a:r>
          </a:p>
        </p:txBody>
      </p:sp>
      <p:sp>
        <p:nvSpPr>
          <p:cNvPr id="10" name="Rectangle 216"/>
          <p:cNvSpPr/>
          <p:nvPr/>
        </p:nvSpPr>
        <p:spPr>
          <a:xfrm>
            <a:off x="694710" y="1410935"/>
            <a:ext cx="1345452" cy="195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216"/>
          <p:cNvSpPr/>
          <p:nvPr/>
        </p:nvSpPr>
        <p:spPr>
          <a:xfrm>
            <a:off x="2465619" y="1410935"/>
            <a:ext cx="1345452" cy="195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216"/>
          <p:cNvSpPr/>
          <p:nvPr/>
        </p:nvSpPr>
        <p:spPr>
          <a:xfrm>
            <a:off x="4254026" y="1407629"/>
            <a:ext cx="1345452" cy="195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216"/>
          <p:cNvSpPr/>
          <p:nvPr/>
        </p:nvSpPr>
        <p:spPr>
          <a:xfrm>
            <a:off x="6050546" y="1410935"/>
            <a:ext cx="1345452" cy="195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216"/>
          <p:cNvSpPr/>
          <p:nvPr/>
        </p:nvSpPr>
        <p:spPr>
          <a:xfrm>
            <a:off x="7758667" y="1407629"/>
            <a:ext cx="1345452" cy="195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216"/>
          <p:cNvSpPr/>
          <p:nvPr/>
        </p:nvSpPr>
        <p:spPr>
          <a:xfrm>
            <a:off x="694710" y="3548045"/>
            <a:ext cx="1345452" cy="195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234"/>
          <p:cNvSpPr/>
          <p:nvPr/>
        </p:nvSpPr>
        <p:spPr>
          <a:xfrm>
            <a:off x="694710" y="2192857"/>
            <a:ext cx="1345452" cy="11707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453523"/>
            <a:r>
              <a:rPr lang="ru-RU" sz="1000" dirty="0">
                <a:solidFill>
                  <a:schemeClr val="tx1"/>
                </a:solidFill>
              </a:rPr>
              <a:t>Вход в помещение для приёма детей в ДОУ (раздевальная комната)</a:t>
            </a:r>
          </a:p>
        </p:txBody>
      </p:sp>
      <p:sp>
        <p:nvSpPr>
          <p:cNvPr id="20" name="Rectangle 234"/>
          <p:cNvSpPr/>
          <p:nvPr/>
        </p:nvSpPr>
        <p:spPr>
          <a:xfrm>
            <a:off x="4254026" y="2189551"/>
            <a:ext cx="1345452" cy="11707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453523"/>
            <a:r>
              <a:rPr lang="ru-RU" sz="1000" dirty="0">
                <a:solidFill>
                  <a:schemeClr val="tx1"/>
                </a:solidFill>
              </a:rPr>
              <a:t>Переодевание детей</a:t>
            </a:r>
          </a:p>
        </p:txBody>
      </p:sp>
      <p:sp>
        <p:nvSpPr>
          <p:cNvPr id="21" name="Rectangle 234"/>
          <p:cNvSpPr/>
          <p:nvPr/>
        </p:nvSpPr>
        <p:spPr>
          <a:xfrm>
            <a:off x="2465619" y="2189551"/>
            <a:ext cx="1345452" cy="11707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453523"/>
            <a:r>
              <a:rPr lang="ru-RU" sz="1000" dirty="0">
                <a:solidFill>
                  <a:schemeClr val="tx1"/>
                </a:solidFill>
              </a:rPr>
              <a:t>Родители начинают переодевать детей</a:t>
            </a:r>
          </a:p>
        </p:txBody>
      </p:sp>
      <p:sp>
        <p:nvSpPr>
          <p:cNvPr id="22" name="Rectangle 234"/>
          <p:cNvSpPr/>
          <p:nvPr/>
        </p:nvSpPr>
        <p:spPr>
          <a:xfrm>
            <a:off x="6050546" y="2192857"/>
            <a:ext cx="1345452" cy="11707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453523"/>
            <a:r>
              <a:rPr lang="ru-RU" sz="1000" dirty="0">
                <a:solidFill>
                  <a:schemeClr val="tx1"/>
                </a:solidFill>
              </a:rPr>
              <a:t>Складывание одежды в шкафчик, отвлечение на разговоры</a:t>
            </a:r>
          </a:p>
        </p:txBody>
      </p:sp>
      <p:sp>
        <p:nvSpPr>
          <p:cNvPr id="23" name="Rectangle 234"/>
          <p:cNvSpPr/>
          <p:nvPr/>
        </p:nvSpPr>
        <p:spPr>
          <a:xfrm>
            <a:off x="7758667" y="2189551"/>
            <a:ext cx="1345452" cy="11707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453523"/>
            <a:r>
              <a:rPr lang="ru-RU" sz="1000" dirty="0">
                <a:solidFill>
                  <a:schemeClr val="tx1"/>
                </a:solidFill>
              </a:rPr>
              <a:t>Общение с другими родителями</a:t>
            </a:r>
          </a:p>
        </p:txBody>
      </p:sp>
      <p:sp>
        <p:nvSpPr>
          <p:cNvPr id="24" name="Rectangle 234"/>
          <p:cNvSpPr/>
          <p:nvPr/>
        </p:nvSpPr>
        <p:spPr>
          <a:xfrm>
            <a:off x="694710" y="4357389"/>
            <a:ext cx="1345452" cy="11707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453523"/>
            <a:r>
              <a:rPr lang="ru-RU" sz="1000" dirty="0">
                <a:solidFill>
                  <a:schemeClr val="tx1"/>
                </a:solidFill>
              </a:rPr>
              <a:t>Обращение к воспитателю, уход из детского сада</a:t>
            </a:r>
          </a:p>
        </p:txBody>
      </p:sp>
      <p:sp>
        <p:nvSpPr>
          <p:cNvPr id="28" name="Rectangle 41"/>
          <p:cNvSpPr txBox="1">
            <a:spLocks/>
          </p:cNvSpPr>
          <p:nvPr/>
        </p:nvSpPr>
        <p:spPr>
          <a:xfrm>
            <a:off x="694710" y="1410936"/>
            <a:ext cx="1345452" cy="335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62" tIns="36731" rIns="36731" bIns="3673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dirty="0"/>
              <a:t>Дети и родители</a:t>
            </a:r>
          </a:p>
        </p:txBody>
      </p:sp>
      <p:sp>
        <p:nvSpPr>
          <p:cNvPr id="29" name="Rectangle 41"/>
          <p:cNvSpPr txBox="1">
            <a:spLocks/>
          </p:cNvSpPr>
          <p:nvPr/>
        </p:nvSpPr>
        <p:spPr>
          <a:xfrm>
            <a:off x="694710" y="3548045"/>
            <a:ext cx="1345452" cy="335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62" tIns="36731" rIns="36731" bIns="3673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dirty="0"/>
              <a:t>Родители и воспитатель</a:t>
            </a:r>
          </a:p>
        </p:txBody>
      </p:sp>
      <p:sp>
        <p:nvSpPr>
          <p:cNvPr id="30" name="Rectangle 41"/>
          <p:cNvSpPr txBox="1">
            <a:spLocks/>
          </p:cNvSpPr>
          <p:nvPr/>
        </p:nvSpPr>
        <p:spPr>
          <a:xfrm>
            <a:off x="7758667" y="1410936"/>
            <a:ext cx="1345452" cy="335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62" tIns="36731" rIns="36731" bIns="3673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dirty="0"/>
              <a:t>Родители и родители</a:t>
            </a:r>
          </a:p>
        </p:txBody>
      </p:sp>
      <p:sp>
        <p:nvSpPr>
          <p:cNvPr id="31" name="Rectangle 41"/>
          <p:cNvSpPr txBox="1">
            <a:spLocks/>
          </p:cNvSpPr>
          <p:nvPr/>
        </p:nvSpPr>
        <p:spPr>
          <a:xfrm>
            <a:off x="6050546" y="1391913"/>
            <a:ext cx="1345452" cy="335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62" tIns="36731" rIns="36731" bIns="3673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dirty="0"/>
              <a:t>Дети и родители</a:t>
            </a:r>
          </a:p>
        </p:txBody>
      </p:sp>
      <p:sp>
        <p:nvSpPr>
          <p:cNvPr id="32" name="Rectangle 41"/>
          <p:cNvSpPr txBox="1">
            <a:spLocks/>
          </p:cNvSpPr>
          <p:nvPr/>
        </p:nvSpPr>
        <p:spPr>
          <a:xfrm>
            <a:off x="4254026" y="1407629"/>
            <a:ext cx="1345452" cy="335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62" tIns="36731" rIns="36731" bIns="3673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dirty="0"/>
              <a:t>Дети и родители</a:t>
            </a:r>
          </a:p>
        </p:txBody>
      </p:sp>
      <p:sp>
        <p:nvSpPr>
          <p:cNvPr id="38" name="Right Arrow 225"/>
          <p:cNvSpPr>
            <a:spLocks/>
          </p:cNvSpPr>
          <p:nvPr/>
        </p:nvSpPr>
        <p:spPr>
          <a:xfrm>
            <a:off x="7395998" y="2268046"/>
            <a:ext cx="379173" cy="337904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ight Arrow 225"/>
          <p:cNvSpPr>
            <a:spLocks/>
          </p:cNvSpPr>
          <p:nvPr/>
        </p:nvSpPr>
        <p:spPr>
          <a:xfrm>
            <a:off x="2057862" y="2268046"/>
            <a:ext cx="407757" cy="337904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ight Arrow 225"/>
          <p:cNvSpPr>
            <a:spLocks/>
          </p:cNvSpPr>
          <p:nvPr/>
        </p:nvSpPr>
        <p:spPr>
          <a:xfrm>
            <a:off x="5598743" y="2268046"/>
            <a:ext cx="451803" cy="337904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ight Arrow 225"/>
          <p:cNvSpPr>
            <a:spLocks/>
          </p:cNvSpPr>
          <p:nvPr/>
        </p:nvSpPr>
        <p:spPr>
          <a:xfrm>
            <a:off x="3811071" y="2268046"/>
            <a:ext cx="442955" cy="337904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10-конечная звезда 41"/>
          <p:cNvSpPr/>
          <p:nvPr>
            <p:custDataLst>
              <p:tags r:id="rId1"/>
            </p:custDataLst>
          </p:nvPr>
        </p:nvSpPr>
        <p:spPr>
          <a:xfrm>
            <a:off x="2040163" y="1391912"/>
            <a:ext cx="409331" cy="244946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4861" y="1922626"/>
            <a:ext cx="656576" cy="26692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dirty="0"/>
              <a:t>1 мин.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55888" y="1922626"/>
            <a:ext cx="656576" cy="26692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dirty="0"/>
              <a:t>2 мин.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46292" y="1922626"/>
            <a:ext cx="656576" cy="26692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dirty="0"/>
              <a:t>6 мин.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94984" y="1925933"/>
            <a:ext cx="656576" cy="26692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dirty="0"/>
              <a:t>3 мин.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46717" y="1922626"/>
            <a:ext cx="656576" cy="26692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dirty="0"/>
              <a:t>2 мин.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84861" y="4090464"/>
            <a:ext cx="656576" cy="26692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dirty="0"/>
              <a:t>3 мин.</a:t>
            </a:r>
          </a:p>
        </p:txBody>
      </p:sp>
      <p:sp>
        <p:nvSpPr>
          <p:cNvPr id="49" name="Right Arrow 225"/>
          <p:cNvSpPr>
            <a:spLocks/>
          </p:cNvSpPr>
          <p:nvPr/>
        </p:nvSpPr>
        <p:spPr>
          <a:xfrm>
            <a:off x="193353" y="4671084"/>
            <a:ext cx="501358" cy="337904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ight Arrow 225"/>
          <p:cNvSpPr>
            <a:spLocks/>
          </p:cNvSpPr>
          <p:nvPr/>
        </p:nvSpPr>
        <p:spPr>
          <a:xfrm>
            <a:off x="2040162" y="4671084"/>
            <a:ext cx="425456" cy="337904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10-конечная звезда 50"/>
          <p:cNvSpPr/>
          <p:nvPr>
            <p:custDataLst>
              <p:tags r:id="rId2"/>
            </p:custDataLst>
          </p:nvPr>
        </p:nvSpPr>
        <p:spPr>
          <a:xfrm>
            <a:off x="2057862" y="3115307"/>
            <a:ext cx="409331" cy="244946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2" name="10-конечная звезда 51"/>
          <p:cNvSpPr/>
          <p:nvPr>
            <p:custDataLst>
              <p:tags r:id="rId3"/>
            </p:custDataLst>
          </p:nvPr>
        </p:nvSpPr>
        <p:spPr>
          <a:xfrm>
            <a:off x="285380" y="3548044"/>
            <a:ext cx="409331" cy="244946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" name="10-конечная звезда 52"/>
          <p:cNvSpPr/>
          <p:nvPr>
            <p:custDataLst>
              <p:tags r:id="rId4"/>
            </p:custDataLst>
          </p:nvPr>
        </p:nvSpPr>
        <p:spPr>
          <a:xfrm>
            <a:off x="7365840" y="1391912"/>
            <a:ext cx="409331" cy="244946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10-конечная звезда 53"/>
          <p:cNvSpPr/>
          <p:nvPr>
            <p:custDataLst>
              <p:tags r:id="rId5"/>
            </p:custDataLst>
          </p:nvPr>
        </p:nvSpPr>
        <p:spPr>
          <a:xfrm>
            <a:off x="5190147" y="3118614"/>
            <a:ext cx="409331" cy="244946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" name="10-конечная звезда 54"/>
          <p:cNvSpPr/>
          <p:nvPr>
            <p:custDataLst>
              <p:tags r:id="rId6"/>
            </p:custDataLst>
          </p:nvPr>
        </p:nvSpPr>
        <p:spPr>
          <a:xfrm>
            <a:off x="285380" y="5283145"/>
            <a:ext cx="409331" cy="244946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6" name="10-конечная звезда 55"/>
          <p:cNvSpPr/>
          <p:nvPr>
            <p:custDataLst>
              <p:tags r:id="rId7"/>
            </p:custDataLst>
          </p:nvPr>
        </p:nvSpPr>
        <p:spPr>
          <a:xfrm>
            <a:off x="2057862" y="3548044"/>
            <a:ext cx="409331" cy="244946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7" name="10-конечная звезда 56"/>
          <p:cNvSpPr/>
          <p:nvPr>
            <p:custDataLst>
              <p:tags r:id="rId8"/>
            </p:custDataLst>
          </p:nvPr>
        </p:nvSpPr>
        <p:spPr>
          <a:xfrm>
            <a:off x="2040163" y="5283145"/>
            <a:ext cx="409331" cy="244946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8" name="Rectangle 41"/>
          <p:cNvSpPr txBox="1">
            <a:spLocks/>
          </p:cNvSpPr>
          <p:nvPr/>
        </p:nvSpPr>
        <p:spPr>
          <a:xfrm>
            <a:off x="5357818" y="6500834"/>
            <a:ext cx="534077" cy="2669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62" tIns="36731" rIns="36731" bIns="3673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endParaRPr lang="ru-RU" sz="1000" b="1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6000760" y="6500834"/>
            <a:ext cx="2068686" cy="26348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b="1" dirty="0"/>
              <a:t>участники процесса</a:t>
            </a:r>
          </a:p>
        </p:txBody>
      </p:sp>
      <p:sp>
        <p:nvSpPr>
          <p:cNvPr id="61" name="Rectangle 234"/>
          <p:cNvSpPr/>
          <p:nvPr/>
        </p:nvSpPr>
        <p:spPr>
          <a:xfrm>
            <a:off x="142844" y="6429396"/>
            <a:ext cx="604053" cy="25018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453523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57224" y="6429396"/>
            <a:ext cx="1916066" cy="26692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b="1" dirty="0"/>
              <a:t> действие процесса</a:t>
            </a:r>
          </a:p>
        </p:txBody>
      </p:sp>
      <p:sp>
        <p:nvSpPr>
          <p:cNvPr id="63" name="Rectangle 216"/>
          <p:cNvSpPr/>
          <p:nvPr/>
        </p:nvSpPr>
        <p:spPr>
          <a:xfrm>
            <a:off x="2571736" y="6594577"/>
            <a:ext cx="605404" cy="26342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14678" y="6572272"/>
            <a:ext cx="2357453" cy="26348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b="1" dirty="0"/>
              <a:t>время протекания процесса</a:t>
            </a:r>
          </a:p>
        </p:txBody>
      </p:sp>
      <p:sp>
        <p:nvSpPr>
          <p:cNvPr id="65" name="10-конечная звезда 64"/>
          <p:cNvSpPr/>
          <p:nvPr>
            <p:custDataLst>
              <p:tags r:id="rId9"/>
            </p:custDataLst>
          </p:nvPr>
        </p:nvSpPr>
        <p:spPr>
          <a:xfrm>
            <a:off x="7786710" y="6429396"/>
            <a:ext cx="409331" cy="244946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15272" y="5929330"/>
            <a:ext cx="1428727" cy="771316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b="1" dirty="0" smtClean="0"/>
          </a:p>
          <a:p>
            <a:r>
              <a:rPr lang="ru-RU" sz="1100" b="1" dirty="0" smtClean="0"/>
              <a:t>           проблема</a:t>
            </a:r>
            <a:endParaRPr lang="ru-RU" sz="1100" b="1" dirty="0"/>
          </a:p>
        </p:txBody>
      </p:sp>
      <p:sp>
        <p:nvSpPr>
          <p:cNvPr id="67" name="Rectangle 41"/>
          <p:cNvSpPr txBox="1">
            <a:spLocks/>
          </p:cNvSpPr>
          <p:nvPr/>
        </p:nvSpPr>
        <p:spPr>
          <a:xfrm>
            <a:off x="2467193" y="1410936"/>
            <a:ext cx="1345452" cy="335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62" tIns="36731" rIns="36731" bIns="3673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dirty="0"/>
              <a:t>Дети и родители</a:t>
            </a:r>
          </a:p>
        </p:txBody>
      </p:sp>
    </p:spTree>
    <p:extLst>
      <p:ext uri="{BB962C8B-B14F-4D97-AF65-F5344CB8AC3E}">
        <p14:creationId xmlns="" xmlns:p14="http://schemas.microsoft.com/office/powerpoint/2010/main" val="30988679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edvedi\Desktop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087" y="207328"/>
            <a:ext cx="6224752" cy="463539"/>
          </a:xfrm>
          <a:prstGeom prst="rect">
            <a:avLst/>
          </a:prstGeom>
        </p:spPr>
        <p:txBody>
          <a:bodyPr wrap="square" lIns="93296" tIns="46648" rIns="93296" bIns="46648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Карта целевого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состояния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857628"/>
            <a:ext cx="4606584" cy="13879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3296" tIns="46648" rIns="93296" bIns="46648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100" b="1" u="sng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Индикаторы улучшений: </a:t>
            </a:r>
          </a:p>
          <a:p>
            <a:pPr>
              <a:lnSpc>
                <a:spcPct val="107000"/>
              </a:lnSpc>
            </a:pPr>
            <a:r>
              <a:rPr lang="ru-RU" sz="1100" dirty="0">
                <a:solidFill>
                  <a:srgbClr val="00421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Сокращение  потока  участников процесса (исключение лишних перемещений)</a:t>
            </a:r>
          </a:p>
          <a:p>
            <a:pPr>
              <a:lnSpc>
                <a:spcPct val="1070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Благоприятный психологический климат</a:t>
            </a:r>
          </a:p>
          <a:p>
            <a:pPr>
              <a:lnSpc>
                <a:spcPct val="1070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 Уменьшение  риска  распространения вирусов</a:t>
            </a:r>
          </a:p>
          <a:p>
            <a:pPr>
              <a:lnSpc>
                <a:spcPct val="1070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 Сокращение времени на ожидание во время переодевания </a:t>
            </a:r>
          </a:p>
          <a:p>
            <a:pPr>
              <a:lnSpc>
                <a:spcPct val="1070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 Исключение риска опоздания (дети, родители)</a:t>
            </a:r>
          </a:p>
        </p:txBody>
      </p:sp>
      <p:sp>
        <p:nvSpPr>
          <p:cNvPr id="7" name="Rectangle 41"/>
          <p:cNvSpPr txBox="1">
            <a:spLocks/>
          </p:cNvSpPr>
          <p:nvPr/>
        </p:nvSpPr>
        <p:spPr>
          <a:xfrm>
            <a:off x="8287772" y="1996593"/>
            <a:ext cx="380964" cy="12187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vert270" lIns="34774" tIns="34774" rIns="34774" bIns="34774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dirty="0"/>
              <a:t>Выход процесса</a:t>
            </a:r>
          </a:p>
        </p:txBody>
      </p:sp>
      <p:sp>
        <p:nvSpPr>
          <p:cNvPr id="8" name="Rectangle 216"/>
          <p:cNvSpPr/>
          <p:nvPr/>
        </p:nvSpPr>
        <p:spPr>
          <a:xfrm>
            <a:off x="694710" y="1410935"/>
            <a:ext cx="1345452" cy="195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216"/>
          <p:cNvSpPr/>
          <p:nvPr/>
        </p:nvSpPr>
        <p:spPr>
          <a:xfrm>
            <a:off x="2763396" y="1410935"/>
            <a:ext cx="1345452" cy="195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Rectangle 216"/>
          <p:cNvSpPr/>
          <p:nvPr/>
        </p:nvSpPr>
        <p:spPr>
          <a:xfrm>
            <a:off x="4705093" y="1410935"/>
            <a:ext cx="1345452" cy="195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216"/>
          <p:cNvSpPr/>
          <p:nvPr/>
        </p:nvSpPr>
        <p:spPr>
          <a:xfrm>
            <a:off x="6563147" y="1410935"/>
            <a:ext cx="1345452" cy="20278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234"/>
          <p:cNvSpPr/>
          <p:nvPr/>
        </p:nvSpPr>
        <p:spPr>
          <a:xfrm>
            <a:off x="694710" y="2268046"/>
            <a:ext cx="1345452" cy="11707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453523"/>
            <a:r>
              <a:rPr lang="ru-RU" sz="1000" dirty="0">
                <a:solidFill>
                  <a:schemeClr val="tx1"/>
                </a:solidFill>
              </a:rPr>
              <a:t>Вход в помещение для приёма детей в ДОУ (раздевальная комната)</a:t>
            </a:r>
          </a:p>
        </p:txBody>
      </p:sp>
      <p:sp>
        <p:nvSpPr>
          <p:cNvPr id="14" name="Rectangle 234"/>
          <p:cNvSpPr/>
          <p:nvPr/>
        </p:nvSpPr>
        <p:spPr>
          <a:xfrm>
            <a:off x="2763396" y="2268046"/>
            <a:ext cx="1345452" cy="11707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453523"/>
            <a:r>
              <a:rPr lang="ru-RU" sz="1000" dirty="0">
                <a:solidFill>
                  <a:schemeClr val="tx1"/>
                </a:solidFill>
              </a:rPr>
              <a:t>Дети переодеваются самостоятельно</a:t>
            </a:r>
          </a:p>
        </p:txBody>
      </p:sp>
      <p:sp>
        <p:nvSpPr>
          <p:cNvPr id="16" name="Rectangle 234"/>
          <p:cNvSpPr/>
          <p:nvPr/>
        </p:nvSpPr>
        <p:spPr>
          <a:xfrm>
            <a:off x="4705093" y="2268046"/>
            <a:ext cx="1345452" cy="11707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453523"/>
            <a:r>
              <a:rPr lang="ru-RU" sz="1000" dirty="0">
                <a:solidFill>
                  <a:schemeClr val="tx1"/>
                </a:solidFill>
              </a:rPr>
              <a:t>Складывание одежды в шкафчик</a:t>
            </a:r>
          </a:p>
        </p:txBody>
      </p:sp>
      <p:sp>
        <p:nvSpPr>
          <p:cNvPr id="17" name="Rectangle 234"/>
          <p:cNvSpPr/>
          <p:nvPr/>
        </p:nvSpPr>
        <p:spPr>
          <a:xfrm>
            <a:off x="6563147" y="2268046"/>
            <a:ext cx="1345452" cy="11707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453523"/>
            <a:r>
              <a:rPr lang="ru-RU" sz="1000" dirty="0">
                <a:solidFill>
                  <a:schemeClr val="tx1"/>
                </a:solidFill>
              </a:rPr>
              <a:t>Отметка в журнале </a:t>
            </a:r>
            <a:r>
              <a:rPr lang="ru-RU" sz="1000" dirty="0" smtClean="0">
                <a:solidFill>
                  <a:schemeClr val="tx1"/>
                </a:solidFill>
              </a:rPr>
              <a:t>утреннего фильтра приема детей, </a:t>
            </a:r>
            <a:r>
              <a:rPr lang="ru-RU" sz="1000" dirty="0">
                <a:solidFill>
                  <a:schemeClr val="tx1"/>
                </a:solidFill>
              </a:rPr>
              <a:t>ритуал прощания с ребёнком</a:t>
            </a:r>
          </a:p>
        </p:txBody>
      </p:sp>
      <p:sp>
        <p:nvSpPr>
          <p:cNvPr id="18" name="Rectangle 41"/>
          <p:cNvSpPr txBox="1">
            <a:spLocks/>
          </p:cNvSpPr>
          <p:nvPr/>
        </p:nvSpPr>
        <p:spPr>
          <a:xfrm>
            <a:off x="694710" y="1410936"/>
            <a:ext cx="1345452" cy="335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62" tIns="36731" rIns="36731" bIns="3673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dirty="0" smtClean="0"/>
              <a:t>Дети и родители</a:t>
            </a:r>
            <a:endParaRPr lang="ru-RU" sz="900" b="1" dirty="0"/>
          </a:p>
        </p:txBody>
      </p:sp>
      <p:sp>
        <p:nvSpPr>
          <p:cNvPr id="19" name="Rectangle 41"/>
          <p:cNvSpPr txBox="1">
            <a:spLocks/>
          </p:cNvSpPr>
          <p:nvPr/>
        </p:nvSpPr>
        <p:spPr>
          <a:xfrm>
            <a:off x="6563147" y="1410936"/>
            <a:ext cx="1345452" cy="335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62" tIns="36731" rIns="36731" bIns="3673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dirty="0" smtClean="0"/>
              <a:t>Родители</a:t>
            </a:r>
            <a:endParaRPr lang="ru-RU" sz="1000" b="1" dirty="0"/>
          </a:p>
        </p:txBody>
      </p:sp>
      <p:sp>
        <p:nvSpPr>
          <p:cNvPr id="20" name="Rectangle 41"/>
          <p:cNvSpPr txBox="1">
            <a:spLocks/>
          </p:cNvSpPr>
          <p:nvPr/>
        </p:nvSpPr>
        <p:spPr>
          <a:xfrm>
            <a:off x="4705093" y="1410936"/>
            <a:ext cx="1345452" cy="335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62" tIns="36731" rIns="36731" bIns="3673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dirty="0" smtClean="0"/>
              <a:t>Дети </a:t>
            </a:r>
            <a:endParaRPr lang="ru-RU" sz="900" b="1" dirty="0"/>
          </a:p>
        </p:txBody>
      </p:sp>
      <p:sp>
        <p:nvSpPr>
          <p:cNvPr id="21" name="Rectangle 41"/>
          <p:cNvSpPr txBox="1">
            <a:spLocks/>
          </p:cNvSpPr>
          <p:nvPr/>
        </p:nvSpPr>
        <p:spPr>
          <a:xfrm>
            <a:off x="2763396" y="1410936"/>
            <a:ext cx="1345452" cy="335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62" tIns="36731" rIns="36731" bIns="3673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dirty="0" smtClean="0"/>
              <a:t>Дети </a:t>
            </a:r>
            <a:endParaRPr lang="ru-RU" sz="900" b="1" dirty="0"/>
          </a:p>
        </p:txBody>
      </p:sp>
      <p:sp>
        <p:nvSpPr>
          <p:cNvPr id="22" name="Right Arrow 225"/>
          <p:cNvSpPr>
            <a:spLocks/>
          </p:cNvSpPr>
          <p:nvPr/>
        </p:nvSpPr>
        <p:spPr>
          <a:xfrm>
            <a:off x="7908600" y="2268046"/>
            <a:ext cx="379173" cy="337904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ight Arrow 225"/>
          <p:cNvSpPr>
            <a:spLocks/>
          </p:cNvSpPr>
          <p:nvPr/>
        </p:nvSpPr>
        <p:spPr>
          <a:xfrm>
            <a:off x="2057862" y="2268046"/>
            <a:ext cx="705534" cy="337904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Right Arrow 225"/>
          <p:cNvSpPr>
            <a:spLocks/>
          </p:cNvSpPr>
          <p:nvPr/>
        </p:nvSpPr>
        <p:spPr>
          <a:xfrm>
            <a:off x="4108848" y="2268046"/>
            <a:ext cx="605380" cy="337904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4861" y="1922626"/>
            <a:ext cx="656576" cy="26692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dirty="0"/>
              <a:t>1 мин.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76938" y="1925933"/>
            <a:ext cx="656576" cy="26692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dirty="0"/>
              <a:t>3 мин.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9859" y="1922626"/>
            <a:ext cx="656576" cy="26692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100" dirty="0"/>
              <a:t>1 мин.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71377" y="1828407"/>
            <a:ext cx="1337221" cy="43963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/>
            <a:r>
              <a:rPr lang="ru-RU" sz="1100" dirty="0"/>
              <a:t>  не включено </a:t>
            </a:r>
          </a:p>
          <a:p>
            <a:pPr algn="ctr"/>
            <a:r>
              <a:rPr lang="ru-RU" sz="1100" dirty="0"/>
              <a:t>  в процесс</a:t>
            </a:r>
          </a:p>
        </p:txBody>
      </p:sp>
      <p:sp>
        <p:nvSpPr>
          <p:cNvPr id="33" name="Right Arrow 225"/>
          <p:cNvSpPr>
            <a:spLocks/>
          </p:cNvSpPr>
          <p:nvPr/>
        </p:nvSpPr>
        <p:spPr>
          <a:xfrm>
            <a:off x="6061789" y="2268046"/>
            <a:ext cx="501358" cy="337904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" name="Rectangle 41"/>
          <p:cNvSpPr txBox="1">
            <a:spLocks/>
          </p:cNvSpPr>
          <p:nvPr/>
        </p:nvSpPr>
        <p:spPr>
          <a:xfrm>
            <a:off x="94898" y="1996593"/>
            <a:ext cx="380964" cy="12187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vert270" lIns="34774" tIns="34774" rIns="34774" bIns="34774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Вход процесса</a:t>
            </a:r>
          </a:p>
        </p:txBody>
      </p:sp>
      <p:sp>
        <p:nvSpPr>
          <p:cNvPr id="294914" name="Выноска-облако 282"/>
          <p:cNvSpPr>
            <a:spLocks noChangeArrowheads="1"/>
          </p:cNvSpPr>
          <p:nvPr/>
        </p:nvSpPr>
        <p:spPr bwMode="auto">
          <a:xfrm>
            <a:off x="5902160" y="3077516"/>
            <a:ext cx="798581" cy="515079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6" name="Выноска-облако 282"/>
          <p:cNvSpPr>
            <a:spLocks noChangeArrowheads="1"/>
          </p:cNvSpPr>
          <p:nvPr/>
        </p:nvSpPr>
        <p:spPr bwMode="auto">
          <a:xfrm>
            <a:off x="5902160" y="1048516"/>
            <a:ext cx="798581" cy="515079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7" name="Выноска-облако 282"/>
          <p:cNvSpPr>
            <a:spLocks noChangeArrowheads="1"/>
          </p:cNvSpPr>
          <p:nvPr/>
        </p:nvSpPr>
        <p:spPr bwMode="auto">
          <a:xfrm>
            <a:off x="4023685" y="3077516"/>
            <a:ext cx="798581" cy="515079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8" name="Выноска-облако 282"/>
          <p:cNvSpPr>
            <a:spLocks noChangeArrowheads="1"/>
          </p:cNvSpPr>
          <p:nvPr/>
        </p:nvSpPr>
        <p:spPr bwMode="auto">
          <a:xfrm>
            <a:off x="4023685" y="1048516"/>
            <a:ext cx="798581" cy="515079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9" name="Выноска-облако 282"/>
          <p:cNvSpPr>
            <a:spLocks noChangeArrowheads="1"/>
          </p:cNvSpPr>
          <p:nvPr/>
        </p:nvSpPr>
        <p:spPr bwMode="auto">
          <a:xfrm>
            <a:off x="2040163" y="1048516"/>
            <a:ext cx="798581" cy="515079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1" name="Выноска-облако 282"/>
          <p:cNvSpPr>
            <a:spLocks noChangeArrowheads="1"/>
          </p:cNvSpPr>
          <p:nvPr/>
        </p:nvSpPr>
        <p:spPr bwMode="auto">
          <a:xfrm>
            <a:off x="8143900" y="4000504"/>
            <a:ext cx="565016" cy="345431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8" y="3714753"/>
            <a:ext cx="3214709" cy="2987307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marL="349861" indent="-349861"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Приход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 графику</a:t>
            </a:r>
          </a:p>
          <a:p>
            <a:pPr marL="349861" indent="-349861"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Отработанный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алгоритм переодевания</a:t>
            </a:r>
          </a:p>
          <a:p>
            <a:pPr marL="349861" indent="-349861"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Родительский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marL="349861" indent="-349861"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органайзеров и блок-схем</a:t>
            </a:r>
          </a:p>
          <a:p>
            <a:pPr marL="349861" indent="-349861" algn="r"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Исключение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потоков скопления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участников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процесса </a:t>
            </a:r>
          </a:p>
          <a:p>
            <a:pPr marL="349861" indent="-349861">
              <a:buAutoNum type="arabicPeriod"/>
            </a:pPr>
            <a:endParaRPr lang="ru-RU" sz="1100" dirty="0"/>
          </a:p>
          <a:p>
            <a:pPr marL="349861" indent="-349861">
              <a:buAutoNum type="arabicPeriod"/>
            </a:pPr>
            <a:endParaRPr lang="ru-RU" sz="1100" dirty="0"/>
          </a:p>
          <a:p>
            <a:pPr marL="349861" indent="-349861">
              <a:buAutoNum type="arabicPeriod"/>
            </a:pPr>
            <a:endParaRPr lang="ru-RU" sz="1100" dirty="0"/>
          </a:p>
          <a:p>
            <a:pPr marL="349861" indent="-349861">
              <a:buAutoNum type="arabicPeriod"/>
            </a:pPr>
            <a:endParaRPr lang="ru-RU" sz="1100" dirty="0"/>
          </a:p>
          <a:p>
            <a:pPr marL="349861" indent="-349861">
              <a:buAutoNum type="arabicPeriod"/>
            </a:pPr>
            <a:endParaRPr lang="ru-RU" sz="1100" dirty="0"/>
          </a:p>
          <a:p>
            <a:pPr marL="349861" indent="-349861">
              <a:buAutoNum type="arabicPeriod"/>
            </a:pPr>
            <a:endParaRPr lang="ru-RU" sz="1100" dirty="0"/>
          </a:p>
          <a:p>
            <a:pPr marL="349861" indent="-349861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7633682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dvedi\Desktop\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520932"/>
              </p:ext>
            </p:extLst>
          </p:nvPr>
        </p:nvGraphicFramePr>
        <p:xfrm>
          <a:off x="142843" y="1357297"/>
          <a:ext cx="8715436" cy="4378502"/>
        </p:xfrm>
        <a:graphic>
          <a:graphicData uri="http://schemas.openxmlformats.org/drawingml/2006/table">
            <a:tbl>
              <a:tblPr/>
              <a:tblGrid>
                <a:gridCol w="313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3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9419">
                  <a:extLst>
                    <a:ext uri="{9D8B030D-6E8A-4147-A177-3AD203B41FA5}">
                      <a16:colId xmlns:a16="http://schemas.microsoft.com/office/drawing/2014/main" xmlns="" val="808978934"/>
                    </a:ext>
                  </a:extLst>
                </a:gridCol>
                <a:gridCol w="3126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65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89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70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4533">
                <a:tc gridSpan="7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688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6"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Опоздание детей на утреннюю зарядку, завтрак, опоздание родителей на работу</a:t>
                      </a:r>
                    </a:p>
                    <a:p>
                      <a:pPr marL="36000"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текущим  состоянием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процесса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6000"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проблем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Адмиралова С.В.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01.09. – 13.09.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рисков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13.09. – 27.09.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карты текущего состояния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27.09.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1411859"/>
                  </a:ext>
                </a:extLst>
              </a:tr>
              <a:tr h="239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плана мероприятий</a:t>
                      </a:r>
                    </a:p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улучшению процесса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улучшений</a:t>
                      </a: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Команда проекта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13.09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- 27. 09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1409000"/>
                  </a:ext>
                </a:extLst>
              </a:tr>
              <a:tr h="166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графика прихода детей в  ДОУ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980978"/>
                  </a:ext>
                </a:extLst>
              </a:tr>
              <a:tr h="333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модели взаимодействия родителей и педагогов по привитию навыков самообслуживания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(одевания/раздевания)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1091899"/>
                  </a:ext>
                </a:extLst>
              </a:tr>
              <a:tr h="239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предложение по использованию внутренних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«кармашков» для сортировки вещей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Определения путей </a:t>
                      </a:r>
                    </a:p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введению улучшений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2210595"/>
                  </a:ext>
                </a:extLst>
              </a:tr>
              <a:tr h="274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блок-схемы раскладывания вещей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размещения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 шкафчиках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1786173"/>
                  </a:ext>
                </a:extLst>
              </a:tr>
              <a:tr h="25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карты целевого состояния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улучшений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Адмиралова С.В.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27.09.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защите проекта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06.10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7476469"/>
                  </a:ext>
                </a:extLst>
              </a:tr>
              <a:tr h="416722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улучшений по достижению цели проекта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Улучшения процесса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Команда проекта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13.09.- 12.11.2021 г.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2179711"/>
                  </a:ext>
                </a:extLst>
              </a:tr>
              <a:tr h="189770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утренний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прием детей с использованием графика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9940193"/>
                  </a:ext>
                </a:extLst>
              </a:tr>
              <a:tr h="333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модели взаимодействия родителей и педагогов по формированию навыков самообслуживания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(одевания/раздевания)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4190993"/>
                  </a:ext>
                </a:extLst>
              </a:tr>
              <a:tr h="18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внутренних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«кармашков» для сортировки вещей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6747696"/>
                  </a:ext>
                </a:extLst>
              </a:tr>
              <a:tr h="18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 шкафчиках блок-схем раскладывания вещей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7990761"/>
                  </a:ext>
                </a:extLst>
              </a:tr>
              <a:tr h="239320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эффективности внедренных улучшений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Адмиралова С.В.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29.12.2021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226481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b="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План мероприятий по достижению целевых показателей проекта</a:t>
            </a:r>
            <a:r>
              <a:rPr lang="ru-RU" sz="1800" b="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ru-RU" sz="1800" b="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</a:br>
            <a:r>
              <a:rPr lang="ru-RU" sz="1300" b="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УТВЕРЖДАЮ</a:t>
            </a:r>
            <a:br>
              <a:rPr lang="ru-RU" sz="1300" b="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ЗАВЕДУЮЩИЙ</a:t>
            </a:r>
            <a:br>
              <a:rPr lang="ru-RU" sz="1400" b="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 Т.П. Ларина</a:t>
            </a:r>
            <a:br>
              <a:rPr lang="ru-RU" sz="1400" b="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«____»___________________2021 Г.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dvedi\Desktop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ПЛАНИРУЕМЫЕ РЕЗУЛЬТАТЫ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785795"/>
          <a:ext cx="8229600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963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Было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Будет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Нововведения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7385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Неупорядоченный приход детей в детский сад, большое скопление детей и взрослых в раздевальной комнате, спешка и нервозность при переодевании.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  в детский сад по графику: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 с 07.00 до 7.50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интервал 5-7 минут (в зависимости от наполняемости группы)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максимальное количество людей в раздевалке – 3-4 человека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График прихода детей в ДОУ </a:t>
                      </a:r>
                    </a:p>
                    <a:p>
                      <a:pPr algn="just">
                        <a:buFont typeface="Wingdings" pitchFamily="2" charset="2"/>
                        <a:buChar char="Ø"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Введение модели поведения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формированию у дошкольников навыков самообслуживания (как в детском саду, так и дома)</a:t>
                      </a:r>
                    </a:p>
                    <a:p>
                      <a:pPr algn="just">
                        <a:buFont typeface="Wingdings" pitchFamily="2" charset="2"/>
                        <a:buChar char="Ø"/>
                      </a:pPr>
                      <a:endParaRPr lang="ru-RU" sz="13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ru-RU" sz="13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Органайзеры для одежды</a:t>
                      </a:r>
                    </a:p>
                    <a:p>
                      <a:pPr algn="just">
                        <a:buFont typeface="Wingdings" pitchFamily="2" charset="2"/>
                        <a:buChar char="Ø"/>
                      </a:pPr>
                      <a:endParaRPr lang="ru-RU" sz="13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ru-RU" sz="13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Блок –схемы внутри детских шкафчиков</a:t>
                      </a:r>
                    </a:p>
                  </a:txBody>
                  <a:tcPr/>
                </a:tc>
              </a:tr>
              <a:tr h="666828"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Лишние перемещения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потеря времени всех участников процесса.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Регламентированный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режим пребывания внутри раздевалки (общая дисциплина)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4746"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Длительное время при переодевании приводит к увеличению опозданий воспитанников на утреннею зарядку и завтрак, родителей на работу.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Исключение опозданий всех участников процесса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828"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 процесса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 14 мин. на 1 ребёнка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 26 мин. на 2 детей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 процесса</a:t>
                      </a:r>
                    </a:p>
                    <a:p>
                      <a:pPr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до 5-7 мин. на 1 ребёнка</a:t>
                      </a:r>
                    </a:p>
                    <a:p>
                      <a:pPr algn="just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1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Оптимизация процесса утреннего приема детей в ДОУ</a:t>
                      </a: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26 минут до 5-7 минут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dvedi\Desktop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Фотоотчет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 Использование органайзеров и блок-схем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при подготовке детей к прогулке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57298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861" indent="-34986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</p:txBody>
      </p:sp>
      <p:pic>
        <p:nvPicPr>
          <p:cNvPr id="8" name="Содержимое 7" descr="G:\САДИК\ПРОЕКТ ДЛЯ РМО\IMG-01f14d6def82e1e216dc08883b0c12b1-V (1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143272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G:\САДИК\ПРОЕКТ ДЛЯ РМО\IMG_20220428_103625_resized_20220504_0408370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785926"/>
            <a:ext cx="385765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383</TotalTime>
  <Words>912</Words>
  <Application>Microsoft Office PowerPoint</Application>
  <PresentationFormat>Экран (4:3)</PresentationFormat>
  <Paragraphs>222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  Проект с использованием бережливых технологий «Оптимизация процесса утреннего приема детей в  муниципальном дошкольном образовательном учреждении  Починковский детский сад №2»</vt:lpstr>
      <vt:lpstr>КАРТОЧКА ПРОЕКТА «Оптимизация процесса утреннего приёма детей  в МБДОУ Починковский детский сад №2 »</vt:lpstr>
      <vt:lpstr>Слайд 3</vt:lpstr>
      <vt:lpstr>Слайд 4</vt:lpstr>
      <vt:lpstr>План мероприятий по достижению целевых показателей проекта УТВЕРЖДАЮ ЗАВЕДУЮЩИЙ __________________ Т.П. Ларина «____»___________________2021 Г. </vt:lpstr>
      <vt:lpstr>ПЛАНИРУЕМЫЕ РЕЗУЛЬТАТЫ</vt:lpstr>
      <vt:lpstr>Фотоотчет    Использование органайзеров и блок-схем  при подготовке детей к прогулке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medvedi</dc:creator>
  <cp:lastModifiedBy>medvedi</cp:lastModifiedBy>
  <cp:revision>97</cp:revision>
  <dcterms:created xsi:type="dcterms:W3CDTF">2021-12-12T12:59:37Z</dcterms:created>
  <dcterms:modified xsi:type="dcterms:W3CDTF">2022-05-04T16:10:11Z</dcterms:modified>
</cp:coreProperties>
</file>