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0F527-0700-407F-8A67-71936478AABF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7FF14-5A27-4D19-9E39-769B45FCB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edvedi\Desktop\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729"/>
            <a:ext cx="9144000" cy="2428892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rgbClr val="002060"/>
                </a:solidFill>
              </a:rPr>
              <a:t>ПРОБЛЕМЫ ОРГАНИЗАЦИИ ОБРАЗОВАТЕЛЬНОГО ПРОЦЕССА ДЛЯ ДЕТЕЙ С ОГРАНИЧЕННЫМИ ВОЗМОЖНОСТЯМИ ЗДОРОВЬЯ И ПУТИ ИХ РЕШЕНИЯ </a:t>
            </a:r>
            <a:r>
              <a:rPr lang="ru-RU" sz="2600" b="1" dirty="0" smtClean="0">
                <a:solidFill>
                  <a:srgbClr val="002060"/>
                </a:solidFill>
              </a:rPr>
              <a:t/>
            </a:r>
            <a:br>
              <a:rPr lang="ru-RU" sz="2600" b="1" dirty="0" smtClean="0">
                <a:solidFill>
                  <a:srgbClr val="002060"/>
                </a:solidFill>
              </a:rPr>
            </a:br>
            <a:r>
              <a:rPr lang="ru-RU" sz="2600" b="1" dirty="0" smtClean="0">
                <a:solidFill>
                  <a:srgbClr val="002060"/>
                </a:solidFill>
              </a:rPr>
              <a:t>В </a:t>
            </a:r>
            <a:r>
              <a:rPr lang="ru-RU" sz="2600" b="1" dirty="0">
                <a:solidFill>
                  <a:srgbClr val="002060"/>
                </a:solidFill>
              </a:rPr>
              <a:t>УСЛОВИЯХ ДОШКОЛЬНОГО УЧРЕЖДЕНИЯ</a:t>
            </a:r>
            <a:endParaRPr lang="ru-RU" sz="26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00496" y="3886200"/>
            <a:ext cx="5143504" cy="17526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b="1" dirty="0" err="1">
                <a:solidFill>
                  <a:srgbClr val="002060"/>
                </a:solidFill>
              </a:rPr>
              <a:t>Адмиралова</a:t>
            </a:r>
            <a:r>
              <a:rPr lang="ru-RU" b="1" dirty="0">
                <a:solidFill>
                  <a:srgbClr val="002060"/>
                </a:solidFill>
              </a:rPr>
              <a:t> Светлана Владимировна,</a:t>
            </a:r>
          </a:p>
          <a:p>
            <a:pPr algn="r"/>
            <a:r>
              <a:rPr lang="ru-RU" b="1" dirty="0">
                <a:solidFill>
                  <a:srgbClr val="002060"/>
                </a:solidFill>
              </a:rPr>
              <a:t>воспитатель МБДОУ </a:t>
            </a:r>
            <a:endParaRPr lang="ru-RU" b="1" dirty="0" smtClean="0">
              <a:solidFill>
                <a:srgbClr val="002060"/>
              </a:solidFill>
            </a:endParaRPr>
          </a:p>
          <a:p>
            <a:pPr algn="r"/>
            <a:r>
              <a:rPr lang="ru-RU" b="1" dirty="0" err="1" smtClean="0">
                <a:solidFill>
                  <a:srgbClr val="002060"/>
                </a:solidFill>
              </a:rPr>
              <a:t>Починковский</a:t>
            </a:r>
            <a:r>
              <a:rPr lang="ru-RU" b="1" dirty="0" smtClean="0">
                <a:solidFill>
                  <a:srgbClr val="002060"/>
                </a:solidFill>
              </a:rPr>
              <a:t> детский </a:t>
            </a:r>
            <a:r>
              <a:rPr lang="ru-RU" b="1" dirty="0">
                <a:solidFill>
                  <a:srgbClr val="002060"/>
                </a:solidFill>
              </a:rPr>
              <a:t>сада №2, </a:t>
            </a:r>
          </a:p>
          <a:p>
            <a:pPr algn="r"/>
            <a:r>
              <a:rPr lang="ru-RU" b="1" dirty="0" err="1" smtClean="0">
                <a:solidFill>
                  <a:srgbClr val="002060"/>
                </a:solidFill>
              </a:rPr>
              <a:t>Починковский</a:t>
            </a:r>
            <a:r>
              <a:rPr lang="ru-RU" b="1" smtClean="0">
                <a:solidFill>
                  <a:srgbClr val="002060"/>
                </a:solidFill>
              </a:rPr>
              <a:t> муниципальный округ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6" name="Рисунок 5" descr="C:\Users\medvedi\Desktop\Изображение 00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571744"/>
            <a:ext cx="4071966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edvedi\Desktop\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 </a:t>
            </a:r>
            <a:r>
              <a:rPr lang="ru-RU" b="1" dirty="0">
                <a:solidFill>
                  <a:srgbClr val="002060"/>
                </a:solidFill>
              </a:rPr>
              <a:t>данным </a:t>
            </a:r>
            <a:r>
              <a:rPr lang="ru-RU" b="1" dirty="0" smtClean="0">
                <a:solidFill>
                  <a:srgbClr val="002060"/>
                </a:solidFill>
              </a:rPr>
              <a:t>Т. В. </a:t>
            </a:r>
            <a:r>
              <a:rPr lang="ru-RU" b="1" dirty="0">
                <a:solidFill>
                  <a:srgbClr val="002060"/>
                </a:solidFill>
              </a:rPr>
              <a:t>Волосовец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2060"/>
                </a:solidFill>
              </a:rPr>
              <a:t>Доля </a:t>
            </a:r>
            <a:r>
              <a:rPr lang="ru-RU" dirty="0">
                <a:solidFill>
                  <a:srgbClr val="002060"/>
                </a:solidFill>
              </a:rPr>
              <a:t>здоровых новорожденных снизилась с 48,3 % до 36,5 %; до 80 % детей рождаются физиологически незрелыми; около 70 % новорожденных имеют перинатальную патологию.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edvedi\Desktop\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Дети с ОВЗ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3"/>
            <a:ext cx="9001156" cy="4286280"/>
          </a:xfrm>
        </p:spPr>
        <p:txBody>
          <a:bodyPr>
            <a:normAutofit fontScale="92500"/>
          </a:bodyPr>
          <a:lstStyle/>
          <a:p>
            <a:pPr indent="342900"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2060"/>
                </a:solidFill>
              </a:rPr>
              <a:t>Это </a:t>
            </a:r>
            <a:r>
              <a:rPr lang="ru-RU" dirty="0">
                <a:solidFill>
                  <a:srgbClr val="002060"/>
                </a:solidFill>
              </a:rPr>
              <a:t>дети, состояние здоровья которых препятствует освоению образовательных программ вне специальных условий обучения и воспитания. Дети с ОВЗ имеют разные нарушения развития: нарушение слуха, зрения, опорно-двигательного аппарата, интеллекта, с выраженными расстройствами эмоционально-волевой сферы, включая ранний детский аутизм, с задержкой и комплексными нарушениями развития.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medvedi\Desktop\01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8786874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Термин «инклюзивное образование</a:t>
            </a:r>
            <a:r>
              <a:rPr lang="ru-RU" sz="3200" b="1" dirty="0" smtClean="0">
                <a:solidFill>
                  <a:srgbClr val="002060"/>
                </a:solidFill>
              </a:rPr>
              <a:t>»</a:t>
            </a:r>
            <a:r>
              <a:rPr lang="ru-RU" sz="3200" b="1" dirty="0">
                <a:solidFill>
                  <a:srgbClr val="002060"/>
                </a:solidFill>
              </a:rPr>
              <a:t/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(</a:t>
            </a:r>
            <a:r>
              <a:rPr lang="ru-RU" sz="3200" b="1" dirty="0">
                <a:solidFill>
                  <a:srgbClr val="002060"/>
                </a:solidFill>
              </a:rPr>
              <a:t>от франц.inclusif – </a:t>
            </a:r>
            <a:r>
              <a:rPr lang="ru-RU" sz="3200" b="1" dirty="0" smtClean="0">
                <a:solidFill>
                  <a:srgbClr val="002060"/>
                </a:solidFill>
              </a:rPr>
              <a:t>включающий </a:t>
            </a:r>
            <a:r>
              <a:rPr lang="ru-RU" sz="3200" b="1" dirty="0">
                <a:solidFill>
                  <a:srgbClr val="002060"/>
                </a:solidFill>
              </a:rPr>
              <a:t>в себя)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indent="342900"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В </a:t>
            </a:r>
            <a:r>
              <a:rPr lang="ru-RU" sz="3000" dirty="0">
                <a:solidFill>
                  <a:srgbClr val="002060"/>
                </a:solidFill>
              </a:rPr>
              <a:t>Федеральном Законе № 273 – ФЗ от 29.12.2012 года «Об образовании в Российской Федерации» (</a:t>
            </a:r>
            <a:r>
              <a:rPr lang="ru-RU" sz="3000" dirty="0" smtClean="0">
                <a:solidFill>
                  <a:srgbClr val="002060"/>
                </a:solidFill>
              </a:rPr>
              <a:t>статья 2</a:t>
            </a:r>
            <a:r>
              <a:rPr lang="ru-RU" sz="3000" dirty="0">
                <a:solidFill>
                  <a:srgbClr val="002060"/>
                </a:solidFill>
              </a:rPr>
              <a:t>) </a:t>
            </a:r>
            <a:r>
              <a:rPr lang="ru-RU" sz="3000" b="1" dirty="0">
                <a:solidFill>
                  <a:srgbClr val="002060"/>
                </a:solidFill>
              </a:rPr>
              <a:t>инклюзивное образование</a:t>
            </a:r>
            <a:r>
              <a:rPr lang="ru-RU" sz="3000" dirty="0">
                <a:solidFill>
                  <a:srgbClr val="002060"/>
                </a:solidFill>
              </a:rPr>
              <a:t> обозначено как обеспечение равного доступа </a:t>
            </a:r>
            <a:r>
              <a:rPr lang="ru-RU" sz="3000" dirty="0" smtClean="0">
                <a:solidFill>
                  <a:srgbClr val="002060"/>
                </a:solidFill>
              </a:rPr>
              <a:t>к</a:t>
            </a:r>
            <a:r>
              <a:rPr lang="ru-RU" sz="3000" dirty="0">
                <a:solidFill>
                  <a:srgbClr val="002060"/>
                </a:solidFill>
              </a:rPr>
              <a:t> образованию для всех обучающихся с учётом разнообразия особых образовательных потребностей и индивидуальных возможностей.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medvedi\Desktop\01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858312" cy="45259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b="1" dirty="0">
                <a:solidFill>
                  <a:srgbClr val="002060"/>
                </a:solidFill>
              </a:rPr>
              <a:t>Лев Семёнович Выготский </a:t>
            </a:r>
            <a:endParaRPr lang="ru-RU" b="1" dirty="0" smtClean="0">
              <a:solidFill>
                <a:srgbClr val="002060"/>
              </a:solidFill>
            </a:endParaRPr>
          </a:p>
          <a:p>
            <a:pPr indent="342900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2060"/>
                </a:solidFill>
              </a:rPr>
              <a:t>указывал </a:t>
            </a:r>
            <a:r>
              <a:rPr lang="ru-RU" dirty="0">
                <a:solidFill>
                  <a:srgbClr val="002060"/>
                </a:solidFill>
              </a:rPr>
              <a:t>на необходимость создания такой системы обучения, в которой ребенок с ограниченными возможностями не исключался бы из общества детей с нормальным </a:t>
            </a:r>
            <a:r>
              <a:rPr lang="ru-RU" dirty="0" smtClean="0">
                <a:solidFill>
                  <a:srgbClr val="002060"/>
                </a:solidFill>
              </a:rPr>
              <a:t>     развитием</a:t>
            </a:r>
            <a:r>
              <a:rPr lang="ru-RU" dirty="0">
                <a:solidFill>
                  <a:srgbClr val="002060"/>
                </a:solidFill>
              </a:rPr>
              <a:t>. </a:t>
            </a:r>
          </a:p>
          <a:p>
            <a:endParaRPr lang="ru-RU" dirty="0"/>
          </a:p>
        </p:txBody>
      </p:sp>
      <p:pic>
        <p:nvPicPr>
          <p:cNvPr id="17413" name="Picture 5" descr="C:\Users\medvedi\Desktop\scale_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0"/>
            <a:ext cx="3902876" cy="25765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medvedi\Desktop\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598331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3000" b="1" dirty="0" smtClean="0">
                <a:solidFill>
                  <a:srgbClr val="002060"/>
                </a:solidFill>
              </a:rPr>
              <a:t>Инклюзивное </a:t>
            </a:r>
            <a:r>
              <a:rPr lang="ru-RU" sz="3000" b="1" dirty="0">
                <a:solidFill>
                  <a:srgbClr val="002060"/>
                </a:solidFill>
              </a:rPr>
              <a:t>образование способствует </a:t>
            </a:r>
            <a:r>
              <a:rPr lang="ru-RU" sz="3000" dirty="0">
                <a:solidFill>
                  <a:srgbClr val="002060"/>
                </a:solidFill>
              </a:rPr>
              <a:t>социальной адаптации детей </a:t>
            </a:r>
            <a:r>
              <a:rPr lang="ru-RU" sz="3000" dirty="0" smtClean="0">
                <a:solidFill>
                  <a:srgbClr val="002060"/>
                </a:solidFill>
              </a:rPr>
              <a:t>с ОВЗ </a:t>
            </a:r>
            <a:r>
              <a:rPr lang="ru-RU" sz="3000" dirty="0">
                <a:solidFill>
                  <a:srgbClr val="002060"/>
                </a:solidFill>
              </a:rPr>
              <a:t>с самого </a:t>
            </a:r>
            <a:endParaRPr lang="ru-RU" sz="3000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раннего </a:t>
            </a:r>
            <a:r>
              <a:rPr lang="ru-RU" sz="3000" dirty="0">
                <a:solidFill>
                  <a:srgbClr val="002060"/>
                </a:solidFill>
              </a:rPr>
              <a:t>возраста. </a:t>
            </a:r>
            <a:r>
              <a:rPr lang="ru-RU" sz="3000" dirty="0" smtClean="0">
                <a:solidFill>
                  <a:srgbClr val="002060"/>
                </a:solidFill>
              </a:rPr>
              <a:t>Способствует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развитию </a:t>
            </a:r>
            <a:r>
              <a:rPr lang="ru-RU" sz="3000" dirty="0">
                <a:solidFill>
                  <a:srgbClr val="002060"/>
                </a:solidFill>
              </a:rPr>
              <a:t>их </a:t>
            </a:r>
            <a:r>
              <a:rPr lang="ru-RU" sz="3000" dirty="0" smtClean="0">
                <a:solidFill>
                  <a:srgbClr val="002060"/>
                </a:solidFill>
              </a:rPr>
              <a:t>самостоятельности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 </a:t>
            </a:r>
            <a:r>
              <a:rPr lang="ru-RU" sz="3000" dirty="0">
                <a:solidFill>
                  <a:srgbClr val="002060"/>
                </a:solidFill>
              </a:rPr>
              <a:t>и </a:t>
            </a:r>
            <a:r>
              <a:rPr lang="ru-RU" sz="3000" dirty="0" smtClean="0">
                <a:solidFill>
                  <a:srgbClr val="002060"/>
                </a:solidFill>
              </a:rPr>
              <a:t>независимости</a:t>
            </a:r>
            <a:r>
              <a:rPr lang="ru-RU" sz="3000" dirty="0">
                <a:solidFill>
                  <a:srgbClr val="002060"/>
                </a:solidFill>
              </a:rPr>
              <a:t>, и что </a:t>
            </a:r>
            <a:r>
              <a:rPr lang="ru-RU" sz="3000" dirty="0" smtClean="0">
                <a:solidFill>
                  <a:srgbClr val="002060"/>
                </a:solidFill>
              </a:rPr>
              <a:t>немало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 </a:t>
            </a:r>
            <a:r>
              <a:rPr lang="ru-RU" sz="3000" dirty="0">
                <a:solidFill>
                  <a:srgbClr val="002060"/>
                </a:solidFill>
              </a:rPr>
              <a:t>важно</a:t>
            </a:r>
            <a:r>
              <a:rPr lang="ru-RU" sz="3000" dirty="0" smtClean="0">
                <a:solidFill>
                  <a:srgbClr val="002060"/>
                </a:solidFill>
              </a:rPr>
              <a:t>, </a:t>
            </a:r>
            <a:r>
              <a:rPr lang="ru-RU" sz="3000" dirty="0">
                <a:solidFill>
                  <a:srgbClr val="002060"/>
                </a:solidFill>
              </a:rPr>
              <a:t>подталкивает </a:t>
            </a:r>
            <a:endParaRPr lang="ru-RU" sz="3000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современное общество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 </a:t>
            </a:r>
            <a:r>
              <a:rPr lang="ru-RU" sz="3000" dirty="0">
                <a:solidFill>
                  <a:srgbClr val="002060"/>
                </a:solidFill>
              </a:rPr>
              <a:t>к изменению отношения к ним, учит здоровых детей видеть в других людях равных себе независимо от их особенностей. </a:t>
            </a:r>
            <a:r>
              <a:rPr lang="ru-RU" sz="3000" dirty="0" smtClean="0">
                <a:solidFill>
                  <a:srgbClr val="002060"/>
                </a:solidFill>
              </a:rPr>
              <a:t>Учит </a:t>
            </a:r>
            <a:r>
              <a:rPr lang="ru-RU" sz="3000" dirty="0">
                <a:solidFill>
                  <a:srgbClr val="002060"/>
                </a:solidFill>
              </a:rPr>
              <a:t>быть более толерантными и </a:t>
            </a:r>
            <a:endParaRPr lang="ru-RU" sz="3000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прививает </a:t>
            </a:r>
            <a:r>
              <a:rPr lang="ru-RU" sz="3000" dirty="0">
                <a:solidFill>
                  <a:srgbClr val="002060"/>
                </a:solidFill>
              </a:rPr>
              <a:t>уважение к людям </a:t>
            </a:r>
            <a:r>
              <a:rPr lang="ru-RU" sz="3000" dirty="0" smtClean="0">
                <a:solidFill>
                  <a:srgbClr val="002060"/>
                </a:solidFill>
              </a:rPr>
              <a:t>с </a:t>
            </a:r>
            <a:r>
              <a:rPr lang="ru-RU" sz="3000" dirty="0">
                <a:solidFill>
                  <a:srgbClr val="002060"/>
                </a:solidFill>
              </a:rPr>
              <a:t>ограниченными возможностями </a:t>
            </a:r>
            <a:r>
              <a:rPr lang="ru-RU" sz="3000" dirty="0" smtClean="0">
                <a:solidFill>
                  <a:srgbClr val="002060"/>
                </a:solidFill>
              </a:rPr>
              <a:t>здоровья</a:t>
            </a:r>
            <a:r>
              <a:rPr lang="ru-RU" sz="30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6" name="Рисунок 5" descr="C:\Users\medvedi\Desktop\DSC_227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571480"/>
            <a:ext cx="3714776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medvedi\Desktop\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"/>
            <a:ext cx="9144000" cy="557214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«Мир «особого» ребенка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Интересен и пуглив.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Мир «особого» ребенка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Безобразен и красив.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Неуклюж, порою странен,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Добродушен и открыт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Мир «особого» ребенка.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Иногда он нас страшит.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Почему он агрессивен?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Почему он так закрыт?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Почему он так испуган?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Почему не говорит?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Мир «особого» ребенка –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Он закрыт от глаз чужих.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Мир «особого» ребенка</a:t>
            </a:r>
          </a:p>
          <a:p>
            <a:pPr>
              <a:buNone/>
            </a:pPr>
            <a:r>
              <a:rPr lang="ru-RU" sz="2600" b="1" dirty="0">
                <a:solidFill>
                  <a:srgbClr val="002060"/>
                </a:solidFill>
              </a:rPr>
              <a:t>Допускает лишь своих!</a:t>
            </a:r>
          </a:p>
          <a:p>
            <a:endParaRPr lang="ru-RU" dirty="0"/>
          </a:p>
        </p:txBody>
      </p:sp>
      <p:pic>
        <p:nvPicPr>
          <p:cNvPr id="7" name="Picture 3" descr="C:\Users\medvedi\Desktop\-768x684_60d5be3422874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286116" y="500042"/>
            <a:ext cx="5614777" cy="50006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285</Words>
  <Application>Microsoft Office PowerPoint</Application>
  <PresentationFormat>Экран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ПРОБЛЕМЫ ОРГАНИЗАЦИИ ОБРАЗОВАТЕЛЬНОГО ПРОЦЕССА ДЛЯ ДЕТЕЙ С ОГРАНИЧЕННЫМИ ВОЗМОЖНОСТЯМИ ЗДОРОВЬЯ И ПУТИ ИХ РЕШЕНИЯ  В УСЛОВИЯХ ДОШКОЛЬНОГО УЧРЕЖДЕНИЯ</vt:lpstr>
      <vt:lpstr>По данным Т. В. Волосовец </vt:lpstr>
      <vt:lpstr>Дети с ОВЗ</vt:lpstr>
      <vt:lpstr>Термин «инклюзивное образование» (от франц.inclusif – включающий в себя)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ОРГАНИЗАЦИИ ОБРАЗОВАТЕЛЬНОГО ПРОЦЕССА ДЛЯ ДЕТЕЙ С ОГРАНИЧЕННЫМИ ВОЗМОЖНОСТЯМИ ЗДОРОВЬЯ И ПУТИ ИХ РЕШЕНИЯ  В УСЛОВИЯХ ДОШКОЛЬНОГО УЧРЕЖДЕНИЯ</dc:title>
  <dc:creator>medvedi</dc:creator>
  <cp:lastModifiedBy>medvedi</cp:lastModifiedBy>
  <cp:revision>11</cp:revision>
  <dcterms:created xsi:type="dcterms:W3CDTF">2022-03-29T17:01:31Z</dcterms:created>
  <dcterms:modified xsi:type="dcterms:W3CDTF">2022-03-30T06:49:51Z</dcterms:modified>
</cp:coreProperties>
</file>