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2" r:id="rId1"/>
  </p:sldMasterIdLst>
  <p:notesMasterIdLst>
    <p:notesMasterId r:id="rId20"/>
  </p:notesMasterIdLst>
  <p:sldIdLst>
    <p:sldId id="256" r:id="rId2"/>
    <p:sldId id="312" r:id="rId3"/>
    <p:sldId id="302" r:id="rId4"/>
    <p:sldId id="292" r:id="rId5"/>
    <p:sldId id="283" r:id="rId6"/>
    <p:sldId id="313" r:id="rId7"/>
    <p:sldId id="323" r:id="rId8"/>
    <p:sldId id="314" r:id="rId9"/>
    <p:sldId id="316" r:id="rId10"/>
    <p:sldId id="318" r:id="rId11"/>
    <p:sldId id="282" r:id="rId12"/>
    <p:sldId id="303" r:id="rId13"/>
    <p:sldId id="308" r:id="rId14"/>
    <p:sldId id="311" r:id="rId15"/>
    <p:sldId id="309" r:id="rId16"/>
    <p:sldId id="322" r:id="rId17"/>
    <p:sldId id="321" r:id="rId18"/>
    <p:sldId id="291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127" autoAdjust="0"/>
    <p:restoredTop sz="86400" autoAdjust="0"/>
  </p:normalViewPr>
  <p:slideViewPr>
    <p:cSldViewPr>
      <p:cViewPr>
        <p:scale>
          <a:sx n="66" d="100"/>
          <a:sy n="66" d="100"/>
        </p:scale>
        <p:origin x="-2022" y="-3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8" d="100"/>
          <a:sy n="58" d="100"/>
        </p:scale>
        <p:origin x="-2424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40CAD6E-6576-47D2-A4F4-5BB455DC0CF3}" type="datetimeFigureOut">
              <a:rPr lang="ru-RU"/>
              <a:pPr>
                <a:defRPr/>
              </a:pPr>
              <a:t>16.04.2023</a:t>
            </a:fld>
            <a:endParaRPr lang="ru-RU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48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348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48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B0553334-5438-4400-AC35-F087B7C715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701363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Calibri" pitchFamily="34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43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Образец подзаголовка</a:t>
            </a:r>
            <a:endParaRPr lang="ru-RU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0EB078-B928-485C-A04D-31E191503E21}" type="datetimeFigureOut">
              <a:rPr lang="ru-RU"/>
              <a:pPr>
                <a:defRPr/>
              </a:pPr>
              <a:t>16.04.2023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20D04F-E620-457A-803B-1B74F5C6B62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8892D6-FA59-446B-A3AF-AC5DDE23FB61}" type="datetimeFigureOut">
              <a:rPr lang="ru-RU"/>
              <a:pPr>
                <a:defRPr/>
              </a:pPr>
              <a:t>16.04.2023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10587-4BD2-42E1-BD02-D00AFF71E8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338138"/>
            <a:ext cx="2057400" cy="5788025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338138"/>
            <a:ext cx="6019800" cy="5788025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97861E-1028-4A85-91FD-2DD628DC9B75}" type="datetimeFigureOut">
              <a:rPr lang="ru-RU"/>
              <a:pPr>
                <a:defRPr/>
              </a:pPr>
              <a:t>16.04.2023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998A90-470B-4216-B04B-4693B79973B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quarter" idx="1"/>
          </p:nvPr>
        </p:nvSpPr>
        <p:spPr>
          <a:xfrm>
            <a:off x="871538" y="2674938"/>
            <a:ext cx="3627437" cy="1649412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4651375" y="2674938"/>
            <a:ext cx="3629025" cy="1649412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Содержимое 4"/>
          <p:cNvSpPr>
            <a:spLocks noGrp="1"/>
          </p:cNvSpPr>
          <p:nvPr>
            <p:ph sz="quarter" idx="3"/>
          </p:nvPr>
        </p:nvSpPr>
        <p:spPr>
          <a:xfrm>
            <a:off x="871538" y="4476750"/>
            <a:ext cx="3627437" cy="164941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51375" y="4476750"/>
            <a:ext cx="3629025" cy="1649413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6747F4-8F4C-4914-8E0F-BED21792CA8A}" type="datetimeFigureOut">
              <a:rPr lang="ru-RU"/>
              <a:pPr>
                <a:defRPr/>
              </a:pPr>
              <a:t>16.04.2023</a:t>
            </a:fld>
            <a:endParaRPr lang="ru-RU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6486C9-AE32-4660-A588-DC87136FC97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71538" y="2674938"/>
            <a:ext cx="3627437" cy="34512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651375" y="2674938"/>
            <a:ext cx="3629025" cy="34512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1C11A0-526F-43D0-B263-7F40F4149691}" type="datetimeFigureOut">
              <a:rPr lang="ru-RU"/>
              <a:pPr>
                <a:defRPr/>
              </a:pPr>
              <a:t>16.04.2023</a:t>
            </a:fld>
            <a:endParaRPr lang="ru-RU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D3ACE6-DC3E-4195-99D0-38BB9B75254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Заголовок, текст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338138"/>
            <a:ext cx="8229600" cy="1252537"/>
          </a:xfrm>
        </p:spPr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871538" y="2674938"/>
            <a:ext cx="3627437" cy="34512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1375" y="2674938"/>
            <a:ext cx="3629025" cy="3451225"/>
          </a:xfrm>
        </p:spPr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23D907-1CD8-4CD5-BC47-9C58F93AE392}" type="datetimeFigureOut">
              <a:rPr lang="ru-RU"/>
              <a:pPr>
                <a:defRPr/>
              </a:pPr>
              <a:t>16.04.2023</a:t>
            </a:fld>
            <a:endParaRPr lang="ru-RU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9D4895-D45E-45B2-B840-9CE9F58131F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1DE258D-AC08-4811-A949-57B42DDAA10C}" type="datetimeFigureOut">
              <a:rPr lang="ru-RU"/>
              <a:pPr>
                <a:defRPr/>
              </a:pPr>
              <a:t>16.04.2023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44D5B7-703B-4BFB-B760-617FD825CFB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CEF473D-8A6A-41FA-BA61-B4AD0C67D50C}" type="datetimeFigureOut">
              <a:rPr lang="ru-RU"/>
              <a:pPr>
                <a:defRPr/>
              </a:pPr>
              <a:t>16.04.2023</a:t>
            </a:fld>
            <a:endParaRPr lang="ru-RU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728B13-32EF-4BF2-82D5-26EE9ACEE7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871538" y="2674938"/>
            <a:ext cx="3627437" cy="3451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51375" y="2674938"/>
            <a:ext cx="3629025" cy="3451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DD8A63-0142-4FFE-94AC-CD73C1134A5D}" type="datetimeFigureOut">
              <a:rPr lang="ru-RU"/>
              <a:pPr>
                <a:defRPr/>
              </a:pPr>
              <a:t>16.04.2023</a:t>
            </a:fld>
            <a:endParaRPr lang="ru-RU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34A815-F3B1-47B4-AF3E-A4CC280EBA6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0F094C-BC2B-458E-8E7A-D3804EFE83FF}" type="datetimeFigureOut">
              <a:rPr lang="ru-RU"/>
              <a:pPr>
                <a:defRPr/>
              </a:pPr>
              <a:t>16.04.2023</a:t>
            </a:fld>
            <a:endParaRPr lang="ru-RU"/>
          </a:p>
        </p:txBody>
      </p:sp>
      <p:sp>
        <p:nvSpPr>
          <p:cNvPr id="8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147D1-4313-4D7D-8792-CD8CCE677C3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4490BA-FDF2-4C8C-99CD-9524BDF590E7}" type="datetimeFigureOut">
              <a:rPr lang="ru-RU"/>
              <a:pPr>
                <a:defRPr/>
              </a:pPr>
              <a:t>16.04.2023</a:t>
            </a:fld>
            <a:endParaRPr lang="ru-RU"/>
          </a:p>
        </p:txBody>
      </p:sp>
      <p:sp>
        <p:nvSpPr>
          <p:cNvPr id="4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856067-5E82-4861-A617-A5970502821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13F4E1F-A84D-4638-AB43-942A497FA918}" type="datetimeFigureOut">
              <a:rPr lang="ru-RU"/>
              <a:pPr>
                <a:defRPr/>
              </a:pPr>
              <a:t>16.04.2023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23EBB8-15DC-40F8-9A40-C6A15861D5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0D6EC3-5AD2-46CB-A96D-C1227AA682B2}" type="datetimeFigureOut">
              <a:rPr lang="ru-RU"/>
              <a:pPr>
                <a:defRPr/>
              </a:pPr>
              <a:t>16.04.2023</a:t>
            </a:fld>
            <a:endParaRPr lang="ru-RU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509229-A68D-4E7D-85D4-AE7B7C22DCF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21EB8A-4B98-4309-B798-D3379C9E9407}" type="datetimeFigureOut">
              <a:rPr lang="ru-RU"/>
              <a:pPr>
                <a:defRPr/>
              </a:pPr>
              <a:t>16.04.2023</a:t>
            </a:fld>
            <a:endParaRPr lang="ru-RU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217542-C16B-40AC-9357-B25AD07000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ounded Rectangle 11"/>
          <p:cNvSpPr/>
          <p:nvPr/>
        </p:nvSpPr>
        <p:spPr>
          <a:xfrm>
            <a:off x="228600" y="228600"/>
            <a:ext cx="8696325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1027" name="Group 5"/>
          <p:cNvGrpSpPr>
            <a:grpSpLocks noChangeAspect="1"/>
          </p:cNvGrpSpPr>
          <p:nvPr/>
        </p:nvGrpSpPr>
        <p:grpSpPr bwMode="auto">
          <a:xfrm>
            <a:off x="211138" y="714375"/>
            <a:ext cx="8723312" cy="1330325"/>
            <a:chOff x="-3905251" y="4294188"/>
            <a:chExt cx="13027839" cy="1892300"/>
          </a:xfrm>
        </p:grpSpPr>
        <p:sp>
          <p:nvSpPr>
            <p:cNvPr id="22" name="Freeform 14"/>
            <p:cNvSpPr>
              <a:spLocks/>
            </p:cNvSpPr>
            <p:nvPr/>
          </p:nvSpPr>
          <p:spPr bwMode="hidden">
            <a:xfrm>
              <a:off x="4810006" y="4499677"/>
              <a:ext cx="4295986" cy="1016152"/>
            </a:xfrm>
            <a:custGeom>
              <a:avLst/>
              <a:gdLst/>
              <a:ahLst/>
              <a:cxnLst>
                <a:cxn ang="0">
                  <a:pos x="2700" y="0"/>
                </a:cxn>
                <a:cxn ang="0">
                  <a:pos x="2700" y="0"/>
                </a:cxn>
                <a:cxn ang="0">
                  <a:pos x="2586" y="18"/>
                </a:cxn>
                <a:cxn ang="0">
                  <a:pos x="2470" y="38"/>
                </a:cxn>
                <a:cxn ang="0">
                  <a:pos x="2352" y="60"/>
                </a:cxn>
                <a:cxn ang="0">
                  <a:pos x="2230" y="82"/>
                </a:cxn>
                <a:cxn ang="0">
                  <a:pos x="2106" y="108"/>
                </a:cxn>
                <a:cxn ang="0">
                  <a:pos x="1978" y="134"/>
                </a:cxn>
                <a:cxn ang="0">
                  <a:pos x="1848" y="164"/>
                </a:cxn>
                <a:cxn ang="0">
                  <a:pos x="1714" y="194"/>
                </a:cxn>
                <a:cxn ang="0">
                  <a:pos x="1714" y="194"/>
                </a:cxn>
                <a:cxn ang="0">
                  <a:pos x="1472" y="252"/>
                </a:cxn>
                <a:cxn ang="0">
                  <a:pos x="1236" y="304"/>
                </a:cxn>
                <a:cxn ang="0">
                  <a:pos x="1010" y="352"/>
                </a:cxn>
                <a:cxn ang="0">
                  <a:pos x="792" y="398"/>
                </a:cxn>
                <a:cxn ang="0">
                  <a:pos x="584" y="438"/>
                </a:cxn>
                <a:cxn ang="0">
                  <a:pos x="382" y="474"/>
                </a:cxn>
                <a:cxn ang="0">
                  <a:pos x="188" y="508"/>
                </a:cxn>
                <a:cxn ang="0">
                  <a:pos x="0" y="538"/>
                </a:cxn>
                <a:cxn ang="0">
                  <a:pos x="0" y="538"/>
                </a:cxn>
                <a:cxn ang="0">
                  <a:pos x="130" y="556"/>
                </a:cxn>
                <a:cxn ang="0">
                  <a:pos x="254" y="572"/>
                </a:cxn>
                <a:cxn ang="0">
                  <a:pos x="374" y="586"/>
                </a:cxn>
                <a:cxn ang="0">
                  <a:pos x="492" y="598"/>
                </a:cxn>
                <a:cxn ang="0">
                  <a:pos x="606" y="610"/>
                </a:cxn>
                <a:cxn ang="0">
                  <a:pos x="716" y="618"/>
                </a:cxn>
                <a:cxn ang="0">
                  <a:pos x="822" y="626"/>
                </a:cxn>
                <a:cxn ang="0">
                  <a:pos x="926" y="632"/>
                </a:cxn>
                <a:cxn ang="0">
                  <a:pos x="1028" y="636"/>
                </a:cxn>
                <a:cxn ang="0">
                  <a:pos x="1126" y="638"/>
                </a:cxn>
                <a:cxn ang="0">
                  <a:pos x="1220" y="640"/>
                </a:cxn>
                <a:cxn ang="0">
                  <a:pos x="1312" y="640"/>
                </a:cxn>
                <a:cxn ang="0">
                  <a:pos x="1402" y="638"/>
                </a:cxn>
                <a:cxn ang="0">
                  <a:pos x="1490" y="636"/>
                </a:cxn>
                <a:cxn ang="0">
                  <a:pos x="1574" y="632"/>
                </a:cxn>
                <a:cxn ang="0">
                  <a:pos x="1656" y="626"/>
                </a:cxn>
                <a:cxn ang="0">
                  <a:pos x="1734" y="620"/>
                </a:cxn>
                <a:cxn ang="0">
                  <a:pos x="1812" y="612"/>
                </a:cxn>
                <a:cxn ang="0">
                  <a:pos x="1886" y="602"/>
                </a:cxn>
                <a:cxn ang="0">
                  <a:pos x="1960" y="592"/>
                </a:cxn>
                <a:cxn ang="0">
                  <a:pos x="2030" y="580"/>
                </a:cxn>
                <a:cxn ang="0">
                  <a:pos x="2100" y="568"/>
                </a:cxn>
                <a:cxn ang="0">
                  <a:pos x="2166" y="554"/>
                </a:cxn>
                <a:cxn ang="0">
                  <a:pos x="2232" y="540"/>
                </a:cxn>
                <a:cxn ang="0">
                  <a:pos x="2296" y="524"/>
                </a:cxn>
                <a:cxn ang="0">
                  <a:pos x="2358" y="508"/>
                </a:cxn>
                <a:cxn ang="0">
                  <a:pos x="2418" y="490"/>
                </a:cxn>
                <a:cxn ang="0">
                  <a:pos x="2478" y="472"/>
                </a:cxn>
                <a:cxn ang="0">
                  <a:pos x="2592" y="432"/>
                </a:cxn>
                <a:cxn ang="0">
                  <a:pos x="2702" y="390"/>
                </a:cxn>
                <a:cxn ang="0">
                  <a:pos x="2702" y="390"/>
                </a:cxn>
                <a:cxn ang="0">
                  <a:pos x="2706" y="388"/>
                </a:cxn>
                <a:cxn ang="0">
                  <a:pos x="2706" y="388"/>
                </a:cxn>
                <a:cxn ang="0">
                  <a:pos x="2706" y="0"/>
                </a:cxn>
                <a:cxn ang="0">
                  <a:pos x="2706" y="0"/>
                </a:cxn>
                <a:cxn ang="0">
                  <a:pos x="2700" y="0"/>
                </a:cxn>
                <a:cxn ang="0">
                  <a:pos x="2700" y="0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6" y="0"/>
                  </a:lnTo>
                  <a:lnTo>
                    <a:pt x="2700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Freeform 18"/>
            <p:cNvSpPr>
              <a:spLocks/>
            </p:cNvSpPr>
            <p:nvPr/>
          </p:nvSpPr>
          <p:spPr bwMode="hidden">
            <a:xfrm>
              <a:off x="-308667" y="4319028"/>
              <a:ext cx="8279020" cy="1208091"/>
            </a:xfrm>
            <a:custGeom>
              <a:avLst/>
              <a:gdLst/>
              <a:ahLst/>
              <a:cxnLst>
                <a:cxn ang="0">
                  <a:pos x="5216" y="714"/>
                </a:cxn>
                <a:cxn ang="0">
                  <a:pos x="4984" y="686"/>
                </a:cxn>
                <a:cxn ang="0">
                  <a:pos x="4478" y="610"/>
                </a:cxn>
                <a:cxn ang="0">
                  <a:pos x="3914" y="508"/>
                </a:cxn>
                <a:cxn ang="0">
                  <a:pos x="3286" y="374"/>
                </a:cxn>
                <a:cxn ang="0">
                  <a:pos x="2946" y="296"/>
                </a:cxn>
                <a:cxn ang="0">
                  <a:pos x="2682" y="236"/>
                </a:cxn>
                <a:cxn ang="0">
                  <a:pos x="2430" y="184"/>
                </a:cxn>
                <a:cxn ang="0">
                  <a:pos x="2190" y="140"/>
                </a:cxn>
                <a:cxn ang="0">
                  <a:pos x="1960" y="102"/>
                </a:cxn>
                <a:cxn ang="0">
                  <a:pos x="1740" y="72"/>
                </a:cxn>
                <a:cxn ang="0">
                  <a:pos x="1334" y="28"/>
                </a:cxn>
                <a:cxn ang="0">
                  <a:pos x="970" y="4"/>
                </a:cxn>
                <a:cxn ang="0">
                  <a:pos x="644" y="0"/>
                </a:cxn>
                <a:cxn ang="0">
                  <a:pos x="358" y="10"/>
                </a:cxn>
                <a:cxn ang="0">
                  <a:pos x="110" y="32"/>
                </a:cxn>
                <a:cxn ang="0">
                  <a:pos x="0" y="48"/>
                </a:cxn>
                <a:cxn ang="0">
                  <a:pos x="314" y="86"/>
                </a:cxn>
                <a:cxn ang="0">
                  <a:pos x="652" y="140"/>
                </a:cxn>
                <a:cxn ang="0">
                  <a:pos x="1014" y="210"/>
                </a:cxn>
                <a:cxn ang="0">
                  <a:pos x="1402" y="296"/>
                </a:cxn>
                <a:cxn ang="0">
                  <a:pos x="1756" y="378"/>
                </a:cxn>
                <a:cxn ang="0">
                  <a:pos x="2408" y="516"/>
                </a:cxn>
                <a:cxn ang="0">
                  <a:pos x="2708" y="572"/>
                </a:cxn>
                <a:cxn ang="0">
                  <a:pos x="2992" y="620"/>
                </a:cxn>
                <a:cxn ang="0">
                  <a:pos x="3260" y="662"/>
                </a:cxn>
                <a:cxn ang="0">
                  <a:pos x="3512" y="694"/>
                </a:cxn>
                <a:cxn ang="0">
                  <a:pos x="3750" y="722"/>
                </a:cxn>
                <a:cxn ang="0">
                  <a:pos x="3974" y="740"/>
                </a:cxn>
                <a:cxn ang="0">
                  <a:pos x="4184" y="754"/>
                </a:cxn>
                <a:cxn ang="0">
                  <a:pos x="4384" y="762"/>
                </a:cxn>
                <a:cxn ang="0">
                  <a:pos x="4570" y="762"/>
                </a:cxn>
                <a:cxn ang="0">
                  <a:pos x="4746" y="758"/>
                </a:cxn>
                <a:cxn ang="0">
                  <a:pos x="4912" y="748"/>
                </a:cxn>
                <a:cxn ang="0">
                  <a:pos x="5068" y="732"/>
                </a:cxn>
                <a:cxn ang="0">
                  <a:pos x="5216" y="714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40000"/>
              </a:scheme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Freeform 22"/>
            <p:cNvSpPr>
              <a:spLocks/>
            </p:cNvSpPr>
            <p:nvPr/>
          </p:nvSpPr>
          <p:spPr bwMode="hidden">
            <a:xfrm>
              <a:off x="4286" y="4334834"/>
              <a:ext cx="8165219" cy="1101960"/>
            </a:xfrm>
            <a:custGeom>
              <a:avLst/>
              <a:gdLst/>
              <a:ahLst/>
              <a:cxnLst>
                <a:cxn ang="0">
                  <a:pos x="0" y="70"/>
                </a:cxn>
                <a:cxn ang="0">
                  <a:pos x="0" y="70"/>
                </a:cxn>
                <a:cxn ang="0">
                  <a:pos x="18" y="66"/>
                </a:cxn>
                <a:cxn ang="0">
                  <a:pos x="72" y="56"/>
                </a:cxn>
                <a:cxn ang="0">
                  <a:pos x="164" y="42"/>
                </a:cxn>
                <a:cxn ang="0">
                  <a:pos x="224" y="34"/>
                </a:cxn>
                <a:cxn ang="0">
                  <a:pos x="294" y="26"/>
                </a:cxn>
                <a:cxn ang="0">
                  <a:pos x="372" y="20"/>
                </a:cxn>
                <a:cxn ang="0">
                  <a:pos x="462" y="14"/>
                </a:cxn>
                <a:cxn ang="0">
                  <a:pos x="560" y="8"/>
                </a:cxn>
                <a:cxn ang="0">
                  <a:pos x="670" y="4"/>
                </a:cxn>
                <a:cxn ang="0">
                  <a:pos x="790" y="2"/>
                </a:cxn>
                <a:cxn ang="0">
                  <a:pos x="920" y="0"/>
                </a:cxn>
                <a:cxn ang="0">
                  <a:pos x="1060" y="2"/>
                </a:cxn>
                <a:cxn ang="0">
                  <a:pos x="1210" y="6"/>
                </a:cxn>
                <a:cxn ang="0">
                  <a:pos x="1372" y="14"/>
                </a:cxn>
                <a:cxn ang="0">
                  <a:pos x="1544" y="24"/>
                </a:cxn>
                <a:cxn ang="0">
                  <a:pos x="1726" y="40"/>
                </a:cxn>
                <a:cxn ang="0">
                  <a:pos x="1920" y="58"/>
                </a:cxn>
                <a:cxn ang="0">
                  <a:pos x="2126" y="80"/>
                </a:cxn>
                <a:cxn ang="0">
                  <a:pos x="2342" y="106"/>
                </a:cxn>
                <a:cxn ang="0">
                  <a:pos x="2570" y="138"/>
                </a:cxn>
                <a:cxn ang="0">
                  <a:pos x="2808" y="174"/>
                </a:cxn>
                <a:cxn ang="0">
                  <a:pos x="3058" y="216"/>
                </a:cxn>
                <a:cxn ang="0">
                  <a:pos x="3320" y="266"/>
                </a:cxn>
                <a:cxn ang="0">
                  <a:pos x="3594" y="320"/>
                </a:cxn>
                <a:cxn ang="0">
                  <a:pos x="3880" y="380"/>
                </a:cxn>
                <a:cxn ang="0">
                  <a:pos x="4178" y="448"/>
                </a:cxn>
                <a:cxn ang="0">
                  <a:pos x="4488" y="522"/>
                </a:cxn>
                <a:cxn ang="0">
                  <a:pos x="4810" y="604"/>
                </a:cxn>
                <a:cxn ang="0">
                  <a:pos x="5144" y="694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Freeform 26"/>
            <p:cNvSpPr>
              <a:spLocks/>
            </p:cNvSpPr>
            <p:nvPr/>
          </p:nvSpPr>
          <p:spPr bwMode="hidden">
            <a:xfrm>
              <a:off x="4155651" y="4316769"/>
              <a:ext cx="4940859" cy="925827"/>
            </a:xfrm>
            <a:custGeom>
              <a:avLst/>
              <a:gdLst/>
              <a:ahLst/>
              <a:cxnLst>
                <a:cxn ang="0">
                  <a:pos x="0" y="584"/>
                </a:cxn>
                <a:cxn ang="0">
                  <a:pos x="0" y="584"/>
                </a:cxn>
                <a:cxn ang="0">
                  <a:pos x="90" y="560"/>
                </a:cxn>
                <a:cxn ang="0">
                  <a:pos x="336" y="498"/>
                </a:cxn>
                <a:cxn ang="0">
                  <a:pos x="506" y="456"/>
                </a:cxn>
                <a:cxn ang="0">
                  <a:pos x="702" y="410"/>
                </a:cxn>
                <a:cxn ang="0">
                  <a:pos x="920" y="360"/>
                </a:cxn>
                <a:cxn ang="0">
                  <a:pos x="1154" y="306"/>
                </a:cxn>
                <a:cxn ang="0">
                  <a:pos x="1402" y="254"/>
                </a:cxn>
                <a:cxn ang="0">
                  <a:pos x="1656" y="202"/>
                </a:cxn>
                <a:cxn ang="0">
                  <a:pos x="1916" y="154"/>
                </a:cxn>
                <a:cxn ang="0">
                  <a:pos x="2174" y="108"/>
                </a:cxn>
                <a:cxn ang="0">
                  <a:pos x="2302" y="88"/>
                </a:cxn>
                <a:cxn ang="0">
                  <a:pos x="2426" y="68"/>
                </a:cxn>
                <a:cxn ang="0">
                  <a:pos x="2550" y="52"/>
                </a:cxn>
                <a:cxn ang="0">
                  <a:pos x="2670" y="36"/>
                </a:cxn>
                <a:cxn ang="0">
                  <a:pos x="2788" y="24"/>
                </a:cxn>
                <a:cxn ang="0">
                  <a:pos x="2900" y="14"/>
                </a:cxn>
                <a:cxn ang="0">
                  <a:pos x="3008" y="6"/>
                </a:cxn>
                <a:cxn ang="0">
                  <a:pos x="3112" y="0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  <p:sp useBgFill="1">
          <p:nvSpPr>
            <p:cNvPr id="26" name="Freeform 10"/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/>
              <a:ahLst/>
              <a:cxnLst>
                <a:cxn ang="0">
                  <a:pos x="8192" y="512"/>
                </a:cxn>
                <a:cxn ang="0">
                  <a:pos x="8040" y="570"/>
                </a:cxn>
                <a:cxn ang="0">
                  <a:pos x="7878" y="620"/>
                </a:cxn>
                <a:cxn ang="0">
                  <a:pos x="7706" y="666"/>
                </a:cxn>
                <a:cxn ang="0">
                  <a:pos x="7522" y="702"/>
                </a:cxn>
                <a:cxn ang="0">
                  <a:pos x="7322" y="730"/>
                </a:cxn>
                <a:cxn ang="0">
                  <a:pos x="7106" y="750"/>
                </a:cxn>
                <a:cxn ang="0">
                  <a:pos x="6872" y="762"/>
                </a:cxn>
                <a:cxn ang="0">
                  <a:pos x="6618" y="760"/>
                </a:cxn>
                <a:cxn ang="0">
                  <a:pos x="6342" y="750"/>
                </a:cxn>
                <a:cxn ang="0">
                  <a:pos x="6042" y="726"/>
                </a:cxn>
                <a:cxn ang="0">
                  <a:pos x="5716" y="690"/>
                </a:cxn>
                <a:cxn ang="0">
                  <a:pos x="5364" y="642"/>
                </a:cxn>
                <a:cxn ang="0">
                  <a:pos x="4982" y="578"/>
                </a:cxn>
                <a:cxn ang="0">
                  <a:pos x="4568" y="500"/>
                </a:cxn>
                <a:cxn ang="0">
                  <a:pos x="4122" y="406"/>
                </a:cxn>
                <a:cxn ang="0">
                  <a:pos x="3640" y="296"/>
                </a:cxn>
                <a:cxn ang="0">
                  <a:pos x="3396" y="240"/>
                </a:cxn>
                <a:cxn ang="0">
                  <a:pos x="2934" y="148"/>
                </a:cxn>
                <a:cxn ang="0">
                  <a:pos x="2512" y="82"/>
                </a:cxn>
                <a:cxn ang="0">
                  <a:pos x="2126" y="36"/>
                </a:cxn>
                <a:cxn ang="0">
                  <a:pos x="1776" y="10"/>
                </a:cxn>
                <a:cxn ang="0">
                  <a:pos x="1462" y="0"/>
                </a:cxn>
                <a:cxn ang="0">
                  <a:pos x="1182" y="4"/>
                </a:cxn>
                <a:cxn ang="0">
                  <a:pos x="934" y="20"/>
                </a:cxn>
                <a:cxn ang="0">
                  <a:pos x="716" y="44"/>
                </a:cxn>
                <a:cxn ang="0">
                  <a:pos x="530" y="74"/>
                </a:cxn>
                <a:cxn ang="0">
                  <a:pos x="374" y="108"/>
                </a:cxn>
                <a:cxn ang="0">
                  <a:pos x="248" y="144"/>
                </a:cxn>
                <a:cxn ang="0">
                  <a:pos x="148" y="176"/>
                </a:cxn>
                <a:cxn ang="0">
                  <a:pos x="48" y="216"/>
                </a:cxn>
                <a:cxn ang="0">
                  <a:pos x="0" y="240"/>
                </a:cxn>
                <a:cxn ang="0">
                  <a:pos x="8192" y="1192"/>
                </a:cxn>
                <a:cxn ang="0">
                  <a:pos x="8196" y="1186"/>
                </a:cxn>
                <a:cxn ang="0">
                  <a:pos x="8196" y="510"/>
                </a:cxn>
                <a:cxn ang="0">
                  <a:pos x="8192" y="512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6" y="510"/>
                  </a:lnTo>
                  <a:lnTo>
                    <a:pt x="8192" y="512"/>
                  </a:lnTo>
                  <a:lnTo>
                    <a:pt x="8192" y="512"/>
                  </a:lnTo>
                  <a:close/>
                </a:path>
              </a:pathLst>
            </a:custGeom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1028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338138"/>
            <a:ext cx="8229600" cy="1252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1029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71538" y="2674938"/>
            <a:ext cx="7408862" cy="3451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27" name="Date Placeholder 1"/>
          <p:cNvSpPr>
            <a:spLocks noGrp="1"/>
          </p:cNvSpPr>
          <p:nvPr>
            <p:ph type="dt" sz="half" idx="2"/>
          </p:nvPr>
        </p:nvSpPr>
        <p:spPr>
          <a:xfrm>
            <a:off x="5164138" y="6249988"/>
            <a:ext cx="37861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D392E40E-3436-46E4-9F7C-7A91F60F5B79}" type="datetimeFigureOut">
              <a:rPr lang="ru-RU"/>
              <a:pPr>
                <a:defRPr/>
              </a:pPr>
              <a:t>16.04.2023</a:t>
            </a:fld>
            <a:endParaRPr lang="ru-RU"/>
          </a:p>
        </p:txBody>
      </p:sp>
      <p:sp>
        <p:nvSpPr>
          <p:cNvPr id="28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93675" y="6249988"/>
            <a:ext cx="378618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eaLnBrk="1" hangingPunct="1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9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3990975" y="6249988"/>
            <a:ext cx="11620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000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1217E1C2-9613-4274-8B22-85E0025620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5" r:id="rId2"/>
    <p:sldLayoutId id="2147483774" r:id="rId3"/>
    <p:sldLayoutId id="2147483773" r:id="rId4"/>
    <p:sldLayoutId id="2147483772" r:id="rId5"/>
    <p:sldLayoutId id="2147483771" r:id="rId6"/>
    <p:sldLayoutId id="2147483770" r:id="rId7"/>
    <p:sldLayoutId id="2147483769" r:id="rId8"/>
    <p:sldLayoutId id="2147483768" r:id="rId9"/>
    <p:sldLayoutId id="2147483767" r:id="rId10"/>
    <p:sldLayoutId id="2147483766" r:id="rId11"/>
    <p:sldLayoutId id="2147483765" r:id="rId12"/>
    <p:sldLayoutId id="2147483764" r:id="rId13"/>
    <p:sldLayoutId id="2147483763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Candara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4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200">
          <a:solidFill>
            <a:schemeClr val="tx2"/>
          </a:solidFill>
          <a:latin typeface="+mn-lt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>
          <a:solidFill>
            <a:schemeClr val="tx2"/>
          </a:solidFill>
          <a:latin typeface="+mn-lt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2000">
          <a:solidFill>
            <a:schemeClr val="tx2"/>
          </a:solidFill>
          <a:latin typeface="+mn-lt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5pPr>
      <a:lvl6pPr marL="19192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6pPr>
      <a:lvl7pPr marL="23764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7pPr>
      <a:lvl8pPr marL="28336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8pPr>
      <a:lvl9pPr marL="3290888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itchFamily="18" charset="2"/>
        <a:buChar char=""/>
        <a:defRPr sz="16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7.jpeg"/><Relationship Id="rId5" Type="http://schemas.openxmlformats.org/officeDocument/2006/relationships/image" Target="../media/image26.jpg"/><Relationship Id="rId4" Type="http://schemas.openxmlformats.org/officeDocument/2006/relationships/image" Target="../media/image25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eg"/><Relationship Id="rId11" Type="http://schemas.openxmlformats.org/officeDocument/2006/relationships/image" Target="../media/image50.png"/><Relationship Id="rId5" Type="http://schemas.openxmlformats.org/officeDocument/2006/relationships/image" Target="../media/image44.jpe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7" Type="http://schemas.openxmlformats.org/officeDocument/2006/relationships/image" Target="../media/image14.jpe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9.pn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8" name="Rectangle 6"/>
          <p:cNvSpPr>
            <a:spLocks noGrp="1"/>
          </p:cNvSpPr>
          <p:nvPr>
            <p:ph type="ctrTitle" idx="4294967295"/>
          </p:nvPr>
        </p:nvSpPr>
        <p:spPr>
          <a:xfrm>
            <a:off x="539552" y="836712"/>
            <a:ext cx="7992367" cy="14700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600" b="1" i="1" kern="1200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</a:t>
            </a:r>
            <a:r>
              <a:rPr lang="ru-RU" sz="3600" b="1" i="1" kern="1200" dirty="0">
                <a:solidFill>
                  <a:schemeClr val="tx2"/>
                </a:solidFill>
                <a:latin typeface="Arial" charset="0"/>
                <a:cs typeface="Arial" charset="0"/>
              </a:rPr>
              <a:t/>
            </a:r>
            <a:br>
              <a:rPr lang="ru-RU" sz="3600" b="1" i="1" kern="1200" dirty="0">
                <a:solidFill>
                  <a:schemeClr val="tx2"/>
                </a:solidFill>
                <a:latin typeface="Arial" charset="0"/>
                <a:cs typeface="Arial" charset="0"/>
              </a:rPr>
            </a:br>
            <a:r>
              <a:rPr lang="ru-RU" sz="3600" b="1" i="1" kern="1200" dirty="0">
                <a:solidFill>
                  <a:schemeClr val="tx2"/>
                </a:solidFill>
                <a:latin typeface="Arial" charset="0"/>
                <a:cs typeface="Arial" charset="0"/>
              </a:rPr>
              <a:t>Наставничество в образовательных организациях: модели, формы, опыт реализации.</a:t>
            </a:r>
            <a:r>
              <a:rPr lang="ru-RU" sz="5400" kern="1200" dirty="0">
                <a:solidFill>
                  <a:srgbClr val="000000"/>
                </a:solidFill>
                <a:latin typeface="Arial" charset="0"/>
                <a:cs typeface="Arial" charset="0"/>
              </a:rPr>
              <a:t/>
            </a:r>
            <a:br>
              <a:rPr lang="ru-RU" sz="5400" kern="1200" dirty="0">
                <a:solidFill>
                  <a:srgbClr val="000000"/>
                </a:solidFill>
                <a:latin typeface="Arial" charset="0"/>
                <a:cs typeface="Arial" charset="0"/>
              </a:rPr>
            </a:br>
            <a:endParaRPr lang="ru-RU" sz="5400" kern="1200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idx="4294967295"/>
          </p:nvPr>
        </p:nvSpPr>
        <p:spPr>
          <a:xfrm>
            <a:off x="4575175" y="4581525"/>
            <a:ext cx="4568825" cy="1752600"/>
          </a:xfr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1800" b="1" i="1" dirty="0" err="1" smtClean="0">
                <a:solidFill>
                  <a:schemeClr val="tx2"/>
                </a:solidFill>
                <a:latin typeface="Arial" charset="0"/>
                <a:cs typeface="Arial" charset="0"/>
              </a:rPr>
              <a:t>Ирсецкая</a:t>
            </a:r>
            <a:r>
              <a:rPr lang="ru-RU" sz="1800" b="1" i="1" dirty="0" smtClean="0">
                <a:solidFill>
                  <a:schemeClr val="tx2"/>
                </a:solidFill>
                <a:latin typeface="Arial" charset="0"/>
                <a:cs typeface="Arial" charset="0"/>
              </a:rPr>
              <a:t> Людмила Викторовна,</a:t>
            </a:r>
            <a:endParaRPr lang="ru-RU" sz="1800" b="1" i="1" dirty="0">
              <a:solidFill>
                <a:schemeClr val="tx2"/>
              </a:solidFill>
              <a:latin typeface="Arial" charset="0"/>
              <a:cs typeface="Arial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1800" b="1" i="1" dirty="0">
                <a:solidFill>
                  <a:schemeClr val="tx2"/>
                </a:solidFill>
                <a:latin typeface="Arial" charset="0"/>
                <a:cs typeface="Arial" charset="0"/>
              </a:rPr>
              <a:t>воспитатель МБДОУ </a:t>
            </a:r>
          </a:p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1800" b="1" i="1" dirty="0" err="1">
                <a:solidFill>
                  <a:schemeClr val="tx2"/>
                </a:solidFill>
                <a:latin typeface="Arial" charset="0"/>
                <a:cs typeface="Arial" charset="0"/>
              </a:rPr>
              <a:t>Починковский</a:t>
            </a:r>
            <a:r>
              <a:rPr lang="ru-RU" sz="1800" b="1" i="1" dirty="0">
                <a:solidFill>
                  <a:schemeClr val="tx2"/>
                </a:solidFill>
                <a:latin typeface="Arial" charset="0"/>
                <a:cs typeface="Arial" charset="0"/>
              </a:rPr>
              <a:t> детский сада №2, </a:t>
            </a:r>
          </a:p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1800" b="1" i="1" dirty="0" err="1">
                <a:solidFill>
                  <a:schemeClr val="tx2"/>
                </a:solidFill>
                <a:latin typeface="Arial" charset="0"/>
                <a:cs typeface="Arial" charset="0"/>
              </a:rPr>
              <a:t>Починковский</a:t>
            </a:r>
            <a:r>
              <a:rPr lang="ru-RU" sz="1800" b="1" i="1" dirty="0">
                <a:solidFill>
                  <a:schemeClr val="tx2"/>
                </a:solidFill>
                <a:latin typeface="Arial" charset="0"/>
                <a:cs typeface="Arial" charset="0"/>
              </a:rPr>
              <a:t> муниципальный округ</a:t>
            </a:r>
          </a:p>
          <a:p>
            <a:pPr marL="0" indent="0" algn="ctr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ru-RU" sz="1800" b="1" i="1" dirty="0" smtClean="0">
              <a:solidFill>
                <a:schemeClr val="tx2"/>
              </a:solidFill>
              <a:latin typeface="Arial" charset="0"/>
              <a:cs typeface="Arial" charset="0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2996952"/>
            <a:ext cx="4041775" cy="3030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1520" y="692696"/>
            <a:ext cx="7918648" cy="1306974"/>
          </a:xfrm>
        </p:spPr>
        <p:txBody>
          <a:bodyPr>
            <a:normAutofit fontScale="90000"/>
          </a:bodyPr>
          <a:lstStyle/>
          <a:p>
            <a:pPr algn="l"/>
            <a:r>
              <a:rPr lang="ru-RU" sz="28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br>
              <a:rPr lang="ru-RU" sz="28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2800" b="1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ru-RU" sz="2000" kern="12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наставничества в дошкольном образовательном учреждении - оказа­ние помощи начинающим  воспитателям в их профессиональном становлении </a:t>
            </a:r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ль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200" dirty="0" smtClean="0">
                <a:latin typeface="Times New Roman" pitchFamily="18" charset="0"/>
                <a:cs typeface="Times New Roman" pitchFamily="18" charset="0"/>
              </a:rPr>
              <a:t>наставничества в дошкольном образовательном учреждении - оказа­ние помощи начинающим  воспитателям в их профессиональном становлении.</a:t>
            </a:r>
            <a:endParaRPr lang="ru-RU" sz="2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28596" y="1857364"/>
            <a:ext cx="8429684" cy="4286280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Задачи</a:t>
            </a:r>
            <a:r>
              <a:rPr lang="ru-RU" sz="28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l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привить молодым специалистам  интерес к педагогической деятельности и за­крепить их в образовательном учреждении; </a:t>
            </a:r>
          </a:p>
          <a:p>
            <a:pPr algn="l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ускорить процесс профессионального становления молодого специалиста и воспитателя,  развить его способ­ности самостоятельно и качественно выполнять возложенные на него обязанно­сти по занимаемой должности; </a:t>
            </a:r>
          </a:p>
          <a:p>
            <a:pPr algn="l"/>
            <a:r>
              <a:rPr lang="ru-RU" sz="22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    способствовать успешной адаптации молодых специалистов и воспитателей к корпоративной культуре, правилам поведения в образовательном учреждении.</a:t>
            </a:r>
            <a:endParaRPr lang="ru-RU" sz="22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1076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Планирование  и  организация работы  по  предмету.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Планирование и организация воспитательной работы.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Работа с документацией.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Работа по самообразованию.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Контроль и руководство за деятельностью молодого специалиста.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marL="342900" lvl="0" indent="-342900">
              <a:spcAft>
                <a:spcPts val="0"/>
              </a:spcAft>
              <a:buFont typeface="Symbol"/>
              <a:buChar char=""/>
            </a:pPr>
            <a:r>
              <a:rPr lang="ru-RU" sz="2000" dirty="0">
                <a:solidFill>
                  <a:srgbClr val="000000"/>
                </a:solidFill>
                <a:latin typeface="Times New Roman"/>
                <a:ea typeface="Calibri"/>
                <a:cs typeface="Times New Roman"/>
              </a:rPr>
              <a:t>Психолога- педагогическая поддержка.</a:t>
            </a:r>
            <a:endParaRPr lang="ru-RU" sz="2000" dirty="0">
              <a:latin typeface="Calibri"/>
              <a:ea typeface="Calibri"/>
              <a:cs typeface="Times New Roman"/>
            </a:endParaRP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endParaRPr lang="ru-RU" sz="2200" dirty="0">
              <a:solidFill>
                <a:srgbClr val="0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kern="1200" dirty="0">
                <a:latin typeface="Arial" pitchFamily="34" charset="0"/>
                <a:cs typeface="Arial" pitchFamily="34" charset="0"/>
              </a:rPr>
              <a:t>Основные направления работы</a:t>
            </a:r>
            <a:r>
              <a:rPr lang="ru-RU" sz="3200" kern="1200" dirty="0" smtClean="0">
                <a:latin typeface="Arial" pitchFamily="34" charset="0"/>
                <a:cs typeface="Arial" pitchFamily="34" charset="0"/>
              </a:rPr>
              <a:t>:</a:t>
            </a:r>
            <a:endParaRPr lang="ru-RU" sz="3200" kern="12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1484347" y="29642"/>
            <a:ext cx="5688632" cy="1008112"/>
          </a:xfrm>
          <a:prstGeom prst="rect">
            <a:avLst/>
          </a:prstGeom>
        </p:spPr>
        <p:txBody>
          <a:bodyPr vert="horz" anchor="ctr">
            <a:normAutofit fontScale="92500"/>
          </a:bodyPr>
          <a:lstStyle>
            <a:lvl1pPr marL="484632" algn="l" rtl="0" eaLnBrk="1" latinLnBrk="0" hangingPunct="1">
              <a:spcBef>
                <a:spcPct val="0"/>
              </a:spcBef>
              <a:buNone/>
              <a:defRPr kumimoji="0" sz="4200" kern="1200">
                <a:ln w="6350">
                  <a:solidFill>
                    <a:schemeClr val="accent1">
                      <a:shade val="43000"/>
                    </a:schemeClr>
                  </a:solidFill>
                </a:ln>
                <a:solidFill>
                  <a:schemeClr val="accent1">
                    <a:tint val="83000"/>
                    <a:satMod val="150000"/>
                  </a:schemeClr>
                </a:solidFill>
                <a:effectLst>
                  <a:outerShdw blurRad="26000" dist="26000" dir="145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 в ДОУ</a:t>
            </a:r>
            <a:endParaRPr lang="ru-RU" sz="4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7673" y="1303224"/>
            <a:ext cx="2180613" cy="11443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444207" y="1303224"/>
            <a:ext cx="2296271" cy="11443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3" name="Прямоугольник 12"/>
          <p:cNvSpPr/>
          <p:nvPr/>
        </p:nvSpPr>
        <p:spPr>
          <a:xfrm>
            <a:off x="3203848" y="1303224"/>
            <a:ext cx="2558346" cy="1144307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99902" y="1552211"/>
            <a:ext cx="2210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33CC"/>
                </a:solidFill>
              </a:rPr>
              <a:t>1-й этап – адаптационный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191213" y="1413711"/>
            <a:ext cx="25836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33CC"/>
                </a:solidFill>
              </a:rPr>
              <a:t>2-й этап – </a:t>
            </a:r>
            <a:endParaRPr lang="ru-RU" b="1" dirty="0" smtClean="0">
              <a:solidFill>
                <a:srgbClr val="0033CC"/>
              </a:solidFill>
            </a:endParaRPr>
          </a:p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основной </a:t>
            </a:r>
            <a:r>
              <a:rPr lang="ru-RU" b="1" dirty="0">
                <a:solidFill>
                  <a:srgbClr val="0033CC"/>
                </a:solidFill>
              </a:rPr>
              <a:t>(</a:t>
            </a:r>
            <a:r>
              <a:rPr lang="ru-RU" b="1" dirty="0" smtClean="0">
                <a:solidFill>
                  <a:srgbClr val="0033CC"/>
                </a:solidFill>
              </a:rPr>
              <a:t>проектировочный</a:t>
            </a:r>
            <a:r>
              <a:rPr lang="ru-RU" b="1" dirty="0">
                <a:solidFill>
                  <a:srgbClr val="0033CC"/>
                </a:solidFill>
              </a:rPr>
              <a:t>)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08231" y="1417120"/>
            <a:ext cx="223224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0033CC"/>
                </a:solidFill>
              </a:rPr>
              <a:t>3-й этап – контрольно-оценочный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298814" y="2606714"/>
            <a:ext cx="2208924" cy="32932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Наставник определяет круг обязанностей и полномочий молодого специалиста, а также выявляет недостатки в его умениях и навыках, чтобы выработать программу адаптации</a:t>
            </a:r>
            <a:r>
              <a:rPr lang="ru-RU" sz="1600" dirty="0"/>
              <a:t>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286804" y="2620197"/>
            <a:ext cx="253307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Наставник разрабатывает и реализует программу адаптации, осуществляет корректировку профессиональных умений молодого </a:t>
            </a:r>
            <a:r>
              <a:rPr lang="ru-RU" sz="1600" b="1" dirty="0" smtClean="0"/>
              <a:t>педагога, </a:t>
            </a:r>
            <a:r>
              <a:rPr lang="ru-RU" sz="1600" b="1" dirty="0"/>
              <a:t>помогает выстроить ему собственную программу </a:t>
            </a:r>
            <a:r>
              <a:rPr lang="ru-RU" sz="1600" b="1" dirty="0" smtClean="0"/>
              <a:t>самосовершенст-вования</a:t>
            </a:r>
            <a:r>
              <a:rPr lang="ru-RU" sz="1600" b="1" dirty="0"/>
              <a:t>.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464371" y="2708920"/>
            <a:ext cx="237626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/>
              <a:t>Наставник проверяет уровень профессиональной компетентности молодого педагога, определяет степень его готовности к выполнению своих функциональных обязанностей.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4749" y="5416744"/>
            <a:ext cx="1899243" cy="123655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187" y="5437651"/>
            <a:ext cx="1612199" cy="122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2397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3" y="332656"/>
            <a:ext cx="7766248" cy="864096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i="1" dirty="0">
                <a:solidFill>
                  <a:srgbClr val="C00000"/>
                </a:solidFill>
                <a:effectLst/>
                <a:latin typeface="Times New Roman"/>
                <a:ea typeface="Calibri"/>
                <a:cs typeface="Calibri"/>
              </a:rPr>
              <a:t>Формы и методы работы с молодыми педагогами</a:t>
            </a:r>
            <a:r>
              <a:rPr lang="ru-RU" sz="2800" dirty="0">
                <a:solidFill>
                  <a:srgbClr val="C00000"/>
                </a:solidFill>
                <a:effectLst/>
                <a:latin typeface="Calibri"/>
                <a:ea typeface="Calibri"/>
                <a:cs typeface="Calibri"/>
              </a:rPr>
              <a:t/>
            </a:r>
            <a:br>
              <a:rPr lang="ru-RU" sz="2800" dirty="0">
                <a:solidFill>
                  <a:srgbClr val="C00000"/>
                </a:solidFill>
                <a:effectLst/>
                <a:latin typeface="Calibri"/>
                <a:ea typeface="Calibri"/>
                <a:cs typeface="Calibri"/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025" name="Схема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37" r="-6151"/>
          <a:stretch>
            <a:fillRect/>
          </a:stretch>
        </p:blipFill>
        <p:spPr bwMode="auto">
          <a:xfrm>
            <a:off x="395536" y="1268760"/>
            <a:ext cx="8280920" cy="54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40406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dirty="0">
                <a:solidFill>
                  <a:srgbClr val="000000"/>
                </a:solidFill>
                <a:latin typeface="Arial" charset="0"/>
                <a:cs typeface="Arial" charset="0"/>
              </a:rPr>
              <a:t>1. Адаптация начинающих педагогов в образовательном учреждении. 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dirty="0">
                <a:solidFill>
                  <a:schemeClr val="tx1"/>
                </a:solidFill>
                <a:latin typeface="Arial" charset="0"/>
                <a:cs typeface="Arial" charset="0"/>
              </a:rPr>
              <a:t>2.  Повышение профессиональной компетентности педагогов</a:t>
            </a:r>
            <a:r>
              <a:rPr lang="ru-RU" sz="2000" dirty="0">
                <a:solidFill>
                  <a:srgbClr val="FF0000"/>
                </a:solidFill>
                <a:latin typeface="Arial" charset="0"/>
                <a:cs typeface="Arial" charset="0"/>
              </a:rPr>
              <a:t>. </a:t>
            </a:r>
          </a:p>
          <a:p>
            <a:pPr marL="0" indent="0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dirty="0">
                <a:solidFill>
                  <a:srgbClr val="000000"/>
                </a:solidFill>
                <a:latin typeface="Arial" charset="0"/>
                <a:cs typeface="Arial" charset="0"/>
              </a:rPr>
              <a:t>3. Использовани</a:t>
            </a:r>
            <a:r>
              <a:rPr lang="ru-RU" sz="2000" dirty="0">
                <a:solidFill>
                  <a:schemeClr val="tx1"/>
                </a:solidFill>
                <a:latin typeface="Arial" charset="0"/>
                <a:cs typeface="Arial" charset="0"/>
              </a:rPr>
              <a:t>е</a:t>
            </a:r>
            <a:r>
              <a:rPr lang="ru-RU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в работе начинающих педагогов </a:t>
            </a:r>
            <a:r>
              <a:rPr lang="ru-RU" sz="2000" dirty="0">
                <a:solidFill>
                  <a:schemeClr val="tx1"/>
                </a:solidFill>
                <a:latin typeface="Arial" charset="0"/>
                <a:cs typeface="Arial" charset="0"/>
              </a:rPr>
              <a:t>новых современных педагогических технологий. </a:t>
            </a:r>
          </a:p>
          <a:p>
            <a:pPr marL="0" indent="0" algn="just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sz="2000" dirty="0">
                <a:solidFill>
                  <a:srgbClr val="000000"/>
                </a:solidFill>
                <a:latin typeface="Arial" charset="0"/>
                <a:cs typeface="Arial" charset="0"/>
              </a:rPr>
              <a:t>4. Активизация деятельности начинающих педагогов в части участия в работе профессиональных сообществ педагогов </a:t>
            </a:r>
            <a:r>
              <a:rPr lang="ru-RU" sz="2000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села.</a:t>
            </a:r>
            <a:endParaRPr lang="ru-RU" sz="2000" dirty="0">
              <a:solidFill>
                <a:srgbClr val="000000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b="1" kern="1200" dirty="0">
                <a:latin typeface="Arial" pitchFamily="34" charset="0"/>
                <a:cs typeface="Arial" pitchFamily="34" charset="0"/>
              </a:rPr>
              <a:t>Ожидаемые результаты: </a:t>
            </a:r>
            <a:r>
              <a:rPr lang="ru-RU" kern="1200" dirty="0">
                <a:latin typeface="Arial" pitchFamily="34" charset="0"/>
                <a:cs typeface="Arial" pitchFamily="34" charset="0"/>
              </a:rPr>
              <a:t/>
            </a:r>
            <a:br>
              <a:rPr lang="ru-RU" kern="1200" dirty="0">
                <a:latin typeface="Arial" pitchFamily="34" charset="0"/>
                <a:cs typeface="Arial" pitchFamily="34" charset="0"/>
              </a:rPr>
            </a:br>
            <a:endParaRPr lang="ru-RU" kern="12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2340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8784975" cy="1368152"/>
          </a:xfrm>
        </p:spPr>
        <p:txBody>
          <a:bodyPr/>
          <a:lstStyle/>
          <a:p>
            <a:pPr marL="0" indent="0" algn="ctr">
              <a:buNone/>
            </a:pPr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сегодняшний день коллектив нашего</a:t>
            </a:r>
            <a:r>
              <a:rPr lang="ru-RU" sz="36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учреждения</a:t>
            </a:r>
            <a:r>
              <a:rPr lang="ru-RU" sz="2800" i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ru-RU" sz="2800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29209" y="3068960"/>
            <a:ext cx="2998490" cy="576064"/>
          </a:xfrm>
          <a:prstGeom prst="rect">
            <a:avLst/>
          </a:prstGeom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Креативный</a:t>
            </a:r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3284370" y="3088353"/>
            <a:ext cx="2998490" cy="57606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Спортивный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07" y="1052735"/>
            <a:ext cx="3311832" cy="22454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696" y="1052735"/>
            <a:ext cx="3159838" cy="2070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382204" y="3068960"/>
            <a:ext cx="2761796" cy="576064"/>
          </a:xfrm>
          <a:prstGeom prst="rect">
            <a:avLst/>
          </a:prstGeom>
          <a:ln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Талантливый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299214" y="6208148"/>
            <a:ext cx="2842470" cy="57606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Очень симпатичный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03696" y="6245042"/>
            <a:ext cx="2998490" cy="57606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Побеждающий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988" y="6270800"/>
            <a:ext cx="2998490" cy="576064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Активный</a:t>
            </a: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791" y="3664417"/>
            <a:ext cx="3236487" cy="2617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16" t="22723" r="-2716" b="30328"/>
          <a:stretch/>
        </p:blipFill>
        <p:spPr>
          <a:xfrm>
            <a:off x="3284371" y="3599504"/>
            <a:ext cx="2583774" cy="2735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12" t="7059" r="7651" b="-7059"/>
          <a:stretch/>
        </p:blipFill>
        <p:spPr>
          <a:xfrm>
            <a:off x="5726444" y="3625477"/>
            <a:ext cx="3417556" cy="28966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D:\флешка 1\Новая папка (5)\фото МБДОУ Детский сад №1 Солнышко г. Макарова\3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3534" y="1089818"/>
            <a:ext cx="2761796" cy="2208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8374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179512" y="1484784"/>
            <a:ext cx="8856984" cy="518527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1601"/>
          </a:xfrm>
        </p:spPr>
        <p:txBody>
          <a:bodyPr/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Достижения педагогов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125" y="1197694"/>
            <a:ext cx="1628602" cy="2302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2168652"/>
            <a:ext cx="1625480" cy="2297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2" t="2378" r="3147" b="2508"/>
          <a:stretch/>
        </p:blipFill>
        <p:spPr bwMode="auto">
          <a:xfrm>
            <a:off x="2106833" y="3240813"/>
            <a:ext cx="1636131" cy="23010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4197" y="4312650"/>
            <a:ext cx="1745282" cy="2458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588" y="1105142"/>
            <a:ext cx="1595420" cy="22662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06838" y="1844823"/>
            <a:ext cx="1601266" cy="22493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9681" y="2758971"/>
            <a:ext cx="1752769" cy="2433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581" y="3789040"/>
            <a:ext cx="1531738" cy="21602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9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4512158"/>
            <a:ext cx="1584176" cy="2265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3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9405" y="1155410"/>
            <a:ext cx="1517715" cy="21525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4" name="Picture 20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93" y="4140568"/>
            <a:ext cx="1649734" cy="2312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5" name="Picture 21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8882" y="1841737"/>
            <a:ext cx="1440160" cy="20390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500766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sz="half" idx="1"/>
          </p:nvPr>
        </p:nvSpPr>
        <p:spPr>
          <a:xfrm>
            <a:off x="179512" y="1484784"/>
            <a:ext cx="8856984" cy="5185277"/>
          </a:xfrm>
        </p:spPr>
        <p:txBody>
          <a:bodyPr>
            <a:normAutofit/>
          </a:bodyPr>
          <a:lstStyle/>
          <a:p>
            <a:pPr marL="45720" indent="0">
              <a:buNone/>
            </a:pPr>
            <a:endParaRPr lang="ru-RU" sz="1800" dirty="0"/>
          </a:p>
          <a:p>
            <a:pPr marL="45720" indent="0">
              <a:buNone/>
            </a:pPr>
            <a:endParaRPr lang="ru-RU" sz="1800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79512" y="188640"/>
            <a:ext cx="8784976" cy="1221601"/>
          </a:xfrm>
        </p:spPr>
        <p:txBody>
          <a:bodyPr/>
          <a:lstStyle/>
          <a:p>
            <a:r>
              <a:rPr lang="ru-RU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Достижения воспитанников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124744"/>
            <a:ext cx="1619225" cy="228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8678" y="2011766"/>
            <a:ext cx="1680914" cy="237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9791" y="2924944"/>
            <a:ext cx="1680914" cy="2375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9057" y="4158903"/>
            <a:ext cx="1696930" cy="2398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6676" y="1085055"/>
            <a:ext cx="1608906" cy="2273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913315"/>
            <a:ext cx="1547217" cy="2186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3455" y="2899611"/>
            <a:ext cx="1619225" cy="2288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" name="Picture 12" descr="C:\Users\T\Desktop\ДС_года_2023\Фото\Архипова\грамоты\грамоты\1_page-0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748041" y="933990"/>
            <a:ext cx="1717432" cy="24279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8" name="Picture 14" descr="C:\Users\T\Desktop\ДС_года_2023\Фото\Грамоты_ирсецкая\019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6"/>
          <a:stretch/>
        </p:blipFill>
        <p:spPr bwMode="auto">
          <a:xfrm>
            <a:off x="2136731" y="3861048"/>
            <a:ext cx="1610183" cy="2214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5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831" y="4312887"/>
            <a:ext cx="1639327" cy="243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60" name="Picture 16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680" y="4563142"/>
            <a:ext cx="1384052" cy="19358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432153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Объект 4"/>
          <p:cNvSpPr>
            <a:spLocks noGrp="1"/>
          </p:cNvSpPr>
          <p:nvPr>
            <p:ph idx="4294967295"/>
          </p:nvPr>
        </p:nvSpPr>
        <p:spPr>
          <a:xfrm>
            <a:off x="871538" y="2674938"/>
            <a:ext cx="7877175" cy="3451225"/>
          </a:xfrm>
        </p:spPr>
        <p:txBody>
          <a:bodyPr/>
          <a:lstStyle/>
          <a:p>
            <a:pPr marL="0" indent="0" algn="ctr" eaLnBrk="1" hangingPunct="1">
              <a:buFont typeface="Symbol" pitchFamily="18" charset="2"/>
              <a:buNone/>
            </a:pPr>
            <a:r>
              <a:rPr lang="ru-RU" sz="5400" b="1" i="1" smtClean="0">
                <a:latin typeface="Arial" charset="0"/>
                <a:cs typeface="Arial" charset="0"/>
              </a:rPr>
              <a:t>Спасибо за внимание!</a:t>
            </a:r>
          </a:p>
        </p:txBody>
      </p:sp>
      <p:sp>
        <p:nvSpPr>
          <p:cNvPr id="37890" name="Заголовок 3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pPr eaLnBrk="1" hangingPunct="1"/>
            <a:endParaRPr lang="ru-RU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4294967295"/>
          </p:nvPr>
        </p:nvSpPr>
        <p:spPr>
          <a:xfrm>
            <a:off x="198240" y="3906055"/>
            <a:ext cx="8477448" cy="2763306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/>
              <a:t> </a:t>
            </a:r>
            <a:r>
              <a:rPr lang="ru-RU" sz="2000" dirty="0"/>
              <a:t>Одним из четырех основных направлений развития системы образования в соответствии с Национальным проектом «Образование» на 2019-2024 годы является подготовка и повышение квалификации педагогических </a:t>
            </a:r>
            <a:r>
              <a:rPr lang="ru-RU" sz="2000" dirty="0" err="1" smtClean="0"/>
              <a:t>кадров.Важная</a:t>
            </a:r>
            <a:r>
              <a:rPr lang="ru-RU" sz="2000" dirty="0" smtClean="0"/>
              <a:t> </a:t>
            </a:r>
            <a:r>
              <a:rPr lang="ru-RU" sz="2000" dirty="0"/>
              <a:t>роль в решении этой задачи отводится наставничеству. </a:t>
            </a:r>
            <a:r>
              <a:rPr lang="ru-RU" sz="2000" i="1" dirty="0"/>
              <a:t>И «… это должно быть эффективное современное наставничество, передача опыта, конкретных навыков», как отмечал В.В. Путин</a:t>
            </a:r>
            <a:endParaRPr lang="ru-RU" sz="2000" dirty="0"/>
          </a:p>
          <a:p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240" y="476672"/>
            <a:ext cx="8127489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251520" y="1843951"/>
            <a:ext cx="820891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/>
              <a:t/>
            </a:r>
            <a:br>
              <a:rPr lang="ru-RU" sz="2800" dirty="0"/>
            </a:br>
            <a:r>
              <a:rPr lang="ru-RU" b="1" i="1" dirty="0">
                <a:latin typeface="Arial" pitchFamily="34" charset="0"/>
                <a:cs typeface="Arial" pitchFamily="34" charset="0"/>
              </a:rPr>
              <a:t>Наставничество –</a:t>
            </a:r>
            <a:r>
              <a:rPr lang="ru-RU" dirty="0">
                <a:latin typeface="Arial" pitchFamily="34" charset="0"/>
                <a:cs typeface="Arial" pitchFamily="34" charset="0"/>
              </a:rPr>
              <a:t> разновидность целенаправленной индивидуальной деятельности руководителей и наиболее опытных сотрудников учреждения по подготовке  молодых специалистов и специалистов, не имеющих трудового стажа педагогической деятельности в дошкольном образовательном учреждении</a:t>
            </a:r>
            <a:r>
              <a:rPr lang="ru-RU" sz="2800" dirty="0">
                <a:latin typeface="Arial" pitchFamily="34" charset="0"/>
                <a:cs typeface="Arial" pitchFamily="34" charset="0"/>
              </a:rPr>
              <a:t>.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4598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35696" y="116633"/>
            <a:ext cx="5048821" cy="1008111"/>
          </a:xfrm>
        </p:spPr>
        <p:txBody>
          <a:bodyPr/>
          <a:lstStyle/>
          <a:p>
            <a:pPr algn="ctr"/>
            <a:r>
              <a:rPr lang="ru-RU" sz="4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НАСТАВНИК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7334" y="4509120"/>
            <a:ext cx="7817033" cy="2232248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>
                <a:solidFill>
                  <a:schemeClr val="tx1"/>
                </a:solidFill>
                <a:latin typeface="+mj-lt"/>
              </a:rPr>
              <a:t>Наставником называют лицо, </a:t>
            </a:r>
            <a:endParaRPr lang="ru-RU" sz="1800" b="1" dirty="0" smtClean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+mj-lt"/>
              </a:rPr>
              <a:t>которое </a:t>
            </a:r>
            <a:r>
              <a:rPr lang="ru-RU" sz="1800" b="1" dirty="0">
                <a:solidFill>
                  <a:schemeClr val="tx1"/>
                </a:solidFill>
                <a:latin typeface="+mj-lt"/>
              </a:rPr>
              <a:t>передает знания и </a:t>
            </a:r>
            <a:r>
              <a:rPr lang="ru-RU" sz="1800" b="1" dirty="0" smtClean="0">
                <a:solidFill>
                  <a:schemeClr val="tx1"/>
                </a:solidFill>
                <a:latin typeface="+mj-lt"/>
              </a:rPr>
              <a:t>опыт.</a:t>
            </a:r>
            <a:r>
              <a:rPr lang="ru-RU" sz="1800" b="1" dirty="0">
                <a:solidFill>
                  <a:schemeClr val="tx1"/>
                </a:solidFill>
                <a:latin typeface="+mj-lt"/>
              </a:rPr>
              <a:t> Опыт и </a:t>
            </a:r>
            <a:r>
              <a:rPr lang="ru-RU" sz="1800" b="1" dirty="0" smtClean="0">
                <a:solidFill>
                  <a:schemeClr val="tx1"/>
                </a:solidFill>
                <a:latin typeface="+mj-lt"/>
              </a:rPr>
              <a:t>знания </a:t>
            </a:r>
            <a:r>
              <a:rPr lang="ru-RU" sz="1800" b="1" dirty="0">
                <a:solidFill>
                  <a:schemeClr val="tx1"/>
                </a:solidFill>
                <a:latin typeface="+mj-lt"/>
              </a:rPr>
              <a:t>могут </a:t>
            </a:r>
            <a:r>
              <a:rPr lang="ru-RU" sz="1800" b="1" dirty="0" smtClean="0">
                <a:solidFill>
                  <a:schemeClr val="tx1"/>
                </a:solidFill>
                <a:latin typeface="+mj-lt"/>
              </a:rPr>
              <a:t>касаться, </a:t>
            </a:r>
            <a:r>
              <a:rPr lang="ru-RU" sz="1800" b="1" dirty="0">
                <a:solidFill>
                  <a:schemeClr val="tx1"/>
                </a:solidFill>
                <a:latin typeface="+mj-lt"/>
              </a:rPr>
              <a:t>как особой </a:t>
            </a:r>
            <a:r>
              <a:rPr lang="ru-RU" sz="1800" b="1" dirty="0" smtClean="0">
                <a:solidFill>
                  <a:schemeClr val="tx1"/>
                </a:solidFill>
                <a:latin typeface="+mj-lt"/>
              </a:rPr>
              <a:t>профессиональной тематики</a:t>
            </a:r>
            <a:r>
              <a:rPr lang="ru-RU" sz="1800" b="1" dirty="0">
                <a:solidFill>
                  <a:schemeClr val="tx1"/>
                </a:solidFill>
                <a:latin typeface="+mj-lt"/>
              </a:rPr>
              <a:t>, так и широкого круга вопросов личного развития. </a:t>
            </a:r>
            <a:endParaRPr lang="ru-RU" sz="1800" b="1" dirty="0" smtClean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+mj-lt"/>
              </a:rPr>
              <a:t>В ДОУ это педагогическое мастерство.</a:t>
            </a:r>
            <a:endParaRPr lang="ru-RU" sz="1800" b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sz="1800" b="1" dirty="0">
                <a:latin typeface="+mj-lt"/>
                <a:cs typeface="Times New Roman" panose="02020603050405020304" pitchFamily="18" charset="0"/>
              </a:rPr>
              <a:t>Наставничество в </a:t>
            </a:r>
            <a:r>
              <a:rPr lang="ru-RU" sz="1800" b="1" dirty="0" smtClean="0">
                <a:latin typeface="+mj-lt"/>
                <a:cs typeface="Times New Roman" panose="02020603050405020304" pitchFamily="18" charset="0"/>
              </a:rPr>
              <a:t>ДОУ - </a:t>
            </a:r>
            <a:r>
              <a:rPr lang="ru-RU" sz="1800" b="1" dirty="0" smtClean="0">
                <a:latin typeface="+mj-lt"/>
              </a:rPr>
              <a:t>это </a:t>
            </a:r>
            <a:r>
              <a:rPr lang="ru-RU" sz="1800" b="1" dirty="0">
                <a:latin typeface="+mj-lt"/>
              </a:rPr>
              <a:t>один из методов обучения </a:t>
            </a:r>
            <a:r>
              <a:rPr lang="ru-RU" sz="1800" b="1" dirty="0" smtClean="0">
                <a:latin typeface="+mj-lt"/>
              </a:rPr>
              <a:t>педагогов.</a:t>
            </a:r>
            <a:r>
              <a:rPr lang="ru-RU" sz="1800" b="1" dirty="0" smtClean="0"/>
              <a:t> </a:t>
            </a:r>
            <a:endParaRPr lang="ru-RU" sz="1800" b="1" dirty="0"/>
          </a:p>
          <a:p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52898" y="1176618"/>
            <a:ext cx="1944216" cy="720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604926" y="1334230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33CC"/>
                </a:solidFill>
              </a:rPr>
              <a:t>тьютор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3657658" y="2620307"/>
            <a:ext cx="1944216" cy="720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/>
          <p:cNvSpPr/>
          <p:nvPr/>
        </p:nvSpPr>
        <p:spPr>
          <a:xfrm>
            <a:off x="6732240" y="1158856"/>
            <a:ext cx="1944216" cy="720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Прямоугольник 9"/>
          <p:cNvSpPr/>
          <p:nvPr/>
        </p:nvSpPr>
        <p:spPr>
          <a:xfrm>
            <a:off x="6365986" y="2260267"/>
            <a:ext cx="1944216" cy="720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5508104" y="3512113"/>
            <a:ext cx="1944216" cy="720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47664" y="3534180"/>
            <a:ext cx="2232248" cy="720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954991" y="2338969"/>
            <a:ext cx="1944216" cy="72008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3657658" y="2795681"/>
            <a:ext cx="194421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руководитель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207019" y="2514343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родитель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547664" y="3585862"/>
            <a:ext cx="23901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0033CC"/>
                </a:solidFill>
              </a:rPr>
              <a:t>Муз.руководитель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60132" y="3709554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логопед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618014" y="2435641"/>
            <a:ext cx="14401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коллега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68244" y="1334230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33CC"/>
                </a:solidFill>
              </a:rPr>
              <a:t>воспитатель</a:t>
            </a:r>
            <a:endParaRPr lang="ru-RU" b="1" dirty="0">
              <a:solidFill>
                <a:srgbClr val="0033CC"/>
              </a:solidFill>
            </a:endParaRPr>
          </a:p>
        </p:txBody>
      </p:sp>
      <p:sp>
        <p:nvSpPr>
          <p:cNvPr id="20" name="Стрелка вниз 19"/>
          <p:cNvSpPr/>
          <p:nvPr/>
        </p:nvSpPr>
        <p:spPr>
          <a:xfrm rot="20977263">
            <a:off x="4715872" y="1407494"/>
            <a:ext cx="247633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Стрелка вниз 20"/>
          <p:cNvSpPr/>
          <p:nvPr/>
        </p:nvSpPr>
        <p:spPr>
          <a:xfrm rot="1069974">
            <a:off x="3816607" y="1383015"/>
            <a:ext cx="242316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2" name="Стрелка вниз 21"/>
          <p:cNvSpPr/>
          <p:nvPr/>
        </p:nvSpPr>
        <p:spPr>
          <a:xfrm rot="3346799">
            <a:off x="2992980" y="1168582"/>
            <a:ext cx="242316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Стрелка вниз 22"/>
          <p:cNvSpPr/>
          <p:nvPr/>
        </p:nvSpPr>
        <p:spPr>
          <a:xfrm rot="18408134">
            <a:off x="5480717" y="1153808"/>
            <a:ext cx="242316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8159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Прямоугольник 1"/>
          <p:cNvSpPr>
            <a:spLocks noChangeArrowheads="1"/>
          </p:cNvSpPr>
          <p:nvPr/>
        </p:nvSpPr>
        <p:spPr bwMode="auto">
          <a:xfrm>
            <a:off x="2268538" y="2133600"/>
            <a:ext cx="457200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ru-RU"/>
          </a:p>
        </p:txBody>
      </p:sp>
      <p:pic>
        <p:nvPicPr>
          <p:cNvPr id="19458" name="Picture 10" descr="IMG_042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8313" y="333375"/>
            <a:ext cx="4608512" cy="3071813"/>
          </a:xfrm>
        </p:spPr>
      </p:pic>
      <p:pic>
        <p:nvPicPr>
          <p:cNvPr id="19459" name="Picture 11" descr="IMG_0340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/>
          <a:srcRect/>
          <a:stretch>
            <a:fillRect/>
          </a:stretch>
        </p:blipFill>
        <p:spPr>
          <a:xfrm>
            <a:off x="3851275" y="3141663"/>
            <a:ext cx="4635500" cy="3089275"/>
          </a:xfrm>
        </p:spPr>
      </p:pic>
      <p:sp>
        <p:nvSpPr>
          <p:cNvPr id="19460" name="Rectangle 13"/>
          <p:cNvSpPr>
            <a:spLocks noGrp="1" noChangeArrowheads="1"/>
          </p:cNvSpPr>
          <p:nvPr>
            <p:ph sz="quarter" idx="3"/>
          </p:nvPr>
        </p:nvSpPr>
        <p:spPr>
          <a:xfrm>
            <a:off x="0" y="3644900"/>
            <a:ext cx="3923928" cy="2736850"/>
          </a:xfrm>
        </p:spPr>
        <p:txBody>
          <a:bodyPr/>
          <a:lstStyle/>
          <a:p>
            <a:pPr algn="ctr" eaLnBrk="1" hangingPunct="1">
              <a:buNone/>
            </a:pPr>
            <a:r>
              <a:rPr lang="ru-RU" sz="1800" dirty="0" smtClean="0">
                <a:latin typeface="Arial" charset="0"/>
              </a:rPr>
              <a:t>« </a:t>
            </a:r>
            <a:r>
              <a:rPr lang="ru-RU" sz="1600" b="1" i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Со мной работали десятки молодых педагогов. Я убедился, что как бы человек успешно не кончил педагогический вуз, как бы он не был талантлив, а если не будет учиться на опыте, никогда не будет хорошим педагогом, я сам</a:t>
            </a:r>
            <a:r>
              <a:rPr lang="ru-RU" sz="1800" dirty="0" smtClean="0">
                <a:latin typeface="Arial" charset="0"/>
              </a:rPr>
              <a:t> »</a:t>
            </a:r>
          </a:p>
          <a:p>
            <a:pPr algn="ctr" eaLnBrk="1" hangingPunct="1">
              <a:buNone/>
            </a:pPr>
            <a:r>
              <a:rPr lang="ru-RU" sz="1800" dirty="0" smtClean="0">
                <a:latin typeface="Arial" charset="0"/>
              </a:rPr>
              <a:t>                                </a:t>
            </a:r>
            <a:r>
              <a:rPr lang="ru-RU" sz="1600" b="1" dirty="0" err="1" smtClean="0">
                <a:solidFill>
                  <a:schemeClr val="tx1"/>
                </a:solidFill>
                <a:latin typeface="Arial" charset="0"/>
              </a:rPr>
              <a:t>С.А.Макаренко</a:t>
            </a:r>
            <a:endParaRPr lang="ru-RU" sz="1600" b="1" dirty="0" smtClean="0"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4000" kern="1200">
                <a:solidFill>
                  <a:srgbClr val="000000"/>
                </a:solidFill>
                <a:latin typeface="Arial" charset="0"/>
              </a:rPr>
              <a:t>Основные принципы наставничества: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827088" y="2133600"/>
            <a:ext cx="3700462" cy="2224088"/>
          </a:xfrm>
          <a:gradFill rotWithShape="1">
            <a:gsLst>
              <a:gs pos="0">
                <a:srgbClr val="9DBDFF"/>
              </a:gs>
              <a:gs pos="35001">
                <a:srgbClr val="BBD0FF"/>
              </a:gs>
              <a:gs pos="100000">
                <a:srgbClr val="E4ECFF"/>
              </a:gs>
            </a:gsLst>
            <a:lin ang="16200000" scaled="1"/>
          </a:gradFill>
          <a:ln cap="flat" algn="ctr">
            <a:solidFill>
              <a:srgbClr val="3974BE"/>
            </a:solidFill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/>
          <a:lstStyle/>
          <a:p>
            <a:pPr eaLnBrk="1" hangingPunct="1"/>
            <a:endParaRPr lang="ru-RU" sz="1600" dirty="0" smtClean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10" name="Rectangle 6"/>
          <p:cNvSpPr>
            <a:spLocks noGrp="1"/>
          </p:cNvSpPr>
          <p:nvPr>
            <p:ph type="body" sz="half" idx="4294967295"/>
          </p:nvPr>
        </p:nvSpPr>
        <p:spPr>
          <a:xfrm>
            <a:off x="871538" y="4476750"/>
            <a:ext cx="7408862" cy="1649413"/>
          </a:xfrm>
        </p:spPr>
        <p:txBody>
          <a:bodyPr/>
          <a:lstStyle/>
          <a:p>
            <a:pPr eaLnBrk="1" hangingPunct="1"/>
            <a:r>
              <a:rPr lang="ru-RU" sz="1800" dirty="0">
                <a:solidFill>
                  <a:srgbClr val="000000"/>
                </a:solidFill>
                <a:latin typeface="Arial" charset="0"/>
              </a:rPr>
              <a:t>компетентность</a:t>
            </a:r>
            <a:endParaRPr lang="ru-RU" sz="1800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/>
            <a:r>
              <a:rPr lang="ru-RU" sz="1800" dirty="0" smtClean="0">
                <a:solidFill>
                  <a:srgbClr val="000000"/>
                </a:solidFill>
                <a:latin typeface="Arial" charset="0"/>
              </a:rPr>
              <a:t>добровольность; </a:t>
            </a:r>
          </a:p>
          <a:p>
            <a:pPr eaLnBrk="1" hangingPunct="1"/>
            <a:r>
              <a:rPr lang="ru-RU" sz="1800" dirty="0" smtClean="0">
                <a:solidFill>
                  <a:srgbClr val="000000"/>
                </a:solidFill>
                <a:latin typeface="Arial" charset="0"/>
              </a:rPr>
              <a:t>открытость;</a:t>
            </a:r>
          </a:p>
          <a:p>
            <a:pPr eaLnBrk="1" hangingPunct="1"/>
            <a:r>
              <a:rPr lang="ru-RU" sz="1800" dirty="0" smtClean="0">
                <a:solidFill>
                  <a:srgbClr val="000000"/>
                </a:solidFill>
                <a:latin typeface="Arial" charset="0"/>
              </a:rPr>
              <a:t>соблюдение норм профессиональной этики</a:t>
            </a:r>
          </a:p>
          <a:p>
            <a:pPr eaLnBrk="1" hangingPunct="1"/>
            <a:endParaRPr lang="ru-RU" sz="1800" dirty="0" smtClean="0">
              <a:solidFill>
                <a:srgbClr val="000000"/>
              </a:solidFill>
              <a:latin typeface="Arial" charset="0"/>
            </a:endParaRPr>
          </a:p>
          <a:p>
            <a:pPr marL="0" indent="0" eaLnBrk="1" hangingPunct="1">
              <a:buNone/>
            </a:pPr>
            <a:endParaRPr lang="ru-RU" sz="1800" dirty="0" smtClean="0">
              <a:solidFill>
                <a:srgbClr val="000000"/>
              </a:solidFill>
              <a:latin typeface="Arial" charset="0"/>
            </a:endParaRPr>
          </a:p>
          <a:p>
            <a:endParaRPr lang="ru-RU" sz="2000" dirty="0" smtClean="0"/>
          </a:p>
        </p:txBody>
      </p:sp>
      <p:pic>
        <p:nvPicPr>
          <p:cNvPr id="9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1772816"/>
            <a:ext cx="3843461" cy="2720577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7838256" cy="1080120"/>
          </a:xfrm>
        </p:spPr>
        <p:txBody>
          <a:bodyPr/>
          <a:lstStyle/>
          <a:p>
            <a:pPr marL="0" indent="0" algn="ctr">
              <a:lnSpc>
                <a:spcPct val="115000"/>
              </a:lnSpc>
              <a:spcAft>
                <a:spcPts val="0"/>
              </a:spcAft>
              <a:buNone/>
            </a:pPr>
            <a:r>
              <a:rPr 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Calibri"/>
              </a:rPr>
              <a:t/>
            </a:r>
            <a:br>
              <a:rPr 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Calibri"/>
              </a:rPr>
            </a:br>
            <a:r>
              <a:rPr lang="ru-RU" sz="2800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Calibri"/>
              </a:rPr>
              <a:t>Формы </a:t>
            </a:r>
            <a:r>
              <a:rPr lang="ru-RU" sz="2800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Calibri"/>
              </a:rPr>
              <a:t>и методы работы с молодыми педагогами</a:t>
            </a:r>
            <a:r>
              <a:rPr lang="ru-RU" sz="2800" dirty="0">
                <a:solidFill>
                  <a:srgbClr val="C00000"/>
                </a:solidFill>
                <a:effectLst/>
                <a:latin typeface="Calibri"/>
                <a:ea typeface="Calibri"/>
                <a:cs typeface="Calibri"/>
              </a:rPr>
              <a:t/>
            </a:r>
            <a:br>
              <a:rPr lang="ru-RU" sz="2800" dirty="0">
                <a:solidFill>
                  <a:srgbClr val="C00000"/>
                </a:solidFill>
                <a:effectLst/>
                <a:latin typeface="Calibri"/>
                <a:ea typeface="Calibri"/>
                <a:cs typeface="Calibri"/>
              </a:rPr>
            </a:br>
            <a:endParaRPr lang="ru-RU" sz="2800" dirty="0">
              <a:solidFill>
                <a:srgbClr val="C00000"/>
              </a:solidFill>
            </a:endParaRPr>
          </a:p>
        </p:txBody>
      </p:sp>
      <p:pic>
        <p:nvPicPr>
          <p:cNvPr id="1025" name="Схема 6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337" r="-6151"/>
          <a:stretch>
            <a:fillRect/>
          </a:stretch>
        </p:blipFill>
        <p:spPr bwMode="auto">
          <a:xfrm>
            <a:off x="395536" y="1268760"/>
            <a:ext cx="8280920" cy="547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40141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9" name="Rectangle 5"/>
          <p:cNvSpPr>
            <a:spLocks noGrp="1"/>
          </p:cNvSpPr>
          <p:nvPr>
            <p:ph type="title" idx="4294967295"/>
          </p:nvPr>
        </p:nvSpPr>
        <p:spPr/>
        <p:txBody>
          <a:bodyPr/>
          <a:lstStyle/>
          <a:p>
            <a:endParaRPr lang="ru-RU" smtClean="0"/>
          </a:p>
        </p:txBody>
      </p:sp>
      <p:sp>
        <p:nvSpPr>
          <p:cNvPr id="31750" name="Rectangle 6"/>
          <p:cNvSpPr>
            <a:spLocks noGrp="1"/>
          </p:cNvSpPr>
          <p:nvPr>
            <p:ph type="body" sz="half" idx="4294967295"/>
          </p:nvPr>
        </p:nvSpPr>
        <p:spPr>
          <a:xfrm>
            <a:off x="539552" y="4509120"/>
            <a:ext cx="7408862" cy="1649413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/>
          <a:lstStyle/>
          <a:p>
            <a:pPr eaLnBrk="1" hangingPunct="1">
              <a:buNone/>
            </a:pPr>
            <a:r>
              <a:rPr lang="ru-RU" sz="1800" dirty="0">
                <a:solidFill>
                  <a:schemeClr val="tx1"/>
                </a:solidFill>
                <a:latin typeface="Arial" charset="0"/>
              </a:rPr>
              <a:t>«Всегда вперед, после каждого совершенного шага готовиться к следующему, все помыслы отдавать тому, что еще предстоит сделать»</a:t>
            </a:r>
          </a:p>
          <a:p>
            <a:pPr lvl="4" eaLnBrk="1" hangingPunct="1">
              <a:buNone/>
            </a:pPr>
            <a:r>
              <a:rPr lang="ru-RU" sz="1800" dirty="0">
                <a:solidFill>
                  <a:schemeClr val="tx1"/>
                </a:solidFill>
                <a:latin typeface="Arial" charset="0"/>
              </a:rPr>
              <a:t> </a:t>
            </a:r>
            <a:r>
              <a:rPr lang="ru-RU" sz="1800" dirty="0" err="1">
                <a:solidFill>
                  <a:schemeClr val="tx1"/>
                </a:solidFill>
                <a:latin typeface="Arial" charset="0"/>
              </a:rPr>
              <a:t>Н.Н.Бурденко</a:t>
            </a:r>
            <a:endParaRPr lang="ru-RU" sz="1800" dirty="0">
              <a:solidFill>
                <a:schemeClr val="tx1"/>
              </a:solidFill>
              <a:latin typeface="Arial" charset="0"/>
            </a:endParaRPr>
          </a:p>
          <a:p>
            <a:pPr algn="just" eaLnBrk="1" hangingPunct="1">
              <a:buFont typeface="Arial" charset="0"/>
              <a:buNone/>
            </a:pPr>
            <a:endParaRPr lang="ru-RU" sz="1600" dirty="0" smtClean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endParaRPr lang="ru-RU" sz="2000" dirty="0" smtClean="0"/>
          </a:p>
        </p:txBody>
      </p:sp>
      <p:pic>
        <p:nvPicPr>
          <p:cNvPr id="6" name="Объект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048" y="1196752"/>
            <a:ext cx="3629025" cy="2721768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203" y="1199132"/>
            <a:ext cx="3627437" cy="271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79518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8136903" cy="792088"/>
          </a:xfrm>
        </p:spPr>
        <p:txBody>
          <a:bodyPr/>
          <a:lstStyle/>
          <a:p>
            <a:pPr marL="0" indent="0">
              <a:buNone/>
            </a:pPr>
            <a:r>
              <a:rPr lang="ru-RU" sz="2800" i="1" dirty="0">
                <a:solidFill>
                  <a:srgbClr val="C00000"/>
                </a:solidFill>
                <a:effectLst/>
                <a:latin typeface="Times New Roman"/>
                <a:ea typeface="Calibri"/>
                <a:cs typeface="Calibri"/>
              </a:rPr>
              <a:t>Формы и методы работы с молодыми педагогами</a:t>
            </a:r>
            <a:r>
              <a:rPr lang="ru-RU" sz="2800" dirty="0">
                <a:solidFill>
                  <a:srgbClr val="C00000"/>
                </a:solidFill>
                <a:effectLst/>
                <a:latin typeface="Calibri"/>
                <a:ea typeface="Calibri"/>
                <a:cs typeface="Calibri"/>
              </a:rPr>
              <a:t/>
            </a:r>
            <a:br>
              <a:rPr lang="ru-RU" sz="2800" dirty="0">
                <a:solidFill>
                  <a:srgbClr val="C00000"/>
                </a:solidFill>
                <a:effectLst/>
                <a:latin typeface="Calibri"/>
                <a:ea typeface="Calibri"/>
                <a:cs typeface="Calibri"/>
              </a:rPr>
            </a:b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692696"/>
            <a:ext cx="2736304" cy="25202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455876" y="3212977"/>
            <a:ext cx="2628292" cy="55006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Консультирование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3212976"/>
            <a:ext cx="2592288" cy="528059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Анкетирование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88373" y="608685"/>
            <a:ext cx="2016224" cy="26882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6300192" y="3212977"/>
            <a:ext cx="2736304" cy="550066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Наблюдение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763042"/>
            <a:ext cx="2520280" cy="2660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6325875" y="6240749"/>
            <a:ext cx="2736304" cy="57606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Участие в конкурсах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455876" y="6245711"/>
            <a:ext cx="2736304" cy="57606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Самообразование</a:t>
            </a: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467544" y="6281936"/>
            <a:ext cx="2736304" cy="57606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Тестирование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9122" y="3855250"/>
            <a:ext cx="1618443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Объект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8268" y="3861763"/>
            <a:ext cx="1796857" cy="2160000"/>
          </a:xfrm>
          <a:prstGeom prst="rect">
            <a:avLst/>
          </a:prstGeom>
        </p:spPr>
      </p:pic>
      <p:pic>
        <p:nvPicPr>
          <p:cNvPr id="19" name="Объект 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0021" y="872835"/>
            <a:ext cx="1619999" cy="21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0792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923" y="0"/>
            <a:ext cx="8548534" cy="836712"/>
          </a:xfrm>
        </p:spPr>
        <p:txBody>
          <a:bodyPr/>
          <a:lstStyle/>
          <a:p>
            <a:pPr marL="0" indent="0" algn="l">
              <a:buNone/>
            </a:pPr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Calibri"/>
              </a:rPr>
              <a:t/>
            </a:r>
            <a:b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Calibri"/>
              </a:rPr>
            </a:b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Calibri"/>
              </a:rPr>
              <a:t/>
            </a:r>
            <a:b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/>
                <a:ea typeface="Calibri"/>
                <a:cs typeface="Calibri"/>
              </a:rPr>
            </a:br>
            <a:r>
              <a:rPr lang="ru-RU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Calibri"/>
              </a:rPr>
              <a:t>Формы </a:t>
            </a:r>
            <a:r>
              <a:rPr lang="ru-RU" sz="2800" b="1" i="1" dirty="0">
                <a:solidFill>
                  <a:schemeClr val="tx1">
                    <a:lumMod val="95000"/>
                    <a:lumOff val="5000"/>
                  </a:schemeClr>
                </a:solidFill>
                <a:effectLst/>
                <a:latin typeface="Times New Roman"/>
                <a:ea typeface="Calibri"/>
                <a:cs typeface="Calibri"/>
              </a:rPr>
              <a:t>и методы работы с молодыми педагогами</a:t>
            </a:r>
            <a:r>
              <a:rPr lang="ru-RU" sz="4800" dirty="0">
                <a:solidFill>
                  <a:srgbClr val="C00000"/>
                </a:solidFill>
                <a:effectLst/>
                <a:latin typeface="Calibri"/>
                <a:ea typeface="Calibri"/>
                <a:cs typeface="Calibri"/>
              </a:rPr>
              <a:t/>
            </a:r>
            <a:br>
              <a:rPr lang="ru-RU" sz="4800" dirty="0">
                <a:solidFill>
                  <a:srgbClr val="C00000"/>
                </a:solidFill>
                <a:effectLst/>
                <a:latin typeface="Calibri"/>
                <a:ea typeface="Calibri"/>
                <a:cs typeface="Calibri"/>
              </a:rPr>
            </a:br>
            <a:endParaRPr lang="ru-RU" dirty="0"/>
          </a:p>
        </p:txBody>
      </p:sp>
      <p:sp>
        <p:nvSpPr>
          <p:cNvPr id="3" name="Прямоугольник 2"/>
          <p:cNvSpPr/>
          <p:nvPr/>
        </p:nvSpPr>
        <p:spPr>
          <a:xfrm>
            <a:off x="107504" y="3167140"/>
            <a:ext cx="2998490" cy="57606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Конференции</a:t>
            </a:r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3252775" y="3167140"/>
            <a:ext cx="2998490" cy="57606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Мастер класс</a:t>
            </a:r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6372199" y="3146080"/>
            <a:ext cx="2664297" cy="57606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Открытые показы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4800485" y="6227311"/>
            <a:ext cx="2567365" cy="57606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Дни открытых дверей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1355520" y="6227311"/>
            <a:ext cx="2710458" cy="576064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Семинары</a:t>
            </a:r>
            <a:endParaRPr lang="ru-RU" dirty="0"/>
          </a:p>
        </p:txBody>
      </p:sp>
      <p:pic>
        <p:nvPicPr>
          <p:cNvPr id="15" name="Объект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282" y="3954927"/>
            <a:ext cx="2778967" cy="2160000"/>
          </a:xfrm>
          <a:prstGeom prst="rect">
            <a:avLst/>
          </a:prstGeom>
        </p:spPr>
      </p:pic>
      <p:pic>
        <p:nvPicPr>
          <p:cNvPr id="1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4880" y="3948435"/>
            <a:ext cx="3236391" cy="2160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8934" y="1111617"/>
            <a:ext cx="2808000" cy="200679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65" y="1111618"/>
            <a:ext cx="3085236" cy="192374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8148" y="1038805"/>
            <a:ext cx="2833350" cy="216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7006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Волна">
  <a:themeElements>
    <a:clrScheme name="1_Волна 1">
      <a:dk1>
        <a:srgbClr val="000000"/>
      </a:dk1>
      <a:lt1>
        <a:srgbClr val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FFFFFF"/>
      </a:accent3>
      <a:accent4>
        <a:srgbClr val="000000"/>
      </a:accent4>
      <a:accent5>
        <a:srgbClr val="ADD7FE"/>
      </a:accent5>
      <a:accent6>
        <a:srgbClr val="3E77BF"/>
      </a:accent6>
      <a:hlink>
        <a:srgbClr val="0080FF"/>
      </a:hlink>
      <a:folHlink>
        <a:srgbClr val="5EAEFF"/>
      </a:folHlink>
    </a:clrScheme>
    <a:fontScheme name="1_Волна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rial" charset="0"/>
          </a:defRPr>
        </a:defPPr>
      </a:lstStyle>
    </a:lnDef>
  </a:objectDefaults>
  <a:extraClrSchemeLst>
    <a:extraClrScheme>
      <a:clrScheme name="1_Волна 1">
        <a:dk1>
          <a:srgbClr val="000000"/>
        </a:dk1>
        <a:lt1>
          <a:srgbClr val="FFFFFF"/>
        </a:lt1>
        <a:dk2>
          <a:srgbClr val="073E87"/>
        </a:dk2>
        <a:lt2>
          <a:srgbClr val="C6E7FC"/>
        </a:lt2>
        <a:accent1>
          <a:srgbClr val="31B6FD"/>
        </a:accent1>
        <a:accent2>
          <a:srgbClr val="4584D3"/>
        </a:accent2>
        <a:accent3>
          <a:srgbClr val="FFFFFF"/>
        </a:accent3>
        <a:accent4>
          <a:srgbClr val="000000"/>
        </a:accent4>
        <a:accent5>
          <a:srgbClr val="ADD7FE"/>
        </a:accent5>
        <a:accent6>
          <a:srgbClr val="3E77BF"/>
        </a:accent6>
        <a:hlink>
          <a:srgbClr val="0080FF"/>
        </a:hlink>
        <a:folHlink>
          <a:srgbClr val="5EAEFF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2156</TotalTime>
  <Words>423</Words>
  <Application>Microsoft Office PowerPoint</Application>
  <PresentationFormat>Экран (4:3)</PresentationFormat>
  <Paragraphs>79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1_Волна</vt:lpstr>
      <vt:lpstr>  Наставничество в образовательных организациях: модели, формы, опыт реализации. </vt:lpstr>
      <vt:lpstr>Презентация PowerPoint</vt:lpstr>
      <vt:lpstr>НАСТАВНИК </vt:lpstr>
      <vt:lpstr>Презентация PowerPoint</vt:lpstr>
      <vt:lpstr>Основные принципы наставничества:</vt:lpstr>
      <vt:lpstr> Формы и методы работы с молодыми педагогами </vt:lpstr>
      <vt:lpstr>Презентация PowerPoint</vt:lpstr>
      <vt:lpstr>Формы и методы работы с молодыми педагогами </vt:lpstr>
      <vt:lpstr>  Формы и методы работы с молодыми педагогами </vt:lpstr>
      <vt:lpstr>  Цель наставничества в дошкольном образовательном учреждении - оказа­ние помощи начинающим  воспитателям в их профессиональном становлении ль наставничества в дошкольном образовательном учреждении - оказа­ние помощи начинающим  воспитателям в их профессиональном становлении.</vt:lpstr>
      <vt:lpstr>Основные направления работы:</vt:lpstr>
      <vt:lpstr>Презентация PowerPoint</vt:lpstr>
      <vt:lpstr>Формы и методы работы с молодыми педагогами </vt:lpstr>
      <vt:lpstr>Ожидаемые результаты:  </vt:lpstr>
      <vt:lpstr>На сегодняшний день коллектив нашего учреждения:</vt:lpstr>
      <vt:lpstr>Достижения педагогов</vt:lpstr>
      <vt:lpstr>Достижения воспитанников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Uzer</dc:creator>
  <cp:lastModifiedBy>USER</cp:lastModifiedBy>
  <cp:revision>101</cp:revision>
  <dcterms:created xsi:type="dcterms:W3CDTF">2017-02-19T17:09:24Z</dcterms:created>
  <dcterms:modified xsi:type="dcterms:W3CDTF">2023-04-16T12:48:47Z</dcterms:modified>
</cp:coreProperties>
</file>