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302" r:id="rId3"/>
    <p:sldId id="301" r:id="rId4"/>
    <p:sldId id="257" r:id="rId5"/>
    <p:sldId id="258" r:id="rId6"/>
    <p:sldId id="263" r:id="rId7"/>
    <p:sldId id="260" r:id="rId8"/>
    <p:sldId id="261" r:id="rId9"/>
    <p:sldId id="262" r:id="rId10"/>
    <p:sldId id="267" r:id="rId11"/>
    <p:sldId id="300" r:id="rId12"/>
    <p:sldId id="269" r:id="rId13"/>
    <p:sldId id="283" r:id="rId14"/>
    <p:sldId id="284" r:id="rId15"/>
    <p:sldId id="286" r:id="rId16"/>
    <p:sldId id="270" r:id="rId17"/>
    <p:sldId id="297" r:id="rId18"/>
    <p:sldId id="282" r:id="rId19"/>
    <p:sldId id="264" r:id="rId20"/>
    <p:sldId id="299" r:id="rId21"/>
    <p:sldId id="303" r:id="rId22"/>
    <p:sldId id="298" r:id="rId23"/>
    <p:sldId id="265" r:id="rId24"/>
    <p:sldId id="304" r:id="rId25"/>
    <p:sldId id="292" r:id="rId26"/>
    <p:sldId id="305" r:id="rId27"/>
    <p:sldId id="295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9" autoAdjust="0"/>
    <p:restoredTop sz="94585" autoAdjust="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88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25991-8A8D-4359-9804-26427171CE90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09D4B-9999-4BC4-AE5F-5F258AFBFA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25991-8A8D-4359-9804-26427171CE90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09D4B-9999-4BC4-AE5F-5F258AFBFA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25991-8A8D-4359-9804-26427171CE90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09D4B-9999-4BC4-AE5F-5F258AFBFA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25991-8A8D-4359-9804-26427171CE90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09D4B-9999-4BC4-AE5F-5F258AFBFA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25991-8A8D-4359-9804-26427171CE90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09D4B-9999-4BC4-AE5F-5F258AFBFA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25991-8A8D-4359-9804-26427171CE90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09D4B-9999-4BC4-AE5F-5F258AFBFA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25991-8A8D-4359-9804-26427171CE90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09D4B-9999-4BC4-AE5F-5F258AFBFA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25991-8A8D-4359-9804-26427171CE90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09D4B-9999-4BC4-AE5F-5F258AFBFA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25991-8A8D-4359-9804-26427171CE90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09D4B-9999-4BC4-AE5F-5F258AFBFA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25991-8A8D-4359-9804-26427171CE90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09D4B-9999-4BC4-AE5F-5F258AFBFA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25991-8A8D-4359-9804-26427171CE90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09D4B-9999-4BC4-AE5F-5F258AFBFA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25991-8A8D-4359-9804-26427171CE90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609D4B-9999-4BC4-AE5F-5F258AFBFAD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heel spokes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15.jpeg"/><Relationship Id="rId7" Type="http://schemas.openxmlformats.org/officeDocument/2006/relationships/image" Target="../media/image24.jpeg"/><Relationship Id="rId12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image" Target="../media/image27.jpeg"/><Relationship Id="rId5" Type="http://schemas.openxmlformats.org/officeDocument/2006/relationships/image" Target="../media/image17.jpeg"/><Relationship Id="rId10" Type="http://schemas.openxmlformats.org/officeDocument/2006/relationships/image" Target="../media/image26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10" Type="http://schemas.openxmlformats.org/officeDocument/2006/relationships/image" Target="../media/image37.jpeg"/><Relationship Id="rId4" Type="http://schemas.openxmlformats.org/officeDocument/2006/relationships/image" Target="../media/image31.png"/><Relationship Id="rId9" Type="http://schemas.openxmlformats.org/officeDocument/2006/relationships/image" Target="../media/image36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fon1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857232"/>
            <a:ext cx="7286676" cy="5429288"/>
          </a:xfrm>
        </p:spPr>
        <p:txBody>
          <a:bodyPr>
            <a:normAutofit fontScale="90000"/>
          </a:bodyPr>
          <a:lstStyle/>
          <a:p>
            <a:pPr fontAlgn="t"/>
            <a:r>
              <a:rPr lang="ru-RU" sz="3200" dirty="0" smtClean="0">
                <a:solidFill>
                  <a:srgbClr val="0033CC"/>
                </a:solidFill>
              </a:rPr>
              <a:t/>
            </a:r>
            <a:br>
              <a:rPr lang="ru-RU" sz="3200" dirty="0" smtClean="0">
                <a:solidFill>
                  <a:srgbClr val="0033CC"/>
                </a:solidFill>
              </a:rPr>
            </a:br>
            <a:r>
              <a:rPr lang="ru-RU" sz="3200" dirty="0" smtClean="0">
                <a:solidFill>
                  <a:srgbClr val="0033CC"/>
                </a:solidFill>
              </a:rPr>
              <a:t/>
            </a:r>
            <a:br>
              <a:rPr lang="ru-RU" sz="3200" dirty="0" smtClean="0">
                <a:solidFill>
                  <a:srgbClr val="0033CC"/>
                </a:solidFill>
              </a:rPr>
            </a:br>
            <a:r>
              <a:rPr lang="ru-RU" sz="3200" dirty="0" smtClean="0">
                <a:solidFill>
                  <a:srgbClr val="0033CC"/>
                </a:solidFill>
              </a:rPr>
              <a:t/>
            </a:r>
            <a:br>
              <a:rPr lang="ru-RU" sz="3200" dirty="0" smtClean="0">
                <a:solidFill>
                  <a:srgbClr val="0033CC"/>
                </a:solidFill>
              </a:rPr>
            </a:br>
            <a:r>
              <a:rPr lang="ru-RU" sz="3200" dirty="0" smtClean="0">
                <a:solidFill>
                  <a:srgbClr val="0033CC"/>
                </a:solidFill>
              </a:rPr>
              <a:t/>
            </a:r>
            <a:br>
              <a:rPr lang="ru-RU" sz="3200" dirty="0" smtClean="0">
                <a:solidFill>
                  <a:srgbClr val="0033CC"/>
                </a:solidFill>
              </a:rPr>
            </a:br>
            <a:r>
              <a:rPr lang="ru-RU" sz="2700" dirty="0" smtClean="0">
                <a:solidFill>
                  <a:srgbClr val="0033CC"/>
                </a:solidFill>
              </a:rPr>
              <a:t>МБДОУ  Починковский детский сад №2</a:t>
            </a:r>
            <a:br>
              <a:rPr lang="ru-RU" sz="2700" dirty="0" smtClean="0">
                <a:solidFill>
                  <a:srgbClr val="0033CC"/>
                </a:solidFill>
              </a:rPr>
            </a:br>
            <a:r>
              <a:rPr lang="ru-RU" sz="3200" dirty="0" smtClean="0">
                <a:solidFill>
                  <a:srgbClr val="0033CC"/>
                </a:solidFill>
              </a:rPr>
              <a:t/>
            </a:r>
            <a:br>
              <a:rPr lang="ru-RU" sz="3200" dirty="0" smtClean="0">
                <a:solidFill>
                  <a:srgbClr val="0033CC"/>
                </a:solidFill>
              </a:rPr>
            </a:br>
            <a:r>
              <a:rPr lang="ru-RU" sz="3200" dirty="0">
                <a:solidFill>
                  <a:srgbClr val="0033CC"/>
                </a:solidFill>
              </a:rPr>
              <a:t/>
            </a:r>
            <a:br>
              <a:rPr lang="ru-RU" sz="3200" dirty="0">
                <a:solidFill>
                  <a:srgbClr val="0033CC"/>
                </a:solidFill>
              </a:rPr>
            </a:br>
            <a:r>
              <a:rPr lang="ru-RU" b="1" i="1" dirty="0" smtClean="0">
                <a:solidFill>
                  <a:srgbClr val="0033CC"/>
                </a:solidFill>
              </a:rPr>
              <a:t>Использование мнемотехники в развитии речи дошкольников</a:t>
            </a:r>
            <a:br>
              <a:rPr lang="ru-RU" b="1" i="1" dirty="0" smtClean="0">
                <a:solidFill>
                  <a:srgbClr val="0033CC"/>
                </a:solidFill>
              </a:rPr>
            </a:br>
            <a:r>
              <a:rPr lang="ru-RU" sz="4000" b="1" i="1" dirty="0">
                <a:solidFill>
                  <a:srgbClr val="0033CC"/>
                </a:solidFill>
              </a:rPr>
              <a:t/>
            </a:r>
            <a:br>
              <a:rPr lang="ru-RU" sz="4000" b="1" i="1" dirty="0">
                <a:solidFill>
                  <a:srgbClr val="0033CC"/>
                </a:solidFill>
              </a:rPr>
            </a:br>
            <a:r>
              <a:rPr lang="ru-RU" sz="3200" b="1" i="1" dirty="0">
                <a:solidFill>
                  <a:srgbClr val="0033CC"/>
                </a:solidFill>
              </a:rPr>
              <a:t/>
            </a:r>
            <a:br>
              <a:rPr lang="ru-RU" sz="3200" b="1" i="1" dirty="0">
                <a:solidFill>
                  <a:srgbClr val="0033CC"/>
                </a:solidFill>
              </a:rPr>
            </a:br>
            <a:r>
              <a:rPr lang="ru-RU" sz="3100" i="1" dirty="0">
                <a:solidFill>
                  <a:srgbClr val="0033CC"/>
                </a:solidFill>
              </a:rPr>
              <a:t>мастер-класс для педагогов  ДОУ</a:t>
            </a:r>
            <a:br>
              <a:rPr lang="ru-RU" sz="3100" i="1" dirty="0">
                <a:solidFill>
                  <a:srgbClr val="0033CC"/>
                </a:solidFill>
              </a:rPr>
            </a:br>
            <a:r>
              <a:rPr lang="ru-RU" sz="3100" i="1" dirty="0" smtClean="0">
                <a:solidFill>
                  <a:srgbClr val="0033CC"/>
                </a:solidFill>
              </a:rPr>
              <a:t> воспитатель;  </a:t>
            </a:r>
            <a:r>
              <a:rPr lang="ru-RU" sz="3100" i="1" dirty="0" err="1" smtClean="0">
                <a:solidFill>
                  <a:srgbClr val="0033CC"/>
                </a:solidFill>
              </a:rPr>
              <a:t>Ирсецкая</a:t>
            </a:r>
            <a:r>
              <a:rPr lang="ru-RU" sz="3100" i="1" dirty="0" smtClean="0">
                <a:solidFill>
                  <a:srgbClr val="0033CC"/>
                </a:solidFill>
              </a:rPr>
              <a:t> Людмила Викторовна</a:t>
            </a:r>
            <a:r>
              <a:rPr lang="ru-RU" sz="3200" b="1" i="1" dirty="0">
                <a:solidFill>
                  <a:srgbClr val="0033CC"/>
                </a:solidFill>
              </a:rPr>
              <a:t/>
            </a:r>
            <a:br>
              <a:rPr lang="ru-RU" sz="3200" b="1" i="1" dirty="0">
                <a:solidFill>
                  <a:srgbClr val="0033CC"/>
                </a:solidFill>
              </a:rPr>
            </a:br>
            <a:r>
              <a:rPr lang="ru-RU" sz="3200" b="1" i="1" dirty="0" smtClean="0">
                <a:solidFill>
                  <a:srgbClr val="0033CC"/>
                </a:solidFill>
              </a:rPr>
              <a:t>2023г</a:t>
            </a:r>
            <a:r>
              <a:rPr lang="ru-RU" sz="3200" b="1" i="1" dirty="0" smtClean="0">
                <a:solidFill>
                  <a:srgbClr val="0033CC"/>
                </a:solidFill>
              </a:rPr>
              <a:t/>
            </a:r>
            <a:br>
              <a:rPr lang="ru-RU" sz="3200" b="1" i="1" dirty="0" smtClean="0">
                <a:solidFill>
                  <a:srgbClr val="0033CC"/>
                </a:solidFill>
              </a:rPr>
            </a:br>
            <a:r>
              <a:rPr lang="ru-RU" sz="3200" b="1" i="1" dirty="0" smtClean="0"/>
              <a:t> </a:t>
            </a:r>
            <a:r>
              <a:rPr lang="ru-RU" sz="3100" dirty="0" smtClean="0">
                <a:solidFill>
                  <a:srgbClr val="0033CC"/>
                </a:solidFill>
              </a:rPr>
              <a:t>                                         </a:t>
            </a:r>
            <a:r>
              <a:rPr lang="ru-RU" sz="1800" dirty="0" smtClean="0">
                <a:solidFill>
                  <a:srgbClr val="0033CC"/>
                </a:solidFill>
              </a:rPr>
              <a:t/>
            </a:r>
            <a:br>
              <a:rPr lang="ru-RU" sz="1800" dirty="0" smtClean="0">
                <a:solidFill>
                  <a:srgbClr val="0033CC"/>
                </a:solidFill>
              </a:rPr>
            </a:br>
            <a:r>
              <a:rPr lang="ru-RU" sz="2000" dirty="0" smtClean="0">
                <a:solidFill>
                  <a:srgbClr val="0033CC"/>
                </a:solidFill>
              </a:rPr>
              <a:t/>
            </a:r>
            <a:br>
              <a:rPr lang="ru-RU" sz="2000" dirty="0" smtClean="0">
                <a:solidFill>
                  <a:srgbClr val="0033CC"/>
                </a:solidFill>
              </a:rPr>
            </a:br>
            <a:r>
              <a:rPr lang="ru-RU" sz="2000" dirty="0" smtClean="0">
                <a:solidFill>
                  <a:srgbClr val="0033CC"/>
                </a:solidFill>
              </a:rPr>
              <a:t/>
            </a:r>
            <a:br>
              <a:rPr lang="ru-RU" sz="2000" dirty="0" smtClean="0">
                <a:solidFill>
                  <a:srgbClr val="0033CC"/>
                </a:solidFill>
              </a:rPr>
            </a:br>
            <a:endParaRPr lang="ru-RU" sz="3100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fon1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8051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857232"/>
            <a:ext cx="7358114" cy="5429288"/>
          </a:xfrm>
        </p:spPr>
        <p:txBody>
          <a:bodyPr>
            <a:normAutofit fontScale="90000"/>
          </a:bodyPr>
          <a:lstStyle/>
          <a:p>
            <a:pPr lvl="0" algn="l"/>
            <a:r>
              <a:rPr lang="ru-RU" sz="3100" b="1" i="1" dirty="0" smtClean="0">
                <a:solidFill>
                  <a:srgbClr val="0033CC"/>
                </a:solidFill>
              </a:rPr>
              <a:t/>
            </a:r>
            <a:br>
              <a:rPr lang="ru-RU" sz="3100" b="1" i="1" dirty="0" smtClean="0">
                <a:solidFill>
                  <a:srgbClr val="0033CC"/>
                </a:solidFill>
              </a:rPr>
            </a:br>
            <a:r>
              <a:rPr lang="ru-RU" sz="3100" b="1" i="1" dirty="0" smtClean="0">
                <a:solidFill>
                  <a:srgbClr val="0033CC"/>
                </a:solidFill>
              </a:rPr>
              <a:t/>
            </a:r>
            <a:br>
              <a:rPr lang="ru-RU" sz="3100" b="1" i="1" dirty="0" smtClean="0">
                <a:solidFill>
                  <a:srgbClr val="0033CC"/>
                </a:solidFill>
              </a:rPr>
            </a:br>
            <a:r>
              <a:rPr lang="ru-RU" sz="3100" b="1" i="1" dirty="0" err="1" smtClean="0">
                <a:solidFill>
                  <a:srgbClr val="0033CC"/>
                </a:solidFill>
              </a:rPr>
              <a:t>Мнемотаблицы</a:t>
            </a:r>
            <a:r>
              <a:rPr lang="ru-RU" sz="3100" b="1" i="1" dirty="0" smtClean="0">
                <a:solidFill>
                  <a:srgbClr val="0033CC"/>
                </a:solidFill>
              </a:rPr>
              <a:t> служат дидактическим материалом для развития связной речи и используются:</a:t>
            </a:r>
            <a:r>
              <a:rPr lang="ru-RU" sz="3200" i="1" dirty="0" smtClean="0">
                <a:solidFill>
                  <a:srgbClr val="0033CC"/>
                </a:solidFill>
              </a:rPr>
              <a:t> </a:t>
            </a:r>
            <a:r>
              <a:rPr lang="ru-RU" sz="3200" dirty="0" smtClean="0">
                <a:solidFill>
                  <a:srgbClr val="0033CC"/>
                </a:solidFill>
              </a:rPr>
              <a:t/>
            </a:r>
            <a:br>
              <a:rPr lang="ru-RU" sz="3200" dirty="0" smtClean="0">
                <a:solidFill>
                  <a:srgbClr val="0033CC"/>
                </a:solidFill>
              </a:rPr>
            </a:br>
            <a:r>
              <a:rPr lang="ru-RU" sz="3200" dirty="0" smtClean="0">
                <a:solidFill>
                  <a:srgbClr val="0033CC"/>
                </a:solidFill>
              </a:rPr>
              <a:t/>
            </a:r>
            <a:br>
              <a:rPr lang="ru-RU" sz="3200" dirty="0" smtClean="0">
                <a:solidFill>
                  <a:srgbClr val="0033CC"/>
                </a:solidFill>
              </a:rPr>
            </a:br>
            <a:r>
              <a:rPr lang="ru-RU" sz="3200" dirty="0" smtClean="0">
                <a:solidFill>
                  <a:srgbClr val="0033CC"/>
                </a:solidFill>
              </a:rPr>
              <a:t>* при  составлении рассказов,</a:t>
            </a:r>
            <a:br>
              <a:rPr lang="ru-RU" sz="3200" dirty="0" smtClean="0">
                <a:solidFill>
                  <a:srgbClr val="0033CC"/>
                </a:solidFill>
              </a:rPr>
            </a:br>
            <a:r>
              <a:rPr lang="ru-RU" sz="3200" dirty="0" smtClean="0">
                <a:solidFill>
                  <a:srgbClr val="0033CC"/>
                </a:solidFill>
              </a:rPr>
              <a:t>* при пересказах художественных произведений, </a:t>
            </a:r>
            <a:br>
              <a:rPr lang="ru-RU" sz="3200" dirty="0" smtClean="0">
                <a:solidFill>
                  <a:srgbClr val="0033CC"/>
                </a:solidFill>
              </a:rPr>
            </a:br>
            <a:r>
              <a:rPr lang="ru-RU" sz="3200" dirty="0" smtClean="0">
                <a:solidFill>
                  <a:srgbClr val="0033CC"/>
                </a:solidFill>
              </a:rPr>
              <a:t>* при проговаривании </a:t>
            </a:r>
            <a:r>
              <a:rPr lang="ru-RU" sz="3200" dirty="0" err="1" smtClean="0">
                <a:solidFill>
                  <a:srgbClr val="0033CC"/>
                </a:solidFill>
              </a:rPr>
              <a:t>чистоговорок</a:t>
            </a:r>
            <a:r>
              <a:rPr lang="ru-RU" sz="3200" dirty="0" smtClean="0">
                <a:solidFill>
                  <a:srgbClr val="0033CC"/>
                </a:solidFill>
              </a:rPr>
              <a:t>  и скороговорок,</a:t>
            </a:r>
            <a:br>
              <a:rPr lang="ru-RU" sz="3200" dirty="0" smtClean="0">
                <a:solidFill>
                  <a:srgbClr val="0033CC"/>
                </a:solidFill>
              </a:rPr>
            </a:br>
            <a:r>
              <a:rPr lang="ru-RU" sz="3200" dirty="0" smtClean="0">
                <a:solidFill>
                  <a:srgbClr val="0033CC"/>
                </a:solidFill>
              </a:rPr>
              <a:t>* при отгадывании и загадывании загадок,</a:t>
            </a:r>
            <a:br>
              <a:rPr lang="ru-RU" sz="3200" dirty="0" smtClean="0">
                <a:solidFill>
                  <a:srgbClr val="0033CC"/>
                </a:solidFill>
              </a:rPr>
            </a:br>
            <a:r>
              <a:rPr lang="ru-RU" sz="3200" dirty="0" smtClean="0">
                <a:solidFill>
                  <a:srgbClr val="0033CC"/>
                </a:solidFill>
              </a:rPr>
              <a:t>* при заучивании стихотворений.</a:t>
            </a:r>
            <a:br>
              <a:rPr lang="ru-RU" sz="3200" dirty="0" smtClean="0">
                <a:solidFill>
                  <a:srgbClr val="0033CC"/>
                </a:solidFill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100" dirty="0"/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fon1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6512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857232"/>
            <a:ext cx="7358114" cy="5429288"/>
          </a:xfrm>
        </p:spPr>
        <p:txBody>
          <a:bodyPr>
            <a:normAutofit/>
          </a:bodyPr>
          <a:lstStyle/>
          <a:p>
            <a:pPr lvl="0" algn="l"/>
            <a:r>
              <a:rPr lang="ru-RU" sz="3100" b="1" i="1" dirty="0" smtClean="0">
                <a:solidFill>
                  <a:srgbClr val="0033CC"/>
                </a:solidFill>
              </a:rPr>
              <a:t/>
            </a:r>
            <a:br>
              <a:rPr lang="ru-RU" sz="3100" b="1" i="1" dirty="0" smtClean="0">
                <a:solidFill>
                  <a:srgbClr val="0033CC"/>
                </a:solidFill>
              </a:rPr>
            </a:br>
            <a:r>
              <a:rPr lang="ru-RU" sz="3100" b="1" i="1" dirty="0" smtClean="0">
                <a:solidFill>
                  <a:srgbClr val="0033CC"/>
                </a:solidFill>
              </a:rPr>
              <a:t/>
            </a:r>
            <a:br>
              <a:rPr lang="ru-RU" sz="3100" b="1" i="1" dirty="0" smtClean="0">
                <a:solidFill>
                  <a:srgbClr val="0033CC"/>
                </a:solidFill>
              </a:rPr>
            </a:br>
            <a:r>
              <a:rPr lang="ru-RU" sz="3200" dirty="0" smtClean="0">
                <a:solidFill>
                  <a:srgbClr val="0033CC"/>
                </a:solidFill>
              </a:rPr>
              <a:t/>
            </a:r>
            <a:br>
              <a:rPr lang="ru-RU" sz="3200" dirty="0" smtClean="0">
                <a:solidFill>
                  <a:srgbClr val="0033CC"/>
                </a:solidFill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1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908720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2800" b="1" i="1" dirty="0">
                <a:solidFill>
                  <a:srgbClr val="0033CC"/>
                </a:solidFill>
              </a:rPr>
              <a:t>Работа  по </a:t>
            </a:r>
            <a:r>
              <a:rPr lang="ru-RU" sz="2800" b="1" i="1" dirty="0" err="1">
                <a:solidFill>
                  <a:srgbClr val="0033CC"/>
                </a:solidFill>
              </a:rPr>
              <a:t>мнемотаблицам</a:t>
            </a:r>
            <a:r>
              <a:rPr lang="ru-RU" sz="2800" b="1" i="1" dirty="0">
                <a:solidFill>
                  <a:srgbClr val="0033CC"/>
                </a:solidFill>
              </a:rPr>
              <a:t> проходит в три  этапа.</a:t>
            </a:r>
            <a:endParaRPr lang="ru-RU" sz="2800" i="1" dirty="0">
              <a:solidFill>
                <a:srgbClr val="0033CC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583" y="2492896"/>
            <a:ext cx="684076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t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0033CC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1 </a:t>
            </a:r>
            <a:r>
              <a:rPr lang="ru-RU" sz="2800" b="1" dirty="0">
                <a:solidFill>
                  <a:srgbClr val="0033CC"/>
                </a:solidFill>
                <a:ea typeface="Times New Roman" pitchFamily="18" charset="0"/>
                <a:cs typeface="Times New Roman" pitchFamily="18" charset="0"/>
              </a:rPr>
              <a:t>этап</a:t>
            </a:r>
            <a:r>
              <a:rPr lang="ru-RU" sz="2800" dirty="0">
                <a:solidFill>
                  <a:srgbClr val="0033CC"/>
                </a:solidFill>
                <a:ea typeface="Times New Roman" pitchFamily="18" charset="0"/>
                <a:cs typeface="Times New Roman" pitchFamily="18" charset="0"/>
              </a:rPr>
              <a:t>: Рассматривание таблицы и разбор того, что на ней изображено. </a:t>
            </a:r>
            <a:br>
              <a:rPr lang="ru-RU" sz="2800" dirty="0">
                <a:solidFill>
                  <a:srgbClr val="0033CC"/>
                </a:solidFill>
                <a:ea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0033CC"/>
                </a:solidFill>
                <a:ea typeface="Times New Roman" pitchFamily="18" charset="0"/>
                <a:cs typeface="Times New Roman" pitchFamily="18" charset="0"/>
              </a:rPr>
              <a:t>2 этап:</a:t>
            </a:r>
            <a:r>
              <a:rPr lang="ru-RU" sz="2800" dirty="0">
                <a:solidFill>
                  <a:srgbClr val="0033CC"/>
                </a:solidFill>
                <a:ea typeface="Times New Roman" pitchFamily="18" charset="0"/>
                <a:cs typeface="Times New Roman" pitchFamily="18" charset="0"/>
              </a:rPr>
              <a:t> Осуществляется перекодирование информации, т.е. преобразование из абстрактных символов  в образы.</a:t>
            </a:r>
            <a:endParaRPr lang="ru-RU" sz="2800" b="1" dirty="0">
              <a:solidFill>
                <a:srgbClr val="0033CC"/>
              </a:solidFill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0033CC"/>
                </a:solidFill>
                <a:ea typeface="Times New Roman" pitchFamily="18" charset="0"/>
                <a:cs typeface="Times New Roman" pitchFamily="18" charset="0"/>
              </a:rPr>
              <a:t>3 этап:</a:t>
            </a:r>
            <a:r>
              <a:rPr lang="ru-RU" sz="2800" dirty="0">
                <a:solidFill>
                  <a:srgbClr val="0033CC"/>
                </a:solidFill>
                <a:ea typeface="Times New Roman" pitchFamily="18" charset="0"/>
                <a:cs typeface="Times New Roman" pitchFamily="18" charset="0"/>
              </a:rPr>
              <a:t> Осуществляется пересказ сказки или рассказа по заданной теме. </a:t>
            </a:r>
            <a:endParaRPr lang="ru-RU" sz="2800" dirty="0">
              <a:solidFill>
                <a:srgbClr val="0033CC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599706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esktop\fon1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700085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857232"/>
            <a:ext cx="7358114" cy="5572164"/>
          </a:xfrm>
        </p:spPr>
        <p:txBody>
          <a:bodyPr anchor="t">
            <a:normAutofit/>
          </a:bodyPr>
          <a:lstStyle/>
          <a:p>
            <a:r>
              <a:rPr lang="ru-RU" sz="2400" b="1" dirty="0" smtClean="0">
                <a:solidFill>
                  <a:srgbClr val="0033CC"/>
                </a:solidFill>
              </a:rPr>
              <a:t/>
            </a:r>
            <a:br>
              <a:rPr lang="ru-RU" sz="2400" b="1" dirty="0" smtClean="0">
                <a:solidFill>
                  <a:srgbClr val="0033CC"/>
                </a:solidFill>
              </a:rPr>
            </a:br>
            <a:r>
              <a:rPr lang="ru-RU" sz="2800" b="1" dirty="0" smtClean="0">
                <a:solidFill>
                  <a:srgbClr val="0033CC"/>
                </a:solidFill>
              </a:rPr>
              <a:t>Составление рассказа </a:t>
            </a:r>
            <a:r>
              <a:rPr lang="ru-RU" sz="2400" b="1" dirty="0" smtClean="0">
                <a:solidFill>
                  <a:srgbClr val="0033CC"/>
                </a:solidFill>
              </a:rPr>
              <a:t/>
            </a:r>
            <a:br>
              <a:rPr lang="ru-RU" sz="2400" b="1" dirty="0" smtClean="0">
                <a:solidFill>
                  <a:srgbClr val="0033CC"/>
                </a:solidFill>
              </a:rPr>
            </a:br>
            <a:r>
              <a:rPr lang="ru-RU" sz="2400" b="1" dirty="0" smtClean="0">
                <a:solidFill>
                  <a:srgbClr val="0033CC"/>
                </a:solidFill>
              </a:rPr>
              <a:t/>
            </a:r>
            <a:br>
              <a:rPr lang="ru-RU" sz="2400" b="1" dirty="0" smtClean="0">
                <a:solidFill>
                  <a:srgbClr val="0033CC"/>
                </a:solidFill>
              </a:rPr>
            </a:br>
            <a:endParaRPr lang="ru-RU" sz="2400" b="1" dirty="0">
              <a:solidFill>
                <a:srgbClr val="0033CC"/>
              </a:solidFill>
            </a:endParaRPr>
          </a:p>
        </p:txBody>
      </p:sp>
      <p:pic>
        <p:nvPicPr>
          <p:cNvPr id="9" name="Picture 3" descr="C:\Users\Пользователь\Desktop\картинки мнемотехника\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507159" y="1916832"/>
            <a:ext cx="6023170" cy="3960440"/>
          </a:xfrm>
          <a:prstGeom prst="rect">
            <a:avLst/>
          </a:prstGeom>
          <a:noFill/>
          <a:ln w="38100">
            <a:solidFill>
              <a:srgbClr val="0033CC"/>
            </a:solidFill>
          </a:ln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Пользователь\Desktop\fon1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714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828471"/>
            <a:ext cx="7286676" cy="85725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33CC"/>
                </a:solidFill>
              </a:rPr>
              <a:t>Пересказ художественных текстов</a:t>
            </a:r>
            <a:endParaRPr lang="ru-RU" sz="2800" b="1" dirty="0">
              <a:solidFill>
                <a:srgbClr val="0033CC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95176"/>
            <a:ext cx="5832648" cy="4084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Пользователь\Desktop\fon1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8538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857232"/>
            <a:ext cx="7358114" cy="85725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33CC"/>
                </a:solidFill>
              </a:rPr>
              <a:t>Проговаривание </a:t>
            </a:r>
            <a:r>
              <a:rPr lang="ru-RU" sz="2800" b="1" dirty="0" err="1" smtClean="0">
                <a:solidFill>
                  <a:srgbClr val="0033CC"/>
                </a:solidFill>
              </a:rPr>
              <a:t>чистоговорок</a:t>
            </a:r>
            <a:r>
              <a:rPr lang="ru-RU" sz="2800" b="1" dirty="0" smtClean="0">
                <a:solidFill>
                  <a:srgbClr val="0033CC"/>
                </a:solidFill>
              </a:rPr>
              <a:t> </a:t>
            </a:r>
            <a:endParaRPr lang="ru-RU" sz="2800" b="1" dirty="0">
              <a:solidFill>
                <a:srgbClr val="0033CC"/>
              </a:solidFill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644" y="1700808"/>
            <a:ext cx="6408711" cy="447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Пользователь\Desktop\fon1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785794"/>
            <a:ext cx="6143668" cy="100013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33CC"/>
                </a:solidFill>
              </a:rPr>
              <a:t>Проговаривание скороговорок</a:t>
            </a:r>
            <a:endParaRPr lang="ru-RU" sz="2800" b="1" dirty="0">
              <a:solidFill>
                <a:srgbClr val="0033CC"/>
              </a:solidFill>
            </a:endParaRPr>
          </a:p>
        </p:txBody>
      </p:sp>
      <p:pic>
        <p:nvPicPr>
          <p:cNvPr id="4" name="Рисунок 3" descr="http://nsportal.ru/sites/default/files/2014/02/17/resize-of-25.jpg"/>
          <p:cNvPicPr/>
          <p:nvPr/>
        </p:nvPicPr>
        <p:blipFill>
          <a:blip r:embed="rId3" cstate="screen">
            <a:lum bright="-46000" contrast="69000"/>
          </a:blip>
          <a:srcRect/>
          <a:stretch>
            <a:fillRect/>
          </a:stretch>
        </p:blipFill>
        <p:spPr bwMode="auto">
          <a:xfrm>
            <a:off x="1619672" y="2071678"/>
            <a:ext cx="5904656" cy="3589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ользователь\Desktop\fon1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857232"/>
            <a:ext cx="7286676" cy="5429288"/>
          </a:xfrm>
        </p:spPr>
        <p:txBody>
          <a:bodyPr anchor="t">
            <a:normAutofit/>
          </a:bodyPr>
          <a:lstStyle/>
          <a:p>
            <a:r>
              <a:rPr lang="ru-RU" sz="2400" b="1" dirty="0" smtClean="0">
                <a:solidFill>
                  <a:srgbClr val="0033CC"/>
                </a:solidFill>
              </a:rPr>
              <a:t/>
            </a:r>
            <a:br>
              <a:rPr lang="ru-RU" sz="2400" b="1" dirty="0" smtClean="0">
                <a:solidFill>
                  <a:srgbClr val="0033CC"/>
                </a:solidFill>
              </a:rPr>
            </a:br>
            <a:r>
              <a:rPr lang="ru-RU" sz="2800" b="1" dirty="0" smtClean="0">
                <a:solidFill>
                  <a:srgbClr val="0033CC"/>
                </a:solidFill>
              </a:rPr>
              <a:t>Отгадывание загадок</a:t>
            </a:r>
            <a:endParaRPr lang="ru-RU" sz="2800" i="1" dirty="0">
              <a:solidFill>
                <a:srgbClr val="0033CC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27784" y="227687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9" name="Содержимое 4" descr="C:\Users\Пользователь\Desktop\картинки мнемотехника\1334819797_3.jpg"/>
          <p:cNvPicPr>
            <a:picLocks noGrp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610456" y="2276872"/>
            <a:ext cx="5616624" cy="3168351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ользователь\Desktop\fon1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857232"/>
            <a:ext cx="7286676" cy="5429288"/>
          </a:xfrm>
        </p:spPr>
        <p:txBody>
          <a:bodyPr anchor="t">
            <a:normAutofit/>
          </a:bodyPr>
          <a:lstStyle/>
          <a:p>
            <a:r>
              <a:rPr lang="ru-RU" sz="2400" b="1" dirty="0" smtClean="0">
                <a:solidFill>
                  <a:srgbClr val="0033CC"/>
                </a:solidFill>
              </a:rPr>
              <a:t/>
            </a:r>
            <a:br>
              <a:rPr lang="ru-RU" sz="2400" b="1" dirty="0" smtClean="0">
                <a:solidFill>
                  <a:srgbClr val="0033CC"/>
                </a:solidFill>
              </a:rPr>
            </a:br>
            <a:endParaRPr lang="ru-RU" sz="2800" i="1" dirty="0">
              <a:solidFill>
                <a:srgbClr val="0033CC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27784" y="227687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1916832"/>
            <a:ext cx="698477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70C0"/>
                </a:solidFill>
              </a:rPr>
              <a:t>Этапы работы над стихотворением:</a:t>
            </a:r>
            <a:endParaRPr lang="ru-RU" sz="2000" dirty="0">
              <a:solidFill>
                <a:srgbClr val="0070C0"/>
              </a:solidFill>
            </a:endParaRPr>
          </a:p>
          <a:p>
            <a:r>
              <a:rPr lang="ru-RU" sz="2000" dirty="0">
                <a:solidFill>
                  <a:srgbClr val="0070C0"/>
                </a:solidFill>
              </a:rPr>
              <a:t>1.    Взрослый выразительно читает стихотворение.</a:t>
            </a:r>
          </a:p>
          <a:p>
            <a:r>
              <a:rPr lang="ru-RU" sz="2000" dirty="0">
                <a:solidFill>
                  <a:srgbClr val="0070C0"/>
                </a:solidFill>
              </a:rPr>
              <a:t>2.    Взрослый сообщает, что это стихотворение ребенок будет учить наизусть. Затем еще раз читает стихотворение с опорой на </a:t>
            </a:r>
            <a:r>
              <a:rPr lang="ru-RU" sz="2000" dirty="0" err="1">
                <a:solidFill>
                  <a:srgbClr val="0070C0"/>
                </a:solidFill>
              </a:rPr>
              <a:t>мнемотаблицу</a:t>
            </a:r>
            <a:r>
              <a:rPr lang="ru-RU" sz="2000" dirty="0">
                <a:solidFill>
                  <a:srgbClr val="0070C0"/>
                </a:solidFill>
              </a:rPr>
              <a:t>.</a:t>
            </a:r>
          </a:p>
          <a:p>
            <a:r>
              <a:rPr lang="ru-RU" sz="2000" dirty="0">
                <a:solidFill>
                  <a:srgbClr val="0070C0"/>
                </a:solidFill>
              </a:rPr>
              <a:t>3.    Взрослый задает вопросы по содержанию стихотворения, помогая ребенку уяснить основную мысль.</a:t>
            </a:r>
          </a:p>
          <a:p>
            <a:r>
              <a:rPr lang="ru-RU" sz="2000" dirty="0">
                <a:solidFill>
                  <a:srgbClr val="0070C0"/>
                </a:solidFill>
              </a:rPr>
              <a:t>4.    Взрослый выясняет, какие слова непонятны ребенку, объясняет их значение в доступной для ребенка форме.</a:t>
            </a:r>
          </a:p>
          <a:p>
            <a:r>
              <a:rPr lang="ru-RU" sz="2000" dirty="0">
                <a:solidFill>
                  <a:srgbClr val="0070C0"/>
                </a:solidFill>
              </a:rPr>
              <a:t>5.    Взрослый читает отдельно каждую строчку стихотворения. Ребенок повторяет ее с опорой на </a:t>
            </a:r>
            <a:r>
              <a:rPr lang="ru-RU" sz="2000" dirty="0" err="1">
                <a:solidFill>
                  <a:srgbClr val="0070C0"/>
                </a:solidFill>
              </a:rPr>
              <a:t>мнемотаблицу</a:t>
            </a:r>
            <a:r>
              <a:rPr lang="ru-RU" sz="2000" dirty="0">
                <a:solidFill>
                  <a:srgbClr val="0070C0"/>
                </a:solidFill>
              </a:rPr>
              <a:t>.</a:t>
            </a:r>
          </a:p>
          <a:p>
            <a:r>
              <a:rPr lang="ru-RU" sz="2000" dirty="0">
                <a:solidFill>
                  <a:srgbClr val="0070C0"/>
                </a:solidFill>
              </a:rPr>
              <a:t>6.    Ребенок рассказывает стихотворение с опорой на </a:t>
            </a:r>
            <a:r>
              <a:rPr lang="ru-RU" sz="2000" dirty="0" err="1">
                <a:solidFill>
                  <a:srgbClr val="0070C0"/>
                </a:solidFill>
              </a:rPr>
              <a:t>мнемотаблицу</a:t>
            </a:r>
            <a:r>
              <a:rPr lang="ru-RU" sz="2000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49996" y="1052736"/>
            <a:ext cx="4572000" cy="104644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0033CC"/>
                </a:solidFill>
              </a:rPr>
              <a:t>Заучивание стихотворений</a:t>
            </a:r>
            <a:r>
              <a:rPr lang="ru-RU" b="1" dirty="0">
                <a:solidFill>
                  <a:srgbClr val="0033CC"/>
                </a:solidFill>
              </a:rPr>
              <a:t/>
            </a:r>
            <a:br>
              <a:rPr lang="ru-RU" b="1" dirty="0">
                <a:solidFill>
                  <a:srgbClr val="0033CC"/>
                </a:solidFill>
              </a:rPr>
            </a:br>
            <a:r>
              <a:rPr lang="ru-RU" sz="1600" dirty="0">
                <a:solidFill>
                  <a:srgbClr val="0033CC"/>
                </a:solidFill>
              </a:rPr>
              <a:t/>
            </a:r>
            <a:br>
              <a:rPr lang="ru-RU" sz="1600" dirty="0">
                <a:solidFill>
                  <a:srgbClr val="0033CC"/>
                </a:solidFill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8088186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ользователь\Desktop\fon1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857232"/>
            <a:ext cx="7286676" cy="771568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0033CC"/>
                </a:solidFill>
              </a:rPr>
              <a:t/>
            </a:r>
            <a:br>
              <a:rPr lang="ru-RU" sz="3200" b="1" dirty="0" smtClean="0">
                <a:solidFill>
                  <a:srgbClr val="0033CC"/>
                </a:solidFill>
              </a:rPr>
            </a:br>
            <a:r>
              <a:rPr lang="ru-RU" sz="3200" b="1" dirty="0" smtClean="0">
                <a:solidFill>
                  <a:srgbClr val="0033CC"/>
                </a:solidFill>
              </a:rPr>
              <a:t/>
            </a:r>
            <a:br>
              <a:rPr lang="ru-RU" sz="3200" b="1" dirty="0" smtClean="0">
                <a:solidFill>
                  <a:srgbClr val="0033CC"/>
                </a:solidFill>
              </a:rPr>
            </a:br>
            <a:r>
              <a:rPr lang="ru-RU" sz="3200" b="1" dirty="0" smtClean="0">
                <a:solidFill>
                  <a:srgbClr val="0033CC"/>
                </a:solidFill>
              </a:rPr>
              <a:t/>
            </a:r>
            <a:br>
              <a:rPr lang="ru-RU" sz="3200" b="1" dirty="0" smtClean="0">
                <a:solidFill>
                  <a:srgbClr val="0033CC"/>
                </a:solidFill>
              </a:rPr>
            </a:br>
            <a:r>
              <a:rPr lang="ru-RU" sz="3200" b="1" dirty="0" smtClean="0">
                <a:solidFill>
                  <a:srgbClr val="0033CC"/>
                </a:solidFill>
              </a:rPr>
              <a:t/>
            </a:r>
            <a:br>
              <a:rPr lang="ru-RU" sz="3200" b="1" dirty="0" smtClean="0">
                <a:solidFill>
                  <a:srgbClr val="0033CC"/>
                </a:solidFill>
              </a:rPr>
            </a:br>
            <a:r>
              <a:rPr lang="ru-RU" sz="3200" b="1" dirty="0" smtClean="0">
                <a:solidFill>
                  <a:srgbClr val="0033CC"/>
                </a:solidFill>
              </a:rPr>
              <a:t>Заучивание стихотворений</a:t>
            </a:r>
            <a:br>
              <a:rPr lang="ru-RU" sz="3200" b="1" dirty="0" smtClean="0">
                <a:solidFill>
                  <a:srgbClr val="0033CC"/>
                </a:solidFill>
              </a:rPr>
            </a:br>
            <a:r>
              <a:rPr lang="ru-RU" sz="2800" dirty="0" smtClean="0">
                <a:solidFill>
                  <a:srgbClr val="0033CC"/>
                </a:solidFill>
              </a:rPr>
              <a:t/>
            </a:r>
            <a:br>
              <a:rPr lang="ru-RU" sz="2800" dirty="0" smtClean="0">
                <a:solidFill>
                  <a:srgbClr val="0033CC"/>
                </a:solidFill>
              </a:rPr>
            </a:br>
            <a:r>
              <a:rPr lang="ru-RU" sz="2800" i="1" dirty="0" smtClean="0">
                <a:solidFill>
                  <a:srgbClr val="0033CC"/>
                </a:solidFill>
              </a:rPr>
              <a:t>В руки фрукты мы берем</a:t>
            </a:r>
            <a:br>
              <a:rPr lang="ru-RU" sz="2800" i="1" dirty="0" smtClean="0">
                <a:solidFill>
                  <a:srgbClr val="0033CC"/>
                </a:solidFill>
              </a:rPr>
            </a:br>
            <a:r>
              <a:rPr lang="ru-RU" sz="2800" i="1" dirty="0" smtClean="0">
                <a:solidFill>
                  <a:srgbClr val="0033CC"/>
                </a:solidFill>
              </a:rPr>
              <a:t>И в  корзинку их кладем:</a:t>
            </a:r>
            <a:br>
              <a:rPr lang="ru-RU" sz="2800" i="1" dirty="0" smtClean="0">
                <a:solidFill>
                  <a:srgbClr val="0033CC"/>
                </a:solidFill>
              </a:rPr>
            </a:br>
            <a:r>
              <a:rPr lang="ru-RU" sz="2800" i="1" dirty="0" smtClean="0">
                <a:solidFill>
                  <a:srgbClr val="0033CC"/>
                </a:solidFill>
              </a:rPr>
              <a:t>Слива, персик, апельсин,</a:t>
            </a:r>
            <a:br>
              <a:rPr lang="ru-RU" sz="2800" i="1" dirty="0" smtClean="0">
                <a:solidFill>
                  <a:srgbClr val="0033CC"/>
                </a:solidFill>
              </a:rPr>
            </a:br>
            <a:r>
              <a:rPr lang="ru-RU" sz="2800" i="1" dirty="0" smtClean="0">
                <a:solidFill>
                  <a:srgbClr val="0033CC"/>
                </a:solidFill>
              </a:rPr>
              <a:t>Груша, киви, мандарин.</a:t>
            </a:r>
            <a:endParaRPr lang="ru-RU" sz="2800" b="1" dirty="0">
              <a:solidFill>
                <a:srgbClr val="0033CC"/>
              </a:solidFill>
            </a:endParaRPr>
          </a:p>
        </p:txBody>
      </p:sp>
      <p:pic>
        <p:nvPicPr>
          <p:cNvPr id="6" name="Содержимое 4" descr="http://omel.ucoz.ru/stichi/frukti1.png"/>
          <p:cNvPicPr>
            <a:picLocks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627784" y="3429000"/>
            <a:ext cx="3744416" cy="2664296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esktop\fon1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9240" y="27456"/>
            <a:ext cx="91440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993168" y="527906"/>
            <a:ext cx="7157665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ru-RU" altLang="ru-RU" sz="2800" b="1" dirty="0">
                <a:solidFill>
                  <a:srgbClr val="000099"/>
                </a:solidFill>
                <a:latin typeface="Arial" charset="0"/>
              </a:rPr>
              <a:t>Заучивание стихотворения «ЁЛОЧКА»</a:t>
            </a:r>
            <a:r>
              <a:rPr lang="ru-RU" altLang="ru-RU" sz="2800" dirty="0"/>
              <a:t> </a:t>
            </a:r>
            <a:endParaRPr lang="ru-RU" sz="2800" dirty="0"/>
          </a:p>
        </p:txBody>
      </p:sp>
      <p:pic>
        <p:nvPicPr>
          <p:cNvPr id="6" name="Picture 33" descr="оплата за конкурс МБДОУ №72_00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68760"/>
            <a:ext cx="1511300" cy="16557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4" descr="оплата за конкурс МБДОУ №72_000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884" y="1268760"/>
            <a:ext cx="1512888" cy="16557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5" descr="оплата за конкурс МБДОУ №72_000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772" y="1268760"/>
            <a:ext cx="1368425" cy="16557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6" descr="оплата за конкурс МБДОУ №72_000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923254"/>
            <a:ext cx="1511300" cy="16557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7" descr="оплата за конкурс МБДОУ №72_000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848" y="2923254"/>
            <a:ext cx="1487488" cy="16557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8" descr="оплата за конкурс МБДОУ №72_000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771" y="2924522"/>
            <a:ext cx="1368425" cy="165449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9" descr="оплата за конкурс МБДОУ №72_000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579016"/>
            <a:ext cx="1511300" cy="16621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0" descr="оплата за конкурс МБДОУ №72_000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33" y="4579016"/>
            <a:ext cx="1470538" cy="16621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2" descr="оплата за конкурс МБДОУ №7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772" y="4579016"/>
            <a:ext cx="1368424" cy="16621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436096" y="1517592"/>
            <a:ext cx="3924449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>
                <a:solidFill>
                  <a:prstClr val="black"/>
                </a:solidFill>
                <a:latin typeface="Arial" charset="0"/>
                <a:cs typeface="Arial" charset="0"/>
              </a:rPr>
              <a:t>Перед нами ёлочка:</a:t>
            </a:r>
            <a:br>
              <a:rPr lang="ru-RU" altLang="ru-RU" sz="2400" b="1" dirty="0">
                <a:solidFill>
                  <a:prstClr val="black"/>
                </a:solidFill>
                <a:latin typeface="Arial" charset="0"/>
                <a:cs typeface="Arial" charset="0"/>
              </a:rPr>
            </a:br>
            <a:r>
              <a:rPr lang="ru-RU" altLang="ru-RU" sz="2400" b="1" dirty="0">
                <a:solidFill>
                  <a:prstClr val="black"/>
                </a:solidFill>
                <a:latin typeface="Arial" charset="0"/>
                <a:cs typeface="Arial" charset="0"/>
              </a:rPr>
              <a:t>Шишечки, иголочки.</a:t>
            </a:r>
            <a:br>
              <a:rPr lang="ru-RU" altLang="ru-RU" sz="2400" b="1" dirty="0">
                <a:solidFill>
                  <a:prstClr val="black"/>
                </a:solidFill>
                <a:latin typeface="Arial" charset="0"/>
                <a:cs typeface="Arial" charset="0"/>
              </a:rPr>
            </a:br>
            <a:r>
              <a:rPr lang="ru-RU" altLang="ru-RU" sz="2400" b="1" dirty="0">
                <a:solidFill>
                  <a:prstClr val="black"/>
                </a:solidFill>
                <a:latin typeface="Arial" charset="0"/>
                <a:cs typeface="Arial" charset="0"/>
              </a:rPr>
              <a:t>Шарики, фонарики,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>
                <a:solidFill>
                  <a:prstClr val="black"/>
                </a:solidFill>
                <a:latin typeface="Arial" charset="0"/>
                <a:cs typeface="Arial" charset="0"/>
              </a:rPr>
              <a:t>Зайчики и свечки,</a:t>
            </a:r>
            <a:br>
              <a:rPr lang="ru-RU" altLang="ru-RU" sz="2400" b="1" dirty="0">
                <a:solidFill>
                  <a:prstClr val="black"/>
                </a:solidFill>
                <a:latin typeface="Arial" charset="0"/>
                <a:cs typeface="Arial" charset="0"/>
              </a:rPr>
            </a:br>
            <a:r>
              <a:rPr lang="ru-RU" altLang="ru-RU" sz="2400" b="1" dirty="0">
                <a:solidFill>
                  <a:prstClr val="black"/>
                </a:solidFill>
                <a:latin typeface="Arial" charset="0"/>
                <a:cs typeface="Arial" charset="0"/>
              </a:rPr>
              <a:t>Звёзды, человечки.</a:t>
            </a:r>
            <a:br>
              <a:rPr lang="ru-RU" altLang="ru-RU" sz="2400" b="1" dirty="0">
                <a:solidFill>
                  <a:prstClr val="black"/>
                </a:solidFill>
                <a:latin typeface="Arial" charset="0"/>
                <a:cs typeface="Arial" charset="0"/>
              </a:rPr>
            </a:br>
            <a:endParaRPr lang="ru-RU" altLang="ru-RU" sz="900" b="1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>
                <a:solidFill>
                  <a:prstClr val="black"/>
                </a:solidFill>
                <a:latin typeface="Arial" charset="0"/>
                <a:cs typeface="Arial" charset="0"/>
              </a:rPr>
              <a:t>                   </a:t>
            </a:r>
            <a:r>
              <a:rPr lang="ru-RU" altLang="ru-RU" sz="2000" b="1" dirty="0" err="1">
                <a:solidFill>
                  <a:prstClr val="black"/>
                </a:solidFill>
                <a:latin typeface="Arial" charset="0"/>
                <a:cs typeface="Arial" charset="0"/>
              </a:rPr>
              <a:t>Н.Нищева</a:t>
            </a:r>
            <a:endParaRPr lang="ru-RU" altLang="ru-RU" sz="2000" b="1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fon1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857232"/>
            <a:ext cx="7286676" cy="5429288"/>
          </a:xfrm>
        </p:spPr>
        <p:txBody>
          <a:bodyPr>
            <a:normAutofit/>
          </a:bodyPr>
          <a:lstStyle/>
          <a:p>
            <a:pPr fontAlgn="t"/>
            <a:r>
              <a:rPr lang="ru-RU" sz="3200" dirty="0" smtClean="0">
                <a:solidFill>
                  <a:srgbClr val="0033CC"/>
                </a:solidFill>
              </a:rPr>
              <a:t/>
            </a:r>
            <a:br>
              <a:rPr lang="ru-RU" sz="3200" dirty="0" smtClean="0">
                <a:solidFill>
                  <a:srgbClr val="0033CC"/>
                </a:solidFill>
              </a:rPr>
            </a:br>
            <a:r>
              <a:rPr lang="ru-RU" sz="3200" dirty="0" smtClean="0">
                <a:solidFill>
                  <a:srgbClr val="0033CC"/>
                </a:solidFill>
              </a:rPr>
              <a:t/>
            </a:r>
            <a:br>
              <a:rPr lang="ru-RU" sz="3200" dirty="0" smtClean="0">
                <a:solidFill>
                  <a:srgbClr val="0033CC"/>
                </a:solidFill>
              </a:rPr>
            </a:br>
            <a:r>
              <a:rPr lang="ru-RU" sz="3200" dirty="0" smtClean="0">
                <a:solidFill>
                  <a:srgbClr val="0033CC"/>
                </a:solidFill>
              </a:rPr>
              <a:t/>
            </a:r>
            <a:br>
              <a:rPr lang="ru-RU" sz="3200" dirty="0" smtClean="0">
                <a:solidFill>
                  <a:srgbClr val="0033CC"/>
                </a:solidFill>
              </a:rPr>
            </a:br>
            <a:r>
              <a:rPr lang="ru-RU" sz="3200" dirty="0" smtClean="0">
                <a:solidFill>
                  <a:srgbClr val="0033CC"/>
                </a:solidFill>
              </a:rPr>
              <a:t/>
            </a:r>
            <a:br>
              <a:rPr lang="ru-RU" sz="3200" dirty="0" smtClean="0">
                <a:solidFill>
                  <a:srgbClr val="0033CC"/>
                </a:solidFill>
              </a:rPr>
            </a:br>
            <a:r>
              <a:rPr lang="ru-RU" sz="3200" b="1" i="1" dirty="0" smtClean="0"/>
              <a:t> </a:t>
            </a:r>
            <a:r>
              <a:rPr lang="ru-RU" sz="3100" dirty="0" smtClean="0">
                <a:solidFill>
                  <a:srgbClr val="0033CC"/>
                </a:solidFill>
              </a:rPr>
              <a:t>                                         </a:t>
            </a:r>
            <a:r>
              <a:rPr lang="ru-RU" sz="1800" dirty="0" smtClean="0">
                <a:solidFill>
                  <a:srgbClr val="0033CC"/>
                </a:solidFill>
              </a:rPr>
              <a:t/>
            </a:r>
            <a:br>
              <a:rPr lang="ru-RU" sz="1800" dirty="0" smtClean="0">
                <a:solidFill>
                  <a:srgbClr val="0033CC"/>
                </a:solidFill>
              </a:rPr>
            </a:br>
            <a:r>
              <a:rPr lang="ru-RU" sz="2000" dirty="0" smtClean="0">
                <a:solidFill>
                  <a:srgbClr val="0033CC"/>
                </a:solidFill>
              </a:rPr>
              <a:t/>
            </a:r>
            <a:br>
              <a:rPr lang="ru-RU" sz="2000" dirty="0" smtClean="0">
                <a:solidFill>
                  <a:srgbClr val="0033CC"/>
                </a:solidFill>
              </a:rPr>
            </a:br>
            <a:r>
              <a:rPr lang="ru-RU" sz="2000" dirty="0" smtClean="0">
                <a:solidFill>
                  <a:srgbClr val="0033CC"/>
                </a:solidFill>
              </a:rPr>
              <a:t/>
            </a:r>
            <a:br>
              <a:rPr lang="ru-RU" sz="2000" dirty="0" smtClean="0">
                <a:solidFill>
                  <a:srgbClr val="0033CC"/>
                </a:solidFill>
              </a:rPr>
            </a:br>
            <a:endParaRPr lang="ru-RU" sz="3100" dirty="0">
              <a:solidFill>
                <a:srgbClr val="0033CC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607" y="3025151"/>
            <a:ext cx="5208786" cy="32833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2" y="836712"/>
            <a:ext cx="684076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j-ea"/>
                <a:cs typeface="+mj-cs"/>
              </a:rPr>
              <a:t>Современный мир насыщен новейшими технологиями, дети живут в мощном потоке информации, где живое общение заменяется общением с компьютером и телевизором, планшетом или телефоном.</a:t>
            </a:r>
            <a:b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j-ea"/>
                <a:cs typeface="+mj-cs"/>
              </a:rPr>
            </a:b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j-ea"/>
                <a:cs typeface="+mj-cs"/>
              </a:rPr>
              <a:t>Поэтому развитие речи становится все более актуальной проблемой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j-ea"/>
                <a:cs typeface="+mj-cs"/>
              </a:rPr>
              <a:t>.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147357926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esktop\fon1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5877"/>
            <a:ext cx="91440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graphicFrame>
        <p:nvGraphicFramePr>
          <p:cNvPr id="15" name="Group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2379765"/>
              </p:ext>
            </p:extLst>
          </p:nvPr>
        </p:nvGraphicFramePr>
        <p:xfrm>
          <a:off x="756258" y="1133636"/>
          <a:ext cx="4897437" cy="5360986"/>
        </p:xfrm>
        <a:graphic>
          <a:graphicData uri="http://schemas.openxmlformats.org/drawingml/2006/table">
            <a:tbl>
              <a:tblPr/>
              <a:tblGrid>
                <a:gridCol w="1631950"/>
                <a:gridCol w="1633537"/>
                <a:gridCol w="1631950"/>
              </a:tblGrid>
              <a:tr h="178593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891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8593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6" name="Picture 48" descr="оплата за конкурс МБДОУ №72_00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694" y="1205073"/>
            <a:ext cx="1511301" cy="1655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9" descr="оплата за конкурс МБДОУ №72_000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0620" y="1205072"/>
            <a:ext cx="1512887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50" descr="оплата за конкурс МБДОУ №72_000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245" y="1205073"/>
            <a:ext cx="1368425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51" descr="оплата за конкурс МБДОУ №72_000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695" y="2933861"/>
            <a:ext cx="1511300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52" descr="оплата за конкурс МБДОУ №72_000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858" y="2960848"/>
            <a:ext cx="1487487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3" descr="оплата за конкурс МБДОУ №72_000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783" y="2933861"/>
            <a:ext cx="1512887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54" descr="оплата за конкурс МБДОУ №72_000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695" y="4734086"/>
            <a:ext cx="1439863" cy="166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55" descr="оплата за конкурс МБДОУ №72_000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020" y="4734086"/>
            <a:ext cx="1512888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56" descr="оплата за конкурс МБДОУ №7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220" y="4734086"/>
            <a:ext cx="151765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59" descr="0_d4d58_f99ff131_ori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746335"/>
            <a:ext cx="2138363" cy="464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2329217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esktop\fon1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3" y="-21937"/>
            <a:ext cx="91440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431933" y="692696"/>
            <a:ext cx="8280920" cy="58785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dirty="0">
                <a:solidFill>
                  <a:srgbClr val="000099"/>
                </a:solidFill>
                <a:latin typeface="+mj-lt"/>
                <a:cs typeface="Arial" charset="0"/>
              </a:rPr>
              <a:t>Результаты</a:t>
            </a:r>
            <a:endParaRPr lang="ru-RU" altLang="ru-RU" sz="3200" dirty="0">
              <a:solidFill>
                <a:srgbClr val="000099"/>
              </a:solidFill>
              <a:latin typeface="+mj-lt"/>
              <a:cs typeface="Arial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>
                <a:solidFill>
                  <a:srgbClr val="0070C0"/>
                </a:solidFill>
                <a:cs typeface="Arial" charset="0"/>
              </a:rPr>
              <a:t>- у детей увеличивается круг знаний об окружающем мире;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>
                <a:solidFill>
                  <a:srgbClr val="0070C0"/>
                </a:solidFill>
                <a:cs typeface="Arial" charset="0"/>
              </a:rPr>
              <a:t>- появляется желание пересказывать тексты, придумывать интересные истории;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>
                <a:solidFill>
                  <a:srgbClr val="0070C0"/>
                </a:solidFill>
                <a:cs typeface="Arial" charset="0"/>
              </a:rPr>
              <a:t>- появляется интерес к заучиванию стихов и </a:t>
            </a:r>
            <a:r>
              <a:rPr lang="ru-RU" altLang="ru-RU" sz="2400" dirty="0" err="1">
                <a:solidFill>
                  <a:srgbClr val="0070C0"/>
                </a:solidFill>
                <a:cs typeface="Arial" charset="0"/>
              </a:rPr>
              <a:t>потешек</a:t>
            </a:r>
            <a:r>
              <a:rPr lang="ru-RU" altLang="ru-RU" sz="2400" dirty="0">
                <a:solidFill>
                  <a:srgbClr val="0070C0"/>
                </a:solidFill>
                <a:cs typeface="Arial" charset="0"/>
              </a:rPr>
              <a:t>;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>
                <a:solidFill>
                  <a:srgbClr val="0070C0"/>
                </a:solidFill>
                <a:cs typeface="Arial" charset="0"/>
              </a:rPr>
              <a:t>- словарный запас выходит на более высокий уровень; 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altLang="ru-RU" sz="2400" dirty="0" smtClean="0">
                <a:solidFill>
                  <a:srgbClr val="0070C0"/>
                </a:solidFill>
                <a:cs typeface="Arial" charset="0"/>
              </a:rPr>
              <a:t>дети </a:t>
            </a:r>
            <a:r>
              <a:rPr lang="ru-RU" altLang="ru-RU" sz="2400" dirty="0">
                <a:solidFill>
                  <a:srgbClr val="0070C0"/>
                </a:solidFill>
                <a:cs typeface="Arial" charset="0"/>
              </a:rPr>
              <a:t>преодолевают робость, застенчивость, учатся свободно держаться перед аудиторией</a:t>
            </a:r>
            <a:r>
              <a:rPr lang="ru-RU" altLang="ru-RU" sz="2400" dirty="0" smtClean="0">
                <a:solidFill>
                  <a:srgbClr val="0070C0"/>
                </a:solidFill>
                <a:cs typeface="Arial" charset="0"/>
              </a:rPr>
              <a:t>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dirty="0">
                <a:solidFill>
                  <a:srgbClr val="0033CC"/>
                </a:solidFill>
                <a:latin typeface="+mj-lt"/>
                <a:cs typeface="Arial" charset="0"/>
              </a:rPr>
              <a:t>Вывод</a:t>
            </a:r>
            <a:r>
              <a:rPr lang="ru-RU" altLang="ru-RU" sz="3200" b="1" dirty="0">
                <a:solidFill>
                  <a:srgbClr val="0033CC"/>
                </a:solidFill>
                <a:cs typeface="Arial" charset="0"/>
              </a:rPr>
              <a:t>. </a:t>
            </a:r>
            <a:endParaRPr lang="ru-RU" altLang="ru-RU" sz="3200" dirty="0">
              <a:solidFill>
                <a:srgbClr val="0033CC"/>
              </a:solidFill>
              <a:cs typeface="Arial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>
                <a:solidFill>
                  <a:srgbClr val="0070C0"/>
                </a:solidFill>
                <a:cs typeface="Arial" charset="0"/>
              </a:rPr>
              <a:t>       Овладение приемами работы с </a:t>
            </a:r>
            <a:r>
              <a:rPr lang="ru-RU" altLang="ru-RU" sz="2400" dirty="0" err="1">
                <a:solidFill>
                  <a:srgbClr val="0070C0"/>
                </a:solidFill>
                <a:cs typeface="Arial" charset="0"/>
              </a:rPr>
              <a:t>мнемотаблицами</a:t>
            </a:r>
            <a:r>
              <a:rPr lang="ru-RU" altLang="ru-RU" sz="2400" dirty="0">
                <a:solidFill>
                  <a:srgbClr val="0070C0"/>
                </a:solidFill>
                <a:cs typeface="Arial" charset="0"/>
              </a:rPr>
              <a:t> помогает в развитии основных психических процессов - памяти, внимания, образного мышления, а так же сокращает время обучения связной речи детей дошкольного возраста. Мнемотехника помогает сделать процесс запоминания более простым, интересным, творческим</a:t>
            </a:r>
          </a:p>
        </p:txBody>
      </p:sp>
    </p:spTree>
    <p:extLst>
      <p:ext uri="{BB962C8B-B14F-4D97-AF65-F5344CB8AC3E}">
        <p14:creationId xmlns:p14="http://schemas.microsoft.com/office/powerpoint/2010/main" val="415000260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esktop\fon1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02220" y="0"/>
            <a:ext cx="9246219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2591959" y="714762"/>
            <a:ext cx="4027193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Отгадывание загадок</a:t>
            </a:r>
            <a:endParaRPr lang="ru-RU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5263"/>
          <a:stretch/>
        </p:blipFill>
        <p:spPr bwMode="auto">
          <a:xfrm>
            <a:off x="1478400" y="1844824"/>
            <a:ext cx="5854978" cy="3666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2166639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ользователь\Desktop\fon1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2219" y="-7771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8425940"/>
              </p:ext>
            </p:extLst>
          </p:nvPr>
        </p:nvGraphicFramePr>
        <p:xfrm>
          <a:off x="1043608" y="1196752"/>
          <a:ext cx="6480719" cy="1402080"/>
        </p:xfrm>
        <a:graphic>
          <a:graphicData uri="http://schemas.openxmlformats.org/drawingml/2006/table">
            <a:tbl>
              <a:tblPr/>
              <a:tblGrid>
                <a:gridCol w="1440160"/>
                <a:gridCol w="1728192"/>
                <a:gridCol w="1800200"/>
                <a:gridCol w="1512167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0" dirty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0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en-US" sz="80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5" name="Рисунок 3" descr="http://krepmaster12.ru/templates/Default/img/izmeritelnyy/3.jpg"/>
          <p:cNvPicPr>
            <a:picLocks noChangeAspect="1" noChangeArrowheads="1"/>
          </p:cNvPicPr>
          <p:nvPr/>
        </p:nvPicPr>
        <p:blipFill>
          <a:blip r:embed="rId3" cstate="print"/>
          <a:srcRect l="3072" t="39326" r="3990" b="38577"/>
          <a:stretch>
            <a:fillRect/>
          </a:stretch>
        </p:blipFill>
        <p:spPr bwMode="auto">
          <a:xfrm>
            <a:off x="2749504" y="1793030"/>
            <a:ext cx="1133475" cy="152400"/>
          </a:xfrm>
          <a:prstGeom prst="rect">
            <a:avLst/>
          </a:prstGeom>
          <a:noFill/>
        </p:spPr>
      </p:pic>
      <p:pic>
        <p:nvPicPr>
          <p:cNvPr id="16" name="Рисунок 6" descr="http://i26.tinypic.com/xcizjr.png"/>
          <p:cNvPicPr>
            <a:picLocks noChangeAspect="1" noChangeArrowheads="1"/>
          </p:cNvPicPr>
          <p:nvPr/>
        </p:nvPicPr>
        <p:blipFill>
          <a:blip r:embed="rId4" cstate="print"/>
          <a:srcRect l="17976" r="18089"/>
          <a:stretch>
            <a:fillRect/>
          </a:stretch>
        </p:blipFill>
        <p:spPr bwMode="auto">
          <a:xfrm rot="4529438">
            <a:off x="6431861" y="1284658"/>
            <a:ext cx="722313" cy="1128713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682521"/>
              </p:ext>
            </p:extLst>
          </p:nvPr>
        </p:nvGraphicFramePr>
        <p:xfrm>
          <a:off x="1043609" y="2708920"/>
          <a:ext cx="6572865" cy="1426468"/>
        </p:xfrm>
        <a:graphic>
          <a:graphicData uri="http://schemas.openxmlformats.org/drawingml/2006/table">
            <a:tbl>
              <a:tblPr/>
              <a:tblGrid>
                <a:gridCol w="1440159"/>
                <a:gridCol w="1728192"/>
                <a:gridCol w="1782430"/>
                <a:gridCol w="1622084"/>
              </a:tblGrid>
              <a:tr h="14264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7" name="Рисунок 18" descr="https://im3-tub-ru.yandex.net/i?id=e76183faa8ad40d94a7e86d8bc41cf6f&amp;n=33&amp;h=190&amp;w=2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3794" y="2924945"/>
            <a:ext cx="1075679" cy="936882"/>
          </a:xfrm>
          <a:prstGeom prst="rect">
            <a:avLst/>
          </a:prstGeom>
          <a:noFill/>
        </p:spPr>
      </p:pic>
      <p:pic>
        <p:nvPicPr>
          <p:cNvPr id="18" name="Рисунок 18" descr="https://im3-tub-ru.yandex.net/i?id=e76183faa8ad40d94a7e86d8bc41cf6f&amp;n=33&amp;h=190&amp;w=2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2916530"/>
            <a:ext cx="1095002" cy="953711"/>
          </a:xfrm>
          <a:prstGeom prst="rect">
            <a:avLst/>
          </a:prstGeom>
          <a:noFill/>
        </p:spPr>
      </p:pic>
      <p:pic>
        <p:nvPicPr>
          <p:cNvPr id="19" name="Рисунок 15" descr="http://fs00.infourok.ru/images/doc/171/196101/img7.jpg"/>
          <p:cNvPicPr>
            <a:picLocks noChangeAspect="1" noChangeArrowheads="1"/>
          </p:cNvPicPr>
          <p:nvPr/>
        </p:nvPicPr>
        <p:blipFill>
          <a:blip r:embed="rId6" cstate="print"/>
          <a:srcRect l="6828" t="8661" r="5675" b="10236"/>
          <a:stretch>
            <a:fillRect/>
          </a:stretch>
        </p:blipFill>
        <p:spPr bwMode="auto">
          <a:xfrm>
            <a:off x="2483767" y="2941128"/>
            <a:ext cx="1664951" cy="1154724"/>
          </a:xfrm>
          <a:prstGeom prst="rect">
            <a:avLst/>
          </a:prstGeom>
          <a:noFill/>
        </p:spPr>
      </p:pic>
      <p:pic>
        <p:nvPicPr>
          <p:cNvPr id="20" name="Рисунок 33" descr="https://im1-tub-ru.yandex.net/i?id=6f5c2c7f8e94dd3d36f528812b7a0e7e&amp;n=33&amp;h=190&amp;w=19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82975" y="2856395"/>
            <a:ext cx="1129667" cy="1129667"/>
          </a:xfrm>
          <a:prstGeom prst="rect">
            <a:avLst/>
          </a:prstGeom>
          <a:noFill/>
        </p:spPr>
      </p:pic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100203"/>
              </p:ext>
            </p:extLst>
          </p:nvPr>
        </p:nvGraphicFramePr>
        <p:xfrm>
          <a:off x="959549" y="4437112"/>
          <a:ext cx="6636787" cy="1287024"/>
        </p:xfrm>
        <a:graphic>
          <a:graphicData uri="http://schemas.openxmlformats.org/drawingml/2006/table">
            <a:tbl>
              <a:tblPr/>
              <a:tblGrid>
                <a:gridCol w="1524219"/>
                <a:gridCol w="1728192"/>
                <a:gridCol w="1800200"/>
                <a:gridCol w="1584176"/>
              </a:tblGrid>
              <a:tr h="1287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4" name="Рисунок 36" descr="https://im0-tub-ru.yandex.net/i?id=589afae5ddf0753be2e95ffdaf6c9e53&amp;n=33&amp;h=190&amp;w=28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43608" y="4725143"/>
            <a:ext cx="1279525" cy="853017"/>
          </a:xfrm>
          <a:prstGeom prst="rect">
            <a:avLst/>
          </a:prstGeom>
          <a:noFill/>
        </p:spPr>
      </p:pic>
      <p:pic>
        <p:nvPicPr>
          <p:cNvPr id="25" name="Рисунок 39" descr="https://im2-tub-ru.yandex.net/i?id=a937ac7e32e3a926a50072e84c64205e&amp;n=33&amp;h=190&amp;w=19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49504" y="4474371"/>
            <a:ext cx="1133311" cy="1133311"/>
          </a:xfrm>
          <a:prstGeom prst="rect">
            <a:avLst/>
          </a:prstGeom>
          <a:noFill/>
        </p:spPr>
      </p:pic>
      <p:sp>
        <p:nvSpPr>
          <p:cNvPr id="26" name="AutoShape 44"/>
          <p:cNvSpPr>
            <a:spLocks noChangeShapeType="1"/>
          </p:cNvSpPr>
          <p:nvPr/>
        </p:nvSpPr>
        <p:spPr bwMode="auto">
          <a:xfrm>
            <a:off x="4714876" y="5715016"/>
            <a:ext cx="1001712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28" name="Прямая со стрелкой 27"/>
          <p:cNvCxnSpPr/>
          <p:nvPr/>
        </p:nvCxnSpPr>
        <p:spPr>
          <a:xfrm>
            <a:off x="4932040" y="5041026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4932040" y="5041026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3" name="Стрелка вправо 3072"/>
          <p:cNvSpPr/>
          <p:nvPr/>
        </p:nvSpPr>
        <p:spPr>
          <a:xfrm>
            <a:off x="4575083" y="4909335"/>
            <a:ext cx="978408" cy="484632"/>
          </a:xfrm>
          <a:prstGeom prst="rightArrow">
            <a:avLst>
              <a:gd name="adj1" fmla="val 44368"/>
              <a:gd name="adj2" fmla="val 50000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/>
              </a:solidFill>
            </a:endParaRPr>
          </a:p>
        </p:txBody>
      </p:sp>
      <p:pic>
        <p:nvPicPr>
          <p:cNvPr id="35" name="Рисунок 42" descr="http://www.motto.net.ua/pic/201209/1280x1024/motto.net.ua-29578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56176" y="4517441"/>
            <a:ext cx="1304925" cy="10477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ользователь\Desktop\fon1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0547" y="-7771"/>
            <a:ext cx="9144000" cy="6858000"/>
          </a:xfrm>
          <a:prstGeom prst="rect">
            <a:avLst/>
          </a:prstGeom>
          <a:noFill/>
        </p:spPr>
      </p:pic>
      <p:cxnSp>
        <p:nvCxnSpPr>
          <p:cNvPr id="28" name="Прямая со стрелкой 27"/>
          <p:cNvCxnSpPr/>
          <p:nvPr/>
        </p:nvCxnSpPr>
        <p:spPr>
          <a:xfrm>
            <a:off x="4932040" y="5041026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4932040" y="5041026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560530" y="1988840"/>
            <a:ext cx="5998502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>Наша Таня громко плачет,</a:t>
            </a:r>
          </a:p>
          <a:p>
            <a:r>
              <a:rPr lang="ru-RU" sz="4000" b="1" dirty="0" smtClean="0">
                <a:solidFill>
                  <a:srgbClr val="0070C0"/>
                </a:solidFill>
              </a:rPr>
              <a:t>Уронила в речку мячик.</a:t>
            </a:r>
          </a:p>
          <a:p>
            <a:r>
              <a:rPr lang="ru-RU" sz="4000" b="1" dirty="0" err="1" smtClean="0">
                <a:solidFill>
                  <a:srgbClr val="0070C0"/>
                </a:solidFill>
              </a:rPr>
              <a:t>Тише,Танечка</a:t>
            </a:r>
            <a:r>
              <a:rPr lang="ru-RU" sz="4000" b="1" dirty="0" smtClean="0">
                <a:solidFill>
                  <a:srgbClr val="0070C0"/>
                </a:solidFill>
              </a:rPr>
              <a:t>, не плачь,</a:t>
            </a:r>
          </a:p>
          <a:p>
            <a:r>
              <a:rPr lang="ru-RU" sz="4000" b="1" dirty="0" smtClean="0">
                <a:solidFill>
                  <a:srgbClr val="0070C0"/>
                </a:solidFill>
              </a:rPr>
              <a:t>Не утонет в речке мяч.</a:t>
            </a:r>
          </a:p>
          <a:p>
            <a:endParaRPr lang="ru-RU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009537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fon1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https://pimg.mycdn.me/getImage?url=https%3A%2F%2Fmetodbv.ru%2Fwp-content%2Fuploads%2F2017%2F07%2Fmnemotehnika.jpg&amp;type=TOPIC_LINK_WIDE_548&amp;signatureToken=Y3w6KXVEct9CXvKQwjv2Ww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" t="16311"/>
          <a:stretch/>
        </p:blipFill>
        <p:spPr bwMode="auto">
          <a:xfrm>
            <a:off x="1043608" y="1556792"/>
            <a:ext cx="6859479" cy="390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fon1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247" y="1447800"/>
            <a:ext cx="5611178" cy="4213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9605471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esktop\fon1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857232"/>
            <a:ext cx="6786610" cy="5308072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0033CC"/>
                </a:solidFill>
              </a:rPr>
              <a:t>Спасибо </a:t>
            </a:r>
            <a:r>
              <a:rPr lang="ru-RU" sz="4800" b="1" smtClean="0">
                <a:solidFill>
                  <a:srgbClr val="0033CC"/>
                </a:solidFill>
              </a:rPr>
              <a:t>за внимание!</a:t>
            </a:r>
            <a:endParaRPr lang="ru-RU" sz="4800" b="1" dirty="0">
              <a:solidFill>
                <a:srgbClr val="0033CC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600200"/>
            <a:ext cx="7358114" cy="11087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	</a:t>
            </a:r>
            <a:endParaRPr lang="ru-RU" sz="2400" dirty="0" smtClean="0">
              <a:solidFill>
                <a:srgbClr val="0033CC"/>
              </a:solidFill>
            </a:endParaRPr>
          </a:p>
          <a:p>
            <a:endParaRPr lang="ru-RU" sz="2800" dirty="0"/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fon1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857232"/>
            <a:ext cx="7286676" cy="5429288"/>
          </a:xfrm>
        </p:spPr>
        <p:txBody>
          <a:bodyPr>
            <a:normAutofit/>
          </a:bodyPr>
          <a:lstStyle/>
          <a:p>
            <a:pPr fontAlgn="t"/>
            <a:r>
              <a:rPr lang="ru-RU" sz="3200" dirty="0" smtClean="0">
                <a:solidFill>
                  <a:srgbClr val="0033CC"/>
                </a:solidFill>
              </a:rPr>
              <a:t/>
            </a:r>
            <a:br>
              <a:rPr lang="ru-RU" sz="3200" dirty="0" smtClean="0">
                <a:solidFill>
                  <a:srgbClr val="0033CC"/>
                </a:solidFill>
              </a:rPr>
            </a:br>
            <a:r>
              <a:rPr lang="ru-RU" sz="3200" dirty="0" smtClean="0">
                <a:solidFill>
                  <a:srgbClr val="0033CC"/>
                </a:solidFill>
              </a:rPr>
              <a:t/>
            </a:r>
            <a:br>
              <a:rPr lang="ru-RU" sz="3200" dirty="0" smtClean="0">
                <a:solidFill>
                  <a:srgbClr val="0033CC"/>
                </a:solidFill>
              </a:rPr>
            </a:br>
            <a:r>
              <a:rPr lang="ru-RU" sz="3200" dirty="0" smtClean="0">
                <a:solidFill>
                  <a:srgbClr val="0033CC"/>
                </a:solidFill>
              </a:rPr>
              <a:t/>
            </a:r>
            <a:br>
              <a:rPr lang="ru-RU" sz="3200" dirty="0" smtClean="0">
                <a:solidFill>
                  <a:srgbClr val="0033CC"/>
                </a:solidFill>
              </a:rPr>
            </a:br>
            <a:r>
              <a:rPr lang="ru-RU" sz="3600" dirty="0" smtClean="0">
                <a:solidFill>
                  <a:srgbClr val="0033CC"/>
                </a:solidFill>
              </a:rPr>
              <a:t>                      </a:t>
            </a:r>
            <a:r>
              <a:rPr lang="ru-RU" sz="3100" dirty="0" smtClean="0">
                <a:solidFill>
                  <a:srgbClr val="0033CC"/>
                </a:solidFill>
              </a:rPr>
              <a:t>                                              </a:t>
            </a:r>
            <a:r>
              <a:rPr lang="ru-RU" sz="1800" dirty="0" smtClean="0">
                <a:solidFill>
                  <a:srgbClr val="0033CC"/>
                </a:solidFill>
              </a:rPr>
              <a:t/>
            </a:r>
            <a:br>
              <a:rPr lang="ru-RU" sz="1800" dirty="0" smtClean="0">
                <a:solidFill>
                  <a:srgbClr val="0033CC"/>
                </a:solidFill>
              </a:rPr>
            </a:br>
            <a:r>
              <a:rPr lang="ru-RU" sz="2000" dirty="0" smtClean="0">
                <a:solidFill>
                  <a:srgbClr val="0033CC"/>
                </a:solidFill>
              </a:rPr>
              <a:t/>
            </a:r>
            <a:br>
              <a:rPr lang="ru-RU" sz="2000" dirty="0" smtClean="0">
                <a:solidFill>
                  <a:srgbClr val="0033CC"/>
                </a:solidFill>
              </a:rPr>
            </a:br>
            <a:r>
              <a:rPr lang="ru-RU" sz="2000" dirty="0" smtClean="0">
                <a:solidFill>
                  <a:srgbClr val="0033CC"/>
                </a:solidFill>
              </a:rPr>
              <a:t/>
            </a:r>
            <a:br>
              <a:rPr lang="ru-RU" sz="2000" dirty="0" smtClean="0">
                <a:solidFill>
                  <a:srgbClr val="0033CC"/>
                </a:solidFill>
              </a:rPr>
            </a:br>
            <a:endParaRPr lang="ru-RU" sz="3100" dirty="0">
              <a:solidFill>
                <a:srgbClr val="0033CC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582341"/>
            <a:ext cx="7632848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>
                <a:solidFill>
                  <a:srgbClr val="0033CC"/>
                </a:solidFill>
                <a:ea typeface="+mj-ea"/>
                <a:cs typeface="+mj-cs"/>
              </a:rPr>
              <a:t>«Учите ребёнка каким-нибудь неизвестным ему пяти словам - он будет долго и напрасно мучиться, но свяжите двадцать таких слов с картинками, и он усвоит на лету».</a:t>
            </a:r>
            <a:r>
              <a:rPr lang="ru-RU" sz="3600" i="1" dirty="0">
                <a:solidFill>
                  <a:srgbClr val="0033CC"/>
                </a:solidFill>
                <a:ea typeface="+mj-ea"/>
                <a:cs typeface="+mj-cs"/>
              </a:rPr>
              <a:t/>
            </a:r>
            <a:br>
              <a:rPr lang="ru-RU" sz="3600" i="1" dirty="0">
                <a:solidFill>
                  <a:srgbClr val="0033CC"/>
                </a:solidFill>
                <a:ea typeface="+mj-ea"/>
                <a:cs typeface="+mj-cs"/>
              </a:rPr>
            </a:br>
            <a:r>
              <a:rPr lang="ru-RU" sz="3600" b="1" i="1" dirty="0">
                <a:solidFill>
                  <a:srgbClr val="0033CC"/>
                </a:solidFill>
                <a:ea typeface="+mj-ea"/>
                <a:cs typeface="+mj-cs"/>
              </a:rPr>
              <a:t>К . Д. Ушинский</a:t>
            </a:r>
            <a:r>
              <a:rPr lang="ru-RU" sz="4400" dirty="0">
                <a:solidFill>
                  <a:prstClr val="black"/>
                </a:solidFill>
                <a:ea typeface="+mj-ea"/>
                <a:cs typeface="+mj-cs"/>
              </a:rPr>
              <a:t/>
            </a:r>
            <a:br>
              <a:rPr lang="ru-RU" sz="4400" dirty="0">
                <a:solidFill>
                  <a:prstClr val="black"/>
                </a:solidFill>
                <a:ea typeface="+mj-ea"/>
                <a:cs typeface="+mj-cs"/>
              </a:rPr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378034613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esktop\fon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74638"/>
            <a:ext cx="7358114" cy="6583362"/>
          </a:xfrm>
        </p:spPr>
        <p:txBody>
          <a:bodyPr anchor="t">
            <a:normAutofit/>
          </a:bodyPr>
          <a:lstStyle/>
          <a:p>
            <a:pPr algn="l"/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	 </a:t>
            </a:r>
            <a:br>
              <a:rPr lang="ru-RU" sz="3600" b="1" dirty="0" smtClean="0"/>
            </a:br>
            <a:r>
              <a:rPr lang="ru-RU" sz="3600" b="1" i="1" dirty="0" smtClean="0"/>
              <a:t>           </a:t>
            </a:r>
            <a:r>
              <a:rPr lang="ru-RU" sz="2800" b="1" i="1" dirty="0" smtClean="0"/>
              <a:t> </a:t>
            </a:r>
            <a:r>
              <a:rPr lang="ru-RU" sz="2800" b="1" i="1" dirty="0" smtClean="0">
                <a:solidFill>
                  <a:srgbClr val="0033CC"/>
                </a:solidFill>
              </a:rPr>
              <a:t>Что такое мнемотехника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  </a:t>
            </a:r>
            <a:r>
              <a:rPr lang="ru-RU" sz="2400" dirty="0" smtClean="0">
                <a:solidFill>
                  <a:srgbClr val="0033CC"/>
                </a:solidFill>
              </a:rPr>
              <a:t>Мнемотехника – это техника развития памяти. </a:t>
            </a:r>
            <a:r>
              <a:rPr lang="ru-RU" sz="3600" b="1" dirty="0" smtClean="0">
                <a:solidFill>
                  <a:srgbClr val="0033CC"/>
                </a:solidFill>
              </a:rPr>
              <a:t/>
            </a:r>
            <a:br>
              <a:rPr lang="ru-RU" sz="3600" b="1" dirty="0" smtClean="0">
                <a:solidFill>
                  <a:srgbClr val="0033CC"/>
                </a:solidFill>
              </a:rPr>
            </a:br>
            <a:r>
              <a:rPr lang="ru-RU" sz="3600" b="1" dirty="0" smtClean="0">
                <a:solidFill>
                  <a:srgbClr val="0033CC"/>
                </a:solidFill>
              </a:rPr>
              <a:t>  </a:t>
            </a:r>
            <a:r>
              <a:rPr lang="ru-RU" sz="2400" dirty="0" smtClean="0">
                <a:solidFill>
                  <a:srgbClr val="0033CC"/>
                </a:solidFill>
              </a:rPr>
              <a:t>Слово</a:t>
            </a:r>
            <a:r>
              <a:rPr lang="ru-RU" sz="3600" b="1" dirty="0" smtClean="0">
                <a:solidFill>
                  <a:srgbClr val="0033CC"/>
                </a:solidFill>
              </a:rPr>
              <a:t> </a:t>
            </a:r>
            <a:r>
              <a:rPr lang="ru-RU" sz="2400" dirty="0" smtClean="0">
                <a:solidFill>
                  <a:srgbClr val="0033CC"/>
                </a:solidFill>
              </a:rPr>
              <a:t>происходит от греческого «</a:t>
            </a:r>
            <a:r>
              <a:rPr lang="ru-RU" sz="2400" dirty="0" err="1" smtClean="0">
                <a:solidFill>
                  <a:srgbClr val="0033CC"/>
                </a:solidFill>
              </a:rPr>
              <a:t>mnemonikon</a:t>
            </a:r>
            <a:r>
              <a:rPr lang="ru-RU" sz="2400" dirty="0" smtClean="0">
                <a:solidFill>
                  <a:srgbClr val="0033CC"/>
                </a:solidFill>
              </a:rPr>
              <a:t>» - искусство запоминания. </a:t>
            </a:r>
            <a:r>
              <a:rPr lang="ru-RU" sz="3200" dirty="0" smtClean="0">
                <a:solidFill>
                  <a:srgbClr val="0033CC"/>
                </a:solidFill>
              </a:rPr>
              <a:t/>
            </a:r>
            <a:br>
              <a:rPr lang="ru-RU" sz="3200" dirty="0" smtClean="0">
                <a:solidFill>
                  <a:srgbClr val="0033CC"/>
                </a:solidFill>
              </a:rPr>
            </a:br>
            <a:r>
              <a:rPr lang="ru-RU" sz="3200" dirty="0" smtClean="0">
                <a:solidFill>
                  <a:srgbClr val="0033CC"/>
                </a:solidFill>
              </a:rPr>
              <a:t>   </a:t>
            </a:r>
            <a:r>
              <a:rPr lang="ru-RU" sz="2400" dirty="0" smtClean="0">
                <a:solidFill>
                  <a:srgbClr val="0033CC"/>
                </a:solidFill>
              </a:rPr>
              <a:t>Мнемотехника представляет собой совокупность методов и приёмов, облегчающих запоминание сохранение и воспроизведение информации.</a:t>
            </a:r>
            <a:r>
              <a:rPr lang="ru-RU" sz="4000" dirty="0" smtClean="0">
                <a:solidFill>
                  <a:srgbClr val="0033CC"/>
                </a:solidFill>
              </a:rPr>
              <a:t/>
            </a:r>
            <a:br>
              <a:rPr lang="ru-RU" sz="4000" dirty="0" smtClean="0">
                <a:solidFill>
                  <a:srgbClr val="0033CC"/>
                </a:solidFill>
              </a:rPr>
            </a:br>
            <a:endParaRPr lang="ru-RU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ользователь\Desktop\fon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37639" y="9128"/>
            <a:ext cx="9181639" cy="684887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857232"/>
            <a:ext cx="7429552" cy="5429288"/>
          </a:xfrm>
        </p:spPr>
        <p:txBody>
          <a:bodyPr anchor="t">
            <a:normAutofit fontScale="90000"/>
          </a:bodyPr>
          <a:lstStyle/>
          <a:p>
            <a:pPr marL="514350" indent="-514350" algn="l" fontAlgn="t"/>
            <a:r>
              <a:rPr lang="ru-RU" sz="3100" b="1" dirty="0" smtClean="0"/>
              <a:t>      </a:t>
            </a:r>
            <a:br>
              <a:rPr lang="ru-RU" sz="3100" b="1" dirty="0" smtClean="0"/>
            </a:br>
            <a:r>
              <a:rPr lang="ru-RU" sz="3100" b="1" dirty="0" smtClean="0"/>
              <a:t>   </a:t>
            </a:r>
            <a:r>
              <a:rPr lang="ru-RU" sz="3100" b="1" i="1" dirty="0" smtClean="0">
                <a:solidFill>
                  <a:srgbClr val="0033CC"/>
                </a:solidFill>
              </a:rPr>
              <a:t>С помощью мнемотехники можно  </a:t>
            </a:r>
            <a:br>
              <a:rPr lang="ru-RU" sz="3100" b="1" i="1" dirty="0" smtClean="0">
                <a:solidFill>
                  <a:srgbClr val="0033CC"/>
                </a:solidFill>
              </a:rPr>
            </a:br>
            <a:r>
              <a:rPr lang="ru-RU" sz="3100" b="1" i="1" dirty="0" smtClean="0">
                <a:solidFill>
                  <a:srgbClr val="0033CC"/>
                </a:solidFill>
              </a:rPr>
              <a:t>   решать  следующие задачи:</a:t>
            </a:r>
            <a:r>
              <a:rPr lang="en-US" sz="3100" b="1" dirty="0" smtClean="0">
                <a:solidFill>
                  <a:srgbClr val="0033CC"/>
                </a:solidFill>
              </a:rPr>
              <a:t/>
            </a:r>
            <a:br>
              <a:rPr lang="en-US" sz="3100" b="1" dirty="0" smtClean="0">
                <a:solidFill>
                  <a:srgbClr val="0033CC"/>
                </a:solidFill>
              </a:rPr>
            </a:br>
            <a:r>
              <a:rPr lang="ru-RU" sz="27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Развивать связную речь.</a:t>
            </a:r>
            <a:r>
              <a:rPr lang="en-US" sz="27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7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Развивать у детей умение с помощью графической  аналогии понимать и рассказывать знакомые сказки, стихи.</a:t>
            </a:r>
            <a:br>
              <a:rPr lang="ru-RU" sz="27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Обучать детей правильному звукопроизношению.</a:t>
            </a:r>
            <a:br>
              <a:rPr lang="ru-RU" sz="27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Развивать у детей сообразительность, умение сравнивать, выделять существенные признаки.</a:t>
            </a:r>
            <a:br>
              <a:rPr lang="ru-RU" sz="27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Развивать у детей психические процессы: мышление, внимание, воображение, память .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/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fon1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857233"/>
            <a:ext cx="7358114" cy="120361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rgbClr val="0033CC"/>
                </a:solidFill>
              </a:rPr>
              <a:t>Мнемотехника строится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0033CC"/>
                </a:solidFill>
              </a:rPr>
              <a:t> от простого к сложному:</a:t>
            </a:r>
            <a:endParaRPr lang="ru-RU" sz="2800" b="1" dirty="0">
              <a:solidFill>
                <a:srgbClr val="0033CC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71736" y="2571744"/>
            <a:ext cx="3929090" cy="571504"/>
          </a:xfrm>
          <a:prstGeom prst="rect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rgbClr val="FF0000"/>
                </a:solidFill>
              </a:rPr>
              <a:t>мнемоквадрат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71736" y="3929066"/>
            <a:ext cx="3929090" cy="642942"/>
          </a:xfrm>
          <a:prstGeom prst="rect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rgbClr val="FF0000"/>
                </a:solidFill>
              </a:rPr>
              <a:t>              </a:t>
            </a:r>
            <a:r>
              <a:rPr lang="ru-RU" sz="2400" b="1" dirty="0" err="1" smtClean="0">
                <a:solidFill>
                  <a:srgbClr val="FF0000"/>
                </a:solidFill>
              </a:rPr>
              <a:t>мнемодорожка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43174" y="5286388"/>
            <a:ext cx="3857652" cy="642942"/>
          </a:xfrm>
          <a:prstGeom prst="rect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rgbClr val="FF0000"/>
                </a:solidFill>
              </a:rPr>
              <a:t>мнемотаблица</a:t>
            </a:r>
            <a:endParaRPr lang="ru-RU" sz="2400" b="1" dirty="0">
              <a:solidFill>
                <a:srgbClr val="FF0000"/>
              </a:solidFill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rot="5400000">
            <a:off x="4270531" y="3587593"/>
            <a:ext cx="603747" cy="8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16200000" flipH="1">
            <a:off x="4321967" y="4964917"/>
            <a:ext cx="500064" cy="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esktop\fon1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1" cy="6858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857232"/>
            <a:ext cx="7072362" cy="178595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0033CC"/>
                </a:solidFill>
              </a:rPr>
              <a:t>     </a:t>
            </a:r>
            <a:r>
              <a:rPr lang="ru-RU" sz="2800" b="1" dirty="0" err="1" smtClean="0">
                <a:solidFill>
                  <a:srgbClr val="0033CC"/>
                </a:solidFill>
              </a:rPr>
              <a:t>Мнемоквадрат</a:t>
            </a:r>
            <a:r>
              <a:rPr lang="ru-RU" sz="2800" b="1" dirty="0" smtClean="0">
                <a:solidFill>
                  <a:srgbClr val="0033CC"/>
                </a:solidFill>
              </a:rPr>
              <a:t> </a:t>
            </a:r>
            <a:r>
              <a:rPr lang="ru-RU" sz="2800" dirty="0" smtClean="0">
                <a:solidFill>
                  <a:srgbClr val="0033CC"/>
                </a:solidFill>
              </a:rPr>
              <a:t>-   одиночное изображение, которое обозначает одно слово, словосочетание или простое предложение</a:t>
            </a:r>
            <a:r>
              <a:rPr lang="ru-RU" dirty="0" smtClean="0">
                <a:solidFill>
                  <a:srgbClr val="0033CC"/>
                </a:solidFill>
              </a:rPr>
              <a:t>.</a:t>
            </a:r>
            <a:endParaRPr lang="ru-RU" sz="2800" dirty="0">
              <a:solidFill>
                <a:srgbClr val="0033CC"/>
              </a:solidFill>
            </a:endParaRPr>
          </a:p>
        </p:txBody>
      </p:sp>
      <p:pic>
        <p:nvPicPr>
          <p:cNvPr id="1026" name="Picture 2" descr="C:\Users\Пользователь\Desktop\Безымяwнный.png"/>
          <p:cNvPicPr>
            <a:picLocks noChangeAspect="1" noChangeArrowheads="1"/>
          </p:cNvPicPr>
          <p:nvPr/>
        </p:nvPicPr>
        <p:blipFill>
          <a:blip r:embed="rId3" cstate="print"/>
          <a:srcRect r="70260" b="48877"/>
          <a:stretch>
            <a:fillRect/>
          </a:stretch>
        </p:blipFill>
        <p:spPr bwMode="auto">
          <a:xfrm rot="21191613">
            <a:off x="1736356" y="3054160"/>
            <a:ext cx="2020231" cy="2089216"/>
          </a:xfrm>
          <a:prstGeom prst="rect">
            <a:avLst/>
          </a:prstGeom>
          <a:noFill/>
        </p:spPr>
      </p:pic>
      <p:pic>
        <p:nvPicPr>
          <p:cNvPr id="6" name="Picture 5" descr="img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638057">
            <a:off x="5093584" y="3101776"/>
            <a:ext cx="1913207" cy="1928826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Объект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3815729"/>
            <a:ext cx="1620000" cy="2880000"/>
          </a:xfrm>
          <a:prstGeom prst="rect">
            <a:avLst/>
          </a:prstGeom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ользователь\Desktop\fon1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1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857232"/>
            <a:ext cx="7286676" cy="5500726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928671"/>
            <a:ext cx="6786610" cy="178594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solidFill>
                  <a:srgbClr val="0033CC"/>
                </a:solidFill>
              </a:rPr>
              <a:t>    </a:t>
            </a:r>
            <a:r>
              <a:rPr lang="ru-RU" sz="2800" b="1" dirty="0" err="1" smtClean="0">
                <a:solidFill>
                  <a:srgbClr val="0033CC"/>
                </a:solidFill>
              </a:rPr>
              <a:t>Мнемодорожка</a:t>
            </a:r>
            <a:r>
              <a:rPr lang="ru-RU" sz="2800" dirty="0" smtClean="0">
                <a:solidFill>
                  <a:srgbClr val="0033CC"/>
                </a:solidFill>
              </a:rPr>
              <a:t> – ряд картинок (3-5), по которым можно составить небольшой рассказ в 2 - 4 предложения. </a:t>
            </a:r>
            <a:endParaRPr lang="ru-RU" sz="2800" dirty="0">
              <a:solidFill>
                <a:srgbClr val="0033CC"/>
              </a:solidFill>
            </a:endParaRPr>
          </a:p>
        </p:txBody>
      </p:sp>
      <p:pic>
        <p:nvPicPr>
          <p:cNvPr id="6" name="Содержимое 4" descr="C:\Users\Пользователь\Загрузки\А434П.jpg"/>
          <p:cNvPicPr>
            <a:picLocks noGrp="1"/>
          </p:cNvPicPr>
          <p:nvPr/>
        </p:nvPicPr>
        <p:blipFill rotWithShape="1">
          <a:blip r:embed="rId3" cstate="screen"/>
          <a:srcRect t="50000"/>
          <a:stretch/>
        </p:blipFill>
        <p:spPr bwMode="auto">
          <a:xfrm>
            <a:off x="1403648" y="3068960"/>
            <a:ext cx="6192688" cy="2232248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3862139"/>
            <a:ext cx="1622425" cy="287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Пользователь\Desktop\fon1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857232"/>
            <a:ext cx="6429420" cy="1143008"/>
          </a:xfrm>
        </p:spPr>
        <p:txBody>
          <a:bodyPr anchor="t">
            <a:noAutofit/>
          </a:bodyPr>
          <a:lstStyle/>
          <a:p>
            <a:pPr algn="l"/>
            <a:r>
              <a:rPr lang="ru-RU" sz="2800" b="1" dirty="0" err="1" smtClean="0">
                <a:solidFill>
                  <a:srgbClr val="0033CC"/>
                </a:solidFill>
              </a:rPr>
              <a:t>Мнемотаблица</a:t>
            </a:r>
            <a:r>
              <a:rPr lang="ru-RU" sz="2800" b="1" dirty="0" smtClean="0">
                <a:solidFill>
                  <a:srgbClr val="0033CC"/>
                </a:solidFill>
              </a:rPr>
              <a:t> </a:t>
            </a:r>
            <a:r>
              <a:rPr lang="ru-RU" sz="2800" dirty="0" smtClean="0">
                <a:solidFill>
                  <a:srgbClr val="0033CC"/>
                </a:solidFill>
              </a:rPr>
              <a:t>– это целая схема, в которую заложен текст ( рассказ, стихотворение, сказка и т. п.) </a:t>
            </a:r>
            <a:endParaRPr lang="ru-RU" sz="2800" dirty="0">
              <a:solidFill>
                <a:srgbClr val="0033CC"/>
              </a:solidFill>
            </a:endParaRPr>
          </a:p>
        </p:txBody>
      </p:sp>
      <p:pic>
        <p:nvPicPr>
          <p:cNvPr id="7" name="Содержимое 4" descr="C:\Users\Пользователь\Загрузки\А434П.jpg"/>
          <p:cNvPicPr>
            <a:picLocks noGr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9693" y="2564904"/>
            <a:ext cx="5544616" cy="2952328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5" name="Объект 9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011" y="3978000"/>
            <a:ext cx="1620000" cy="2880000"/>
          </a:xfrm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1354</TotalTime>
  <Words>298</Words>
  <Application>Microsoft Office PowerPoint</Application>
  <PresentationFormat>Экран (4:3)</PresentationFormat>
  <Paragraphs>59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    МБДОУ  Починковский детский сад №2   Использование мнемотехники в развитии речи дошкольников   мастер-класс для педагогов  ДОУ  воспитатель;  Ирсецкая Людмила Викторовна 2023г                                              </vt:lpstr>
      <vt:lpstr>                                                 </vt:lpstr>
      <vt:lpstr>                                                                          </vt:lpstr>
      <vt:lpstr>                Что такое мнемотехника   Мнемотехника – это техника развития памяти.    Слово происходит от греческого «mnemonikon» - искусство запоминания.     Мнемотехника представляет собой совокупность методов и приёмов, облегчающих запоминание сохранение и воспроизведение информации. </vt:lpstr>
      <vt:lpstr>          С помощью мнемотехники можно      решать  следующие задачи: Развивать связную речь. Развивать у детей умение с помощью графической  аналогии понимать и рассказывать знакомые сказки, стихи. Обучать детей правильному звукопроизношению. Развивать у детей сообразительность, умение сравнивать, выделять существенные признаки. Развивать у детей психические процессы: мышление, внимание, воображение, память . </vt:lpstr>
      <vt:lpstr>Презентация PowerPoint</vt:lpstr>
      <vt:lpstr>Презентация PowerPoint</vt:lpstr>
      <vt:lpstr> </vt:lpstr>
      <vt:lpstr>Мнемотаблица – это целая схема, в которую заложен текст ( рассказ, стихотворение, сказка и т. п.) </vt:lpstr>
      <vt:lpstr>  Мнемотаблицы служат дидактическим материалом для развития связной речи и используются:   * при  составлении рассказов, * при пересказах художественных произведений,  * при проговаривании чистоговорок  и скороговорок, * при отгадывании и загадывании загадок, * при заучивании стихотворений.  </vt:lpstr>
      <vt:lpstr>    </vt:lpstr>
      <vt:lpstr> Составление рассказа   </vt:lpstr>
      <vt:lpstr>Пересказ художественных текстов</vt:lpstr>
      <vt:lpstr>Проговаривание чистоговорок </vt:lpstr>
      <vt:lpstr>Проговаривание скороговорок</vt:lpstr>
      <vt:lpstr> Отгадывание загадок</vt:lpstr>
      <vt:lpstr> </vt:lpstr>
      <vt:lpstr>    Заучивание стихотворений  В руки фрукты мы берем И в  корзинку их кладем: Слива, персик, апельсин, Груша, киви, мандарин.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мнемотехника</dc:title>
  <dc:creator>Пользователь</dc:creator>
  <cp:lastModifiedBy>USER</cp:lastModifiedBy>
  <cp:revision>202</cp:revision>
  <dcterms:created xsi:type="dcterms:W3CDTF">2014-11-22T07:46:32Z</dcterms:created>
  <dcterms:modified xsi:type="dcterms:W3CDTF">2023-10-26T06:23:34Z</dcterms:modified>
</cp:coreProperties>
</file>