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68" r:id="rId5"/>
    <p:sldMasterId id="2147483816" r:id="rId6"/>
  </p:sldMasterIdLst>
  <p:notesMasterIdLst>
    <p:notesMasterId r:id="rId21"/>
  </p:notesMasterIdLst>
  <p:handoutMasterIdLst>
    <p:handoutMasterId r:id="rId22"/>
  </p:handoutMasterIdLst>
  <p:sldIdLst>
    <p:sldId id="256" r:id="rId7"/>
    <p:sldId id="288" r:id="rId8"/>
    <p:sldId id="295" r:id="rId9"/>
    <p:sldId id="273" r:id="rId10"/>
    <p:sldId id="274" r:id="rId11"/>
    <p:sldId id="275" r:id="rId12"/>
    <p:sldId id="289" r:id="rId13"/>
    <p:sldId id="290" r:id="rId14"/>
    <p:sldId id="292" r:id="rId15"/>
    <p:sldId id="287" r:id="rId16"/>
    <p:sldId id="291" r:id="rId17"/>
    <p:sldId id="286" r:id="rId18"/>
    <p:sldId id="266" r:id="rId19"/>
    <p:sldId id="267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053" autoAdjust="0"/>
  </p:normalViewPr>
  <p:slideViewPr>
    <p:cSldViewPr>
      <p:cViewPr>
        <p:scale>
          <a:sx n="94" d="100"/>
          <a:sy n="94" d="100"/>
        </p:scale>
        <p:origin x="-684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4B58-EA52-4E56-BE8A-E0AE10FC0B6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4CB9C-D6F4-46C2-B9A0-1EA35A12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49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CE75-6BC4-4C57-BF18-4D07B2C0C16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3D11-22E5-4371-A35A-DE4D4745D5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9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73D11-22E5-4371-A35A-DE4D4745D5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8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3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8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2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56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01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3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3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5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4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4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69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83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67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8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6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5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9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3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3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80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4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2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15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5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60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7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60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0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14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79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36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88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63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64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4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23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54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7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3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9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15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5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56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02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77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15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4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29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2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28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37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511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49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32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2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71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1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9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5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A596-6007-40B5-B4B9-3E961B572DDA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295B-BF32-4189-944A-905EC4D59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5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2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0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1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9"/>
            <a:ext cx="7918648" cy="297976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Возрастные  особенности</a:t>
            </a:r>
            <a:b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детей  3 – 4 лет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5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8"/>
    </mc:Choice>
    <mc:Fallback xmlns="">
      <p:transition spd="slow" advTm="6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5111750" cy="3323257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этом возрасте дети уже могут самостоятельно одевать и снимать некоторые предметы одежды.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/>
              <a:t>Главное </a:t>
            </a:r>
            <a:r>
              <a:rPr lang="ru-RU" b="1" u="sng" dirty="0"/>
              <a:t>правило</a:t>
            </a:r>
            <a:r>
              <a:rPr lang="ru-RU" b="1" dirty="0"/>
              <a:t>: не делать за ребенка то, что он может сделать самостоятельно.</a:t>
            </a:r>
            <a:endParaRPr lang="ru-RU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ru-RU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ru-RU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ru-RU" dirty="0">
              <a:solidFill>
                <a:srgbClr val="00206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</a:pPr>
            <a:endParaRPr lang="ru-RU" dirty="0" smtClean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Поощряйте 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инициативу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детей  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к самостоятельности и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будьте всегда готовы,  чтобы помочь ему, если у него  что-то не получилось.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b="1" dirty="0">
                <a:solidFill>
                  <a:prstClr val="black"/>
                </a:solidFill>
              </a:rPr>
              <a:t>Общественно-полезный труд. </a:t>
            </a:r>
            <a:r>
              <a:rPr lang="ru-RU" sz="1400" dirty="0">
                <a:solidFill>
                  <a:prstClr val="black"/>
                </a:solidFill>
              </a:rPr>
              <a:t>– Формируем  желание участвовать в посильном труде, умение преодолевать небольшие трудности.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- Формируем  желание самостоятельно выполнять элементарные поручения: готовить материалы к занятиям (кисти, доски для лепки и пр.), после игры убирать на место игрушки.</a:t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38841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ПАМЯТКА РОДИТЕЛЯМ ОТ РЕБЕНКА. </a:t>
            </a:r>
            <a:endParaRPr lang="ru-RU" sz="280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-252413" y="765175"/>
            <a:ext cx="5184776" cy="381635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7030A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Не балуйте меня, вы меня этим портите.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Я очень хорошо знаю, что не обязательно предоставлять мне все, что я запрашиваю.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</a:rPr>
              <a:t>Я просто испытываю вас. 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4140200" y="692150"/>
            <a:ext cx="5003800" cy="36449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Не делайте для меня и за меня то,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что я в состоянии сделать для себя сам.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Я могу продолжать использовать вас в качестве прислуги. 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2411413" y="3716338"/>
            <a:ext cx="5256212" cy="331311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Не заставляйте меня чувствовать себя младше, чем я есть на самом деле.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Я отыграюсь на вас за это, став «плаксой» и «нытиком». </a:t>
            </a:r>
          </a:p>
        </p:txBody>
      </p:sp>
      <p:pic>
        <p:nvPicPr>
          <p:cNvPr id="16390" name="Picture 2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05263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Анимашки Дет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975" y="4300538"/>
            <a:ext cx="244951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0" y="42311"/>
            <a:ext cx="9132160" cy="68156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Помните!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Главной   фигурой  в  жизни   ребенка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по  прежнему  остается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взрослый!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0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1"/>
    </mc:Choice>
    <mc:Fallback xmlns="">
      <p:transition spd="slow" advTm="8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" y="44625"/>
            <a:ext cx="9119340" cy="6813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2"/>
    </mc:Choice>
    <mc:Fallback xmlns="">
      <p:transition spd="slow" advTm="3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1049149"/>
            <a:ext cx="842493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Родители </a:t>
            </a:r>
            <a:r>
              <a:rPr lang="ru-RU" dirty="0"/>
              <a:t> </a:t>
            </a:r>
            <a:r>
              <a:rPr lang="ru-RU" dirty="0" smtClean="0"/>
              <a:t>должны знать</a:t>
            </a:r>
            <a:endParaRPr lang="ru-RU" dirty="0"/>
          </a:p>
          <a:p>
            <a:endParaRPr lang="ru-RU" dirty="0"/>
          </a:p>
          <a:p>
            <a:r>
              <a:rPr lang="ru-RU" dirty="0"/>
              <a:t>• Приводить ребенка в детский сад до 08.30 ч.</a:t>
            </a:r>
          </a:p>
          <a:p>
            <a:r>
              <a:rPr lang="ru-RU" dirty="0"/>
              <a:t>• Придерживаться распорядка дня детского сада</a:t>
            </a:r>
          </a:p>
          <a:p>
            <a:r>
              <a:rPr lang="ru-RU" dirty="0"/>
              <a:t>• Ежемесячно вносить родительскую плату за содержание ребенка в детском саду до </a:t>
            </a:r>
            <a:r>
              <a:rPr lang="ru-RU" dirty="0" smtClean="0"/>
              <a:t>20  </a:t>
            </a:r>
            <a:r>
              <a:rPr lang="ru-RU" dirty="0"/>
              <a:t>числа текущего месяца.</a:t>
            </a:r>
          </a:p>
          <a:p>
            <a:r>
              <a:rPr lang="ru-RU" dirty="0"/>
              <a:t>• В случае отсутствия ребёнка в детском саду, сообщать о причине по телефону до 08.30 часов текущего дня.</a:t>
            </a:r>
          </a:p>
          <a:p>
            <a:r>
              <a:rPr lang="ru-RU" dirty="0"/>
              <a:t>• После отсутствия по причине болезни и после отпуска предъявить медицинскую справку.</a:t>
            </a:r>
          </a:p>
          <a:p>
            <a:r>
              <a:rPr lang="ru-RU" dirty="0"/>
              <a:t>• Предоставлять в группе свои точные контактные данные: домашний адрес и номера телефонов. В случае изменения срочно предоставить новые.</a:t>
            </a:r>
          </a:p>
          <a:p>
            <a:r>
              <a:rPr lang="ru-RU" dirty="0"/>
              <a:t>• Не приводить больного ребёнка, не приносить в детский сад лекарства.</a:t>
            </a:r>
          </a:p>
          <a:p>
            <a:r>
              <a:rPr lang="ru-RU" dirty="0"/>
              <a:t>• Не давать ребёнку с собой в детский сад продукты питания, жвачки; следить, чтобы ребёнок не нес в группу опасные для жизни и здоровья предметы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Воспитатели группы не имеют права отдавать ребёнка незнакомым людям, а также несовершеннолетним детям</a:t>
            </a:r>
          </a:p>
          <a:p>
            <a:r>
              <a:rPr lang="ru-RU" dirty="0"/>
              <a:t>-Одевать детей по сезону в соответствии с погодой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Тел.-Ирсецкая-89027820248   Гаврилина-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3543298"/>
          <a:ext cx="8229599" cy="639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255"/>
                <a:gridCol w="2441172"/>
                <a:gridCol w="2441172"/>
              </a:tblGrid>
              <a:tr h="620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                                                                                                                     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0166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0166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УТВЕРЖДЕНО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приказом МБ ДОУ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Починковского детского сада №2     от ___________ №_______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0166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943829"/>
          <a:ext cx="8229600" cy="3838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359"/>
                <a:gridCol w="7124241"/>
              </a:tblGrid>
              <a:tr h="189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Дни недели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Младшая группа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</a:tr>
              <a:tr h="474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Понедельник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9.00-9.15 –лепка\аппликация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9.25  -  9.40- музыка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</a:tr>
              <a:tr h="454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Вторник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9.00-9.15 – развитие речи/ приобщение к художественной литературе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15.20 – 15.35- физкультура 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</a:tr>
              <a:tr h="71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Среда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9. 00- 9. 15 – ознакомление с окружающим миром\экология 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9.25- 9.40-  физкультура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</a:tr>
              <a:tr h="70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Четверг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9.00-9.15-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Ф.Э.М.П.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9.25- 9.40-  музыка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</a:tr>
              <a:tr h="955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Пятница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9.00 – 9.15. – рисование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15.20 – 15.35- физкультура  </a:t>
                      </a:r>
                      <a:endParaRPr lang="ru-RU" sz="1000">
                        <a:effectLst/>
                      </a:endParaRPr>
                    </a:p>
                    <a:p>
                      <a:pPr marL="1828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57" marR="65121" marT="14723" marB="0"/>
                </a:tc>
              </a:tr>
              <a:tr h="189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ИТОГО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 занятий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57" marR="65121" marT="14723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340768"/>
            <a:ext cx="64137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Расписание организованно- образовательной деятельности на неделю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0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44" y="639683"/>
            <a:ext cx="4176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charset="0"/>
              </a:rPr>
              <a:t>Ознакомление с   окружающим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charset="0"/>
              </a:rPr>
              <a:t>(познавательное развитие)</a:t>
            </a:r>
            <a:r>
              <a:rPr lang="ru-RU" sz="1200" i="1" dirty="0" smtClean="0"/>
              <a:t>.</a:t>
            </a:r>
            <a:endParaRPr lang="ru-RU" sz="1200" dirty="0"/>
          </a:p>
          <a:p>
            <a:r>
              <a:rPr lang="ru-RU" sz="1200" dirty="0"/>
              <a:t>- </a:t>
            </a:r>
            <a:r>
              <a:rPr lang="ru-RU" sz="1200" dirty="0" smtClean="0"/>
              <a:t>Формируем умения  </a:t>
            </a:r>
            <a:r>
              <a:rPr lang="ru-RU" sz="1200" dirty="0"/>
              <a:t>устанавливать простейшие связи между предметами и явлениями, делать простейшие обобщения. </a:t>
            </a:r>
          </a:p>
          <a:p>
            <a:r>
              <a:rPr lang="ru-RU" sz="1200" dirty="0"/>
              <a:t>- Формируем умения</a:t>
            </a:r>
            <a:r>
              <a:rPr lang="ru-RU" sz="1200" dirty="0" smtClean="0"/>
              <a:t> </a:t>
            </a:r>
            <a:r>
              <a:rPr lang="ru-RU" sz="1200" dirty="0"/>
              <a:t>определять цвет, величину, форму, вес (легкий, тяжелый) предметов; расположение их по отношению к ребенку (далеко, близко, высоко). </a:t>
            </a:r>
            <a:r>
              <a:rPr lang="ru-RU" sz="1200" dirty="0" smtClean="0"/>
              <a:t>Даем знания   </a:t>
            </a:r>
            <a:r>
              <a:rPr lang="ru-RU" sz="1200" dirty="0"/>
              <a:t>о </a:t>
            </a:r>
            <a:r>
              <a:rPr lang="ru-RU" sz="1200" dirty="0" smtClean="0"/>
              <a:t>материалах </a:t>
            </a:r>
            <a:r>
              <a:rPr lang="ru-RU" sz="1200" dirty="0"/>
              <a:t>(дерево, бумага, ткань, глина), их свойствами (прочность, твердость, мягкость</a:t>
            </a:r>
            <a:r>
              <a:rPr lang="ru-RU" sz="1200" dirty="0" smtClean="0"/>
              <a:t>).</a:t>
            </a:r>
            <a:endParaRPr lang="ru-RU" sz="1200" dirty="0"/>
          </a:p>
          <a:p>
            <a:r>
              <a:rPr lang="ru-RU" sz="1200" dirty="0" smtClean="0"/>
              <a:t>-</a:t>
            </a:r>
            <a:r>
              <a:rPr lang="ru-RU" sz="1200" dirty="0"/>
              <a:t> </a:t>
            </a:r>
            <a:r>
              <a:rPr lang="ru-RU" sz="1200" b="1" dirty="0"/>
              <a:t>Формируем умения</a:t>
            </a:r>
            <a:r>
              <a:rPr lang="ru-RU" sz="1200" b="1" dirty="0" smtClean="0"/>
              <a:t>  </a:t>
            </a:r>
            <a:r>
              <a:rPr lang="ru-RU" sz="1200" b="1" dirty="0"/>
              <a:t>группировать и классифицировать знакомые предметы </a:t>
            </a:r>
            <a:r>
              <a:rPr lang="ru-RU" sz="1200" dirty="0"/>
              <a:t>(обувь — одежда; посуда чайная, столовая, кухонная).</a:t>
            </a:r>
          </a:p>
          <a:p>
            <a:r>
              <a:rPr lang="ru-RU" sz="1200" b="1" i="1" dirty="0"/>
              <a:t>Сенсорное развитие</a:t>
            </a:r>
            <a:r>
              <a:rPr lang="ru-RU" sz="1200" dirty="0"/>
              <a:t>. -</a:t>
            </a:r>
          </a:p>
          <a:p>
            <a:r>
              <a:rPr lang="ru-RU" sz="1200" dirty="0"/>
              <a:t>- Формируем умения </a:t>
            </a:r>
            <a:r>
              <a:rPr lang="ru-RU" sz="1200" dirty="0" smtClean="0"/>
              <a:t>выделять </a:t>
            </a:r>
            <a:r>
              <a:rPr lang="ru-RU" sz="1200" dirty="0"/>
              <a:t>цвет, форму, величину как особые свойства предметов; </a:t>
            </a:r>
            <a:r>
              <a:rPr lang="ru-RU" sz="1200" dirty="0" smtClean="0"/>
              <a:t>  </a:t>
            </a:r>
            <a:r>
              <a:rPr lang="ru-RU" sz="1200" dirty="0"/>
              <a:t>(теплый, холодный, твердый, мягкий, пушистый). </a:t>
            </a:r>
          </a:p>
          <a:p>
            <a:r>
              <a:rPr lang="ru-RU" sz="1200" b="1" i="1" dirty="0"/>
              <a:t>Дидактические игры. </a:t>
            </a:r>
            <a:r>
              <a:rPr lang="ru-RU" sz="1200" b="1" i="1" dirty="0" smtClean="0"/>
              <a:t>–Формируем умения </a:t>
            </a:r>
            <a:r>
              <a:rPr lang="ru-RU" sz="1200" dirty="0" smtClean="0"/>
              <a:t> </a:t>
            </a:r>
            <a:r>
              <a:rPr lang="ru-RU" sz="1200" dirty="0"/>
              <a:t>подбирать предметы по цвету и величине(большие, средние и маленькие; 2–3цветов), собирать пирамидку из уменьшающихся по размеру колец, чередуя в определенной последовательности 2–3 цвета; собирать картинку из 4–6 частей. В </a:t>
            </a:r>
            <a:r>
              <a:rPr lang="ru-RU" sz="1200" dirty="0" smtClean="0"/>
              <a:t> </a:t>
            </a:r>
            <a:r>
              <a:rPr lang="ru-RU" sz="1200" dirty="0"/>
              <a:t>дидактических играх </a:t>
            </a:r>
            <a:r>
              <a:rPr lang="ru-RU" sz="1200" dirty="0" smtClean="0"/>
              <a:t> </a:t>
            </a:r>
            <a:r>
              <a:rPr lang="ru-RU" sz="1200" dirty="0"/>
              <a:t>постепенно </a:t>
            </a:r>
            <a:r>
              <a:rPr lang="ru-RU" sz="1200" dirty="0" smtClean="0"/>
              <a:t>усложняются </a:t>
            </a:r>
            <a:r>
              <a:rPr lang="ru-RU" sz="1200" dirty="0"/>
              <a:t>правила.</a:t>
            </a:r>
          </a:p>
          <a:p>
            <a:r>
              <a:rPr lang="ru-RU" sz="1200" b="1" i="1" dirty="0"/>
              <a:t>Приобщение к социокультурным ценностям. </a:t>
            </a:r>
            <a:r>
              <a:rPr lang="ru-RU" sz="1200" b="1" i="1" dirty="0" smtClean="0"/>
              <a:t>– </a:t>
            </a:r>
            <a:r>
              <a:rPr lang="ru-RU" sz="1200" dirty="0" smtClean="0"/>
              <a:t>Знакомим с  </a:t>
            </a:r>
            <a:r>
              <a:rPr lang="ru-RU" sz="1200" dirty="0" smtClean="0"/>
              <a:t>предметами  </a:t>
            </a:r>
            <a:r>
              <a:rPr lang="ru-RU" sz="1200" dirty="0" smtClean="0"/>
              <a:t>ближайшего окружения, их </a:t>
            </a:r>
            <a:r>
              <a:rPr lang="ru-RU" sz="1200" dirty="0" smtClean="0"/>
              <a:t>назначением: </a:t>
            </a:r>
            <a:r>
              <a:rPr lang="ru-RU" sz="1200" dirty="0"/>
              <a:t>дом, улица, </a:t>
            </a:r>
            <a:r>
              <a:rPr lang="ru-RU" sz="1200" dirty="0" smtClean="0"/>
              <a:t>магазин, </a:t>
            </a:r>
            <a:r>
              <a:rPr lang="ru-RU" sz="1200" dirty="0"/>
              <a:t>школа. </a:t>
            </a:r>
          </a:p>
          <a:p>
            <a:r>
              <a:rPr lang="ru-RU" sz="1200" dirty="0"/>
              <a:t>- </a:t>
            </a:r>
            <a:r>
              <a:rPr lang="ru-RU" sz="1200" dirty="0" smtClean="0"/>
              <a:t>Знакомим с  профессиями </a:t>
            </a:r>
            <a:r>
              <a:rPr lang="ru-RU" sz="1200" dirty="0"/>
              <a:t>(воспитатель, младший воспитатель, музыкальный руководитель, врач, продавец, повар, шофер, строитель).</a:t>
            </a:r>
          </a:p>
          <a:p>
            <a:endParaRPr lang="ru-RU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554280"/>
            <a:ext cx="40386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15" y="28456"/>
            <a:ext cx="4039985" cy="2273531"/>
          </a:xfrm>
        </p:spPr>
      </p:pic>
      <p:pic>
        <p:nvPicPr>
          <p:cNvPr id="7" name="Объект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7" t="9661"/>
          <a:stretch/>
        </p:blipFill>
        <p:spPr bwMode="auto">
          <a:xfrm>
            <a:off x="5029200" y="2348880"/>
            <a:ext cx="4114800" cy="21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4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77686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Развитие речи</a:t>
            </a:r>
          </a:p>
          <a:p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ru-RU" sz="1400" dirty="0"/>
              <a:t> </a:t>
            </a:r>
            <a:r>
              <a:rPr lang="ru-RU" sz="1400" b="1" i="1" dirty="0" smtClean="0"/>
              <a:t>Формирование </a:t>
            </a:r>
            <a:r>
              <a:rPr lang="ru-RU" sz="1400" b="1" i="1" dirty="0"/>
              <a:t>словаря. </a:t>
            </a:r>
            <a:r>
              <a:rPr lang="ru-RU" sz="1400" b="1" i="1" dirty="0" smtClean="0"/>
              <a:t>Формируем умения</a:t>
            </a:r>
            <a:r>
              <a:rPr lang="ru-RU" sz="1400" dirty="0"/>
              <a:t> </a:t>
            </a:r>
            <a:r>
              <a:rPr lang="ru-RU" sz="1400" dirty="0" smtClean="0"/>
              <a:t>называть особенности </a:t>
            </a:r>
            <a:r>
              <a:rPr lang="ru-RU" sz="1400" dirty="0"/>
              <a:t>поверхности (гладкая, пушистая, шероховатая).</a:t>
            </a:r>
          </a:p>
          <a:p>
            <a:r>
              <a:rPr lang="ru-RU" sz="1400" b="1" i="1" dirty="0" smtClean="0"/>
              <a:t>Формируем </a:t>
            </a:r>
            <a:r>
              <a:rPr lang="ru-RU" sz="1400" b="1" i="1" dirty="0"/>
              <a:t>умения</a:t>
            </a:r>
            <a:r>
              <a:rPr lang="ru-RU" sz="1400" dirty="0"/>
              <a:t> называть</a:t>
            </a:r>
            <a:r>
              <a:rPr lang="ru-RU" sz="1400" dirty="0" smtClean="0"/>
              <a:t> </a:t>
            </a:r>
            <a:r>
              <a:rPr lang="ru-RU" sz="1400" dirty="0"/>
              <a:t>назначение предметов одежды, обуви, головных уборов, посуды, мебели, видов транспорта. </a:t>
            </a:r>
          </a:p>
          <a:p>
            <a:r>
              <a:rPr lang="ru-RU" sz="1400" b="1" i="1" dirty="0" smtClean="0"/>
              <a:t>Формируем </a:t>
            </a:r>
            <a:r>
              <a:rPr lang="ru-RU" sz="1400" b="1" i="1" dirty="0"/>
              <a:t>умения</a:t>
            </a:r>
            <a:r>
              <a:rPr lang="ru-RU" sz="1400" dirty="0"/>
              <a:t> называть </a:t>
            </a:r>
            <a:r>
              <a:rPr lang="ru-RU" sz="1400" dirty="0" smtClean="0"/>
              <a:t> </a:t>
            </a:r>
            <a:r>
              <a:rPr lang="ru-RU" sz="1400" dirty="0"/>
              <a:t>существенные детали и части предметов (у платья — рукава, воротник, карманы, пуговицы), качества (цвет и его оттенки, форма, размер). </a:t>
            </a:r>
          </a:p>
          <a:p>
            <a:r>
              <a:rPr lang="ru-RU" sz="1400" dirty="0" smtClean="0"/>
              <a:t>Называет </a:t>
            </a:r>
            <a:r>
              <a:rPr lang="ru-RU" sz="1400" dirty="0"/>
              <a:t>части суток (утро, день, вечер, ночь). Называет домашних животных и их детенышей, овощи и фрукты. </a:t>
            </a:r>
          </a:p>
          <a:p>
            <a:r>
              <a:rPr lang="ru-RU" sz="1400" b="1" i="1" dirty="0"/>
              <a:t>Звуковая культура речи. </a:t>
            </a:r>
            <a:r>
              <a:rPr lang="ru-RU" sz="1400" dirty="0" smtClean="0"/>
              <a:t>Формируем умения </a:t>
            </a:r>
            <a:r>
              <a:rPr lang="ru-RU" sz="1400" dirty="0" smtClean="0"/>
              <a:t>внятно </a:t>
            </a:r>
            <a:r>
              <a:rPr lang="ru-RU" sz="1400" dirty="0"/>
              <a:t>произносить в словах гласные (</a:t>
            </a:r>
            <a:r>
              <a:rPr lang="ru-RU" sz="1400" dirty="0" err="1"/>
              <a:t>а,у,и,о,э</a:t>
            </a:r>
            <a:r>
              <a:rPr lang="ru-RU" sz="1400" dirty="0"/>
              <a:t>)и некоторые согласные звуки: п— б — т — д — к — г; ф — в; т — с — з — ц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b="1" i="1" dirty="0"/>
              <a:t>Грамматический строй речи. </a:t>
            </a:r>
            <a:r>
              <a:rPr lang="ru-RU" sz="1400" b="1" i="1" dirty="0" smtClean="0"/>
              <a:t>Формируем </a:t>
            </a:r>
            <a:r>
              <a:rPr lang="ru-RU" sz="1400" b="1" i="1" dirty="0"/>
              <a:t>умения</a:t>
            </a:r>
            <a:r>
              <a:rPr lang="ru-RU" sz="1400" dirty="0"/>
              <a:t> называть </a:t>
            </a:r>
            <a:r>
              <a:rPr lang="ru-RU" sz="1400" dirty="0" smtClean="0"/>
              <a:t>согласовывать </a:t>
            </a:r>
            <a:r>
              <a:rPr lang="ru-RU" sz="1400" dirty="0"/>
              <a:t>прилагательные с существительными в роде, числе, падеже.</a:t>
            </a:r>
          </a:p>
          <a:p>
            <a:r>
              <a:rPr lang="ru-RU" sz="1400" b="1" i="1" dirty="0"/>
              <a:t>Формируем умения</a:t>
            </a:r>
            <a:r>
              <a:rPr lang="ru-RU" sz="1400" dirty="0"/>
              <a:t> называть </a:t>
            </a:r>
            <a:r>
              <a:rPr lang="ru-RU" sz="1400" dirty="0" smtClean="0"/>
              <a:t> </a:t>
            </a:r>
            <a:r>
              <a:rPr lang="ru-RU" sz="1400" dirty="0"/>
              <a:t>существительные с предлогами (в, на, под, за, около). </a:t>
            </a:r>
          </a:p>
          <a:p>
            <a:r>
              <a:rPr lang="ru-RU" sz="1400" b="1" i="1" dirty="0"/>
              <a:t>Формируем умения</a:t>
            </a:r>
            <a:r>
              <a:rPr lang="ru-RU" sz="1400" dirty="0"/>
              <a:t> называть </a:t>
            </a:r>
            <a:r>
              <a:rPr lang="ru-RU" sz="1400" dirty="0" smtClean="0"/>
              <a:t> </a:t>
            </a:r>
            <a:r>
              <a:rPr lang="ru-RU" sz="1400" dirty="0"/>
              <a:t>в речи имена существительные в форме единственного и множественного числа, обозначающие животных и их детенышей (утка — утенок — утята). </a:t>
            </a:r>
          </a:p>
          <a:p>
            <a:r>
              <a:rPr lang="ru-RU" sz="1400" b="1" dirty="0" smtClean="0"/>
              <a:t>Связная </a:t>
            </a:r>
            <a:r>
              <a:rPr lang="ru-RU" sz="1400" b="1" dirty="0"/>
              <a:t>речь. </a:t>
            </a:r>
            <a:r>
              <a:rPr lang="ru-RU" sz="1400" b="1" i="1" dirty="0"/>
              <a:t>Формируем умения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вступать в разговор во время рассматривания предметов, картин, </a:t>
            </a:r>
            <a:r>
              <a:rPr lang="ru-RU" sz="1400" dirty="0" smtClean="0"/>
              <a:t>иллюстраций и т </a:t>
            </a:r>
            <a:r>
              <a:rPr lang="ru-RU" sz="1400" dirty="0"/>
              <a:t>В</a:t>
            </a:r>
            <a:r>
              <a:rPr lang="ru-RU" sz="1400" dirty="0" smtClean="0"/>
              <a:t>ести </a:t>
            </a:r>
            <a:r>
              <a:rPr lang="ru-RU" sz="1400" dirty="0"/>
              <a:t>диалог </a:t>
            </a:r>
            <a:r>
              <a:rPr lang="ru-RU" sz="1400" dirty="0" smtClean="0"/>
              <a:t>слушать </a:t>
            </a:r>
            <a:r>
              <a:rPr lang="ru-RU" sz="1400" dirty="0"/>
              <a:t>и понимать заданный вопрос, понятно отвечать на него, говорить в нормальном темпе, не перебивая говорящего взрослого. </a:t>
            </a:r>
          </a:p>
          <a:p>
            <a:r>
              <a:rPr lang="ru-RU" sz="1400" b="1" i="1" dirty="0" smtClean="0"/>
              <a:t>Формируем </a:t>
            </a:r>
            <a:r>
              <a:rPr lang="ru-RU" sz="1400" b="1" i="1" dirty="0"/>
              <a:t>умения</a:t>
            </a:r>
            <a:r>
              <a:rPr lang="ru-RU" sz="1400" dirty="0"/>
              <a:t> </a:t>
            </a:r>
            <a:r>
              <a:rPr lang="ru-RU" sz="1400" dirty="0" smtClean="0"/>
              <a:t>говорить </a:t>
            </a:r>
            <a:r>
              <a:rPr lang="ru-RU" sz="1400" dirty="0"/>
              <a:t>«спасибо», «здравствуйте», «до свидания», «спокойной ночи» (в семье, группе). </a:t>
            </a:r>
          </a:p>
          <a:p>
            <a:r>
              <a:rPr lang="ru-RU" sz="1400" dirty="0" smtClean="0"/>
              <a:t>Формируем умения </a:t>
            </a:r>
            <a:r>
              <a:rPr lang="ru-RU" sz="1400" dirty="0" smtClean="0"/>
              <a:t> </a:t>
            </a:r>
            <a:r>
              <a:rPr lang="ru-RU" sz="1400" dirty="0"/>
              <a:t>доброжелательно общаться друг с другом.</a:t>
            </a:r>
          </a:p>
          <a:p>
            <a:r>
              <a:rPr lang="ru-RU" sz="1400" b="1" i="1" dirty="0"/>
              <a:t>Художественная литература. Формируем умения</a:t>
            </a:r>
            <a:r>
              <a:rPr lang="ru-RU" sz="1400" dirty="0"/>
              <a:t> называть </a:t>
            </a:r>
            <a:r>
              <a:rPr lang="ru-RU" sz="1400" dirty="0" smtClean="0"/>
              <a:t> слушать знакомые</a:t>
            </a:r>
            <a:r>
              <a:rPr lang="ru-RU" sz="1400" dirty="0"/>
              <a:t>, любимые художественные произведения, рекомендованные программой </a:t>
            </a:r>
            <a:r>
              <a:rPr lang="ru-RU" sz="1400" b="1" i="1" dirty="0"/>
              <a:t>Формируем умения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читать наизусть </a:t>
            </a:r>
            <a:r>
              <a:rPr lang="ru-RU" sz="1400" dirty="0" err="1"/>
              <a:t>потешки</a:t>
            </a:r>
            <a:r>
              <a:rPr lang="ru-RU" sz="1400" dirty="0"/>
              <a:t> и небольшие стихотворения. </a:t>
            </a:r>
          </a:p>
          <a:p>
            <a:r>
              <a:rPr lang="ru-RU" sz="1400" dirty="0"/>
              <a:t> </a:t>
            </a: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Совет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-Регулярно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читать детям художественные и познавательные книги. </a:t>
            </a:r>
            <a:br>
              <a:rPr lang="ru-RU" sz="1400" dirty="0">
                <a:solidFill>
                  <a:prstClr val="black"/>
                </a:solidFill>
                <a:latin typeface="Arial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Семейное чтение – это залог благополучия,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0324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Рисование</a:t>
            </a:r>
            <a:r>
              <a:rPr lang="ru-RU" b="1" i="1" dirty="0"/>
              <a:t>. </a:t>
            </a:r>
            <a:r>
              <a:rPr lang="ru-RU" sz="1400" b="1" dirty="0" smtClean="0"/>
              <a:t>Формируем умения</a:t>
            </a:r>
            <a:r>
              <a:rPr lang="ru-RU" dirty="0" smtClean="0"/>
              <a:t> </a:t>
            </a:r>
            <a:r>
              <a:rPr lang="ru-RU" sz="1400" dirty="0"/>
              <a:t>правильно держать карандаш, фломастер, кисть, не напрягая мышц и не сжимая сильно пальцы; свободно двигать руки с карандашом и кистью во время рисования.</a:t>
            </a:r>
          </a:p>
          <a:p>
            <a:r>
              <a:rPr lang="ru-RU" sz="1400" dirty="0" smtClean="0"/>
              <a:t> </a:t>
            </a:r>
            <a:r>
              <a:rPr lang="ru-RU" sz="1400" b="1" dirty="0"/>
              <a:t>Формируем умения</a:t>
            </a:r>
            <a:r>
              <a:rPr lang="ru-RU" sz="1400" dirty="0"/>
              <a:t> </a:t>
            </a:r>
            <a:r>
              <a:rPr lang="ru-RU" sz="1400" dirty="0" smtClean="0"/>
              <a:t>осушать </a:t>
            </a:r>
            <a:r>
              <a:rPr lang="ru-RU" sz="1400" dirty="0"/>
              <a:t>промытую кисть о мягкую тряпочку или бумажную салфетку. </a:t>
            </a:r>
          </a:p>
          <a:p>
            <a:r>
              <a:rPr lang="ru-RU" sz="1400" b="1" dirty="0" smtClean="0"/>
              <a:t> </a:t>
            </a:r>
            <a:r>
              <a:rPr lang="ru-RU" sz="1400" b="1" dirty="0"/>
              <a:t>Формируем умения</a:t>
            </a:r>
            <a:r>
              <a:rPr lang="ru-RU" sz="1400" dirty="0"/>
              <a:t>  </a:t>
            </a:r>
            <a:r>
              <a:rPr lang="ru-RU" sz="1400" dirty="0" smtClean="0"/>
              <a:t>в называния </a:t>
            </a:r>
            <a:r>
              <a:rPr lang="ru-RU" sz="1400" dirty="0"/>
              <a:t>цветов (красный, синий, зеленый, желтый, белый, черный), знакомство с оттенками (розовый, голубой, серый). </a:t>
            </a:r>
          </a:p>
          <a:p>
            <a:r>
              <a:rPr lang="ru-RU" sz="1400" dirty="0" smtClean="0"/>
              <a:t> </a:t>
            </a:r>
            <a:r>
              <a:rPr lang="ru-RU" sz="1400" b="1" dirty="0"/>
              <a:t>Формируем умения</a:t>
            </a:r>
            <a:r>
              <a:rPr lang="ru-RU" sz="1400" dirty="0"/>
              <a:t> </a:t>
            </a:r>
            <a:r>
              <a:rPr lang="ru-RU" sz="1400" dirty="0" smtClean="0"/>
              <a:t>ритмично наносить линии, штрихи, пятна, мазки (опадают с деревьев листочки, идет дождь. </a:t>
            </a:r>
          </a:p>
          <a:p>
            <a:r>
              <a:rPr lang="ru-RU" sz="1400" b="1" dirty="0"/>
              <a:t>Формируем умения</a:t>
            </a:r>
            <a:r>
              <a:rPr lang="ru-RU" sz="1400" dirty="0" smtClean="0"/>
              <a:t> </a:t>
            </a:r>
            <a:r>
              <a:rPr lang="ru-RU" sz="1400" dirty="0"/>
              <a:t>изображать простые предметы, рисовать прямые линии (короткие, длинные) в разных направлениях, перекрещивать их (полоски, ленточки, дорожки, заборчик, клетчатый платочек и др.). </a:t>
            </a:r>
          </a:p>
          <a:p>
            <a:r>
              <a:rPr lang="ru-RU" sz="1400" b="1" dirty="0"/>
              <a:t>Формируем умения</a:t>
            </a:r>
            <a:r>
              <a:rPr lang="ru-RU" sz="1400" dirty="0"/>
              <a:t> </a:t>
            </a:r>
            <a:r>
              <a:rPr lang="ru-RU" sz="1400" dirty="0" smtClean="0"/>
              <a:t>изображать </a:t>
            </a:r>
            <a:r>
              <a:rPr lang="ru-RU" sz="1400" dirty="0"/>
              <a:t>предметы разной формы (округлая, прямоугольная) и предметы, состоящих из комбинаций разных форм и линий (неваляшка, снеговик, цыпленок, тележка, вагончик и др.). </a:t>
            </a:r>
          </a:p>
          <a:p>
            <a:r>
              <a:rPr lang="ru-RU" sz="1400" dirty="0" smtClean="0"/>
              <a:t>Формируем </a:t>
            </a:r>
            <a:r>
              <a:rPr lang="ru-RU" sz="1400" dirty="0" smtClean="0"/>
              <a:t> </a:t>
            </a:r>
            <a:r>
              <a:rPr lang="ru-RU" sz="1400" dirty="0" err="1" smtClean="0"/>
              <a:t>умеение</a:t>
            </a:r>
            <a:r>
              <a:rPr lang="ru-RU" sz="1400" dirty="0" smtClean="0"/>
              <a:t> </a:t>
            </a:r>
            <a:r>
              <a:rPr lang="ru-RU" sz="1400" dirty="0" smtClean="0"/>
              <a:t>создавать несложные </a:t>
            </a:r>
            <a:r>
              <a:rPr lang="ru-RU" sz="1400" dirty="0" smtClean="0"/>
              <a:t>сюжеты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310608" cy="2875359"/>
          </a:xfrm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4437112"/>
            <a:ext cx="375476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7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Лепка.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 smtClean="0"/>
              <a:t>Даем </a:t>
            </a:r>
            <a:r>
              <a:rPr lang="ru-RU" dirty="0" smtClean="0"/>
              <a:t>представления </a:t>
            </a:r>
            <a:r>
              <a:rPr lang="ru-RU" dirty="0"/>
              <a:t>о свойствах </a:t>
            </a:r>
            <a:r>
              <a:rPr lang="ru-RU" dirty="0" smtClean="0"/>
              <a:t> пластилина </a:t>
            </a:r>
            <a:r>
              <a:rPr lang="ru-RU" dirty="0"/>
              <a:t>и способах лепки.</a:t>
            </a:r>
          </a:p>
          <a:p>
            <a:r>
              <a:rPr lang="ru-RU" b="1" dirty="0" smtClean="0"/>
              <a:t>Формируем умения </a:t>
            </a:r>
            <a:r>
              <a:rPr lang="ru-RU" dirty="0"/>
              <a:t>раскатывать комочки прямыми и круговыми движениями, соединять концы получившейся палочки, сплющивать шар, сминая его ладонями обеих рук. </a:t>
            </a:r>
          </a:p>
          <a:p>
            <a:r>
              <a:rPr lang="ru-RU" b="1" i="1" dirty="0" smtClean="0"/>
              <a:t>Формируем умения </a:t>
            </a:r>
            <a:r>
              <a:rPr lang="ru-RU" dirty="0" smtClean="0"/>
              <a:t>украшать </a:t>
            </a:r>
            <a:r>
              <a:rPr lang="ru-RU" dirty="0"/>
              <a:t>вылепленные предметы, используя </a:t>
            </a:r>
            <a:r>
              <a:rPr lang="ru-RU" dirty="0" smtClean="0"/>
              <a:t>стеку </a:t>
            </a:r>
            <a:r>
              <a:rPr lang="ru-RU" b="1" i="1" dirty="0"/>
              <a:t>Формируем умения </a:t>
            </a:r>
            <a:r>
              <a:rPr lang="ru-RU" dirty="0" smtClean="0"/>
              <a:t> </a:t>
            </a:r>
            <a:r>
              <a:rPr lang="ru-RU" dirty="0"/>
              <a:t>создавать предметы, состоящие из 2–3 частей, соединяя их путем прижимания друг к другу.</a:t>
            </a:r>
          </a:p>
          <a:p>
            <a:r>
              <a:rPr lang="ru-RU" b="1" i="1" dirty="0"/>
              <a:t>Формируем умения </a:t>
            </a:r>
            <a:r>
              <a:rPr lang="ru-RU" dirty="0" smtClean="0"/>
              <a:t>аккуратно </a:t>
            </a:r>
            <a:r>
              <a:rPr lang="ru-RU" dirty="0"/>
              <a:t>пользоваться </a:t>
            </a:r>
            <a:r>
              <a:rPr lang="ru-RU" dirty="0" smtClean="0"/>
              <a:t>пластилином, убирать всё на место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32" y="2062841"/>
            <a:ext cx="4039985" cy="2273531"/>
          </a:xfrm>
        </p:spPr>
      </p:pic>
    </p:spTree>
    <p:extLst>
      <p:ext uri="{BB962C8B-B14F-4D97-AF65-F5344CB8AC3E}">
        <p14:creationId xmlns:p14="http://schemas.microsoft.com/office/powerpoint/2010/main" val="362282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sz="1400" i="1" dirty="0"/>
              <a:t>Формирование элементарных математических  представлений.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4176464" cy="4691063"/>
          </a:xfrm>
        </p:spPr>
        <p:txBody>
          <a:bodyPr/>
          <a:lstStyle/>
          <a:p>
            <a:r>
              <a:rPr lang="ru-RU" sz="1200" b="1" dirty="0" smtClean="0"/>
              <a:t>Количество</a:t>
            </a:r>
            <a:r>
              <a:rPr lang="ru-RU" sz="1200" b="1" dirty="0"/>
              <a:t>. </a:t>
            </a:r>
            <a:r>
              <a:rPr lang="ru-RU" sz="1200" b="1" dirty="0" smtClean="0"/>
              <a:t>– Формируем умения</a:t>
            </a:r>
            <a:r>
              <a:rPr lang="ru-RU" sz="1200" dirty="0"/>
              <a:t>-</a:t>
            </a:r>
            <a:r>
              <a:rPr lang="ru-RU" sz="1200" dirty="0" smtClean="0"/>
              <a:t> составлять </a:t>
            </a:r>
            <a:r>
              <a:rPr lang="ru-RU" sz="1200" dirty="0"/>
              <a:t>группы из однородных предметов и выделять из них отдельные предметы; различать понятия «много», «один», «по одному», «ни одного». </a:t>
            </a:r>
          </a:p>
          <a:p>
            <a:r>
              <a:rPr lang="ru-RU" sz="1200" b="1" dirty="0"/>
              <a:t>Формируем </a:t>
            </a:r>
            <a:r>
              <a:rPr lang="ru-RU" sz="1200" b="1" dirty="0" smtClean="0"/>
              <a:t>умения</a:t>
            </a:r>
            <a:r>
              <a:rPr lang="ru-RU" sz="1200" dirty="0" smtClean="0"/>
              <a:t>-находить несколько </a:t>
            </a:r>
            <a:r>
              <a:rPr lang="ru-RU" sz="1200" dirty="0"/>
              <a:t>одинаковых предметов в окружающей обстановке; понимает вопрос «Сколько?»; при ответе пользоваться словами «много», «один», «ни одного». </a:t>
            </a:r>
          </a:p>
          <a:p>
            <a:r>
              <a:rPr lang="ru-RU" sz="1200" b="1" dirty="0"/>
              <a:t>-</a:t>
            </a:r>
            <a:r>
              <a:rPr lang="ru-RU" sz="1200" dirty="0"/>
              <a:t> </a:t>
            </a:r>
            <a:r>
              <a:rPr lang="ru-RU" sz="1200" b="1" i="1" dirty="0" smtClean="0"/>
              <a:t>Величина</a:t>
            </a:r>
            <a:r>
              <a:rPr lang="ru-RU" sz="1200" b="1" i="1" dirty="0"/>
              <a:t>. - </a:t>
            </a:r>
            <a:r>
              <a:rPr lang="ru-RU" sz="1200" b="1" dirty="0"/>
              <a:t>Формируем </a:t>
            </a:r>
            <a:r>
              <a:rPr lang="ru-RU" sz="1200" b="1" dirty="0" smtClean="0"/>
              <a:t>умения</a:t>
            </a:r>
            <a:r>
              <a:rPr lang="ru-RU" sz="1200" dirty="0"/>
              <a:t> </a:t>
            </a:r>
            <a:r>
              <a:rPr lang="ru-RU" sz="1200" dirty="0" smtClean="0"/>
              <a:t>сравнивать предметы по длине</a:t>
            </a:r>
            <a:r>
              <a:rPr lang="ru-RU" sz="1200" dirty="0"/>
              <a:t>, ширине, высоте, величине в целом), пользуется приемами наложения и приложения. Обозначает результат сравнения словами (длинный — короткий, одинаковые (равные) по длине, широкий — узкий, одинаковые (равные) по ширине, высокий — низкий, одинаковые (равные) по высоте, большой — маленький, одинаковые (равные) по величине).</a:t>
            </a:r>
          </a:p>
          <a:p>
            <a:r>
              <a:rPr lang="ru-RU" sz="1200" b="1" i="1" dirty="0" smtClean="0"/>
              <a:t>Форма. – Формируем умения </a:t>
            </a:r>
            <a:r>
              <a:rPr lang="ru-RU" sz="1200" dirty="0" smtClean="0"/>
              <a:t>узнавать геометрические фигуры: круг, квадрат, треугольник.</a:t>
            </a:r>
          </a:p>
          <a:p>
            <a:r>
              <a:rPr lang="ru-RU" sz="1200" b="1" i="1" dirty="0" smtClean="0"/>
              <a:t>-</a:t>
            </a:r>
            <a:r>
              <a:rPr lang="ru-RU" sz="1200" dirty="0" smtClean="0"/>
              <a:t> </a:t>
            </a:r>
            <a:r>
              <a:rPr lang="ru-RU" sz="1200" b="1" i="1" dirty="0" smtClean="0"/>
              <a:t>Ориентировка </a:t>
            </a:r>
            <a:r>
              <a:rPr lang="ru-RU" sz="1200" b="1" i="1" dirty="0"/>
              <a:t>в пространстве. - Формируем умения </a:t>
            </a:r>
            <a:r>
              <a:rPr lang="ru-RU" sz="1200" dirty="0" smtClean="0"/>
              <a:t> </a:t>
            </a:r>
            <a:r>
              <a:rPr lang="ru-RU" sz="1200" dirty="0"/>
              <a:t>ориентироваться в </a:t>
            </a:r>
            <a:r>
              <a:rPr lang="ru-RU" sz="1200" dirty="0" smtClean="0"/>
              <a:t>направления </a:t>
            </a:r>
            <a:r>
              <a:rPr lang="ru-RU" sz="1200" dirty="0"/>
              <a:t>от себя: вверху — внизу, впереди — сзади (позади), справа — слева. </a:t>
            </a:r>
          </a:p>
          <a:p>
            <a:r>
              <a:rPr lang="ru-RU" sz="1200" b="1" i="1" dirty="0"/>
              <a:t>-</a:t>
            </a:r>
            <a:r>
              <a:rPr lang="ru-RU" sz="1200" dirty="0"/>
              <a:t> Различает правую и левую руки.</a:t>
            </a:r>
          </a:p>
          <a:p>
            <a:r>
              <a:rPr lang="ru-RU" sz="1200" b="1" i="1" dirty="0"/>
              <a:t>Ориентировка во времени</a:t>
            </a:r>
            <a:r>
              <a:rPr lang="ru-RU" sz="1200" dirty="0"/>
              <a:t>. - Ориентируется в контрастных частях суток: день—ночь, утро—вечер.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039985" cy="2273531"/>
          </a:xfr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024352"/>
            <a:ext cx="40386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05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6792"/>
            <a:ext cx="4039985" cy="2273531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3096344" cy="5733256"/>
          </a:xfrm>
        </p:spPr>
        <p:txBody>
          <a:bodyPr/>
          <a:lstStyle/>
          <a:p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Культурно-гигиенические навыки.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– Формируем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умение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следить за своим внешним видом; правильно пользоваться мылом, аккуратно мыть руки, лицо, уши; насухо вытираться после умывания, вешать полотенце на место, пользоваться расческой и носовым платком.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формируем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навыки поведения за столом: умение правильно пользоваться столовой и чайной ложками, вилкой, салфеткой;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не крошить хлеб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пережевывать пищу с закрытым ртом, не разговаривать с полным ртом. 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Самообслуживание.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формируем умение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самостоятельно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одеваться и раздеваться в определенной последовательности(надевать снимать одежду, расстегивать и застегивать пуговицы, складывать, вешать предметы одежды и т. п.). И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имеет навыки опрятности, умения замечать непорядок в одежде и устранять его при небольшой помощи взрослых</a:t>
            </a:r>
            <a:endParaRPr lang="ru-RU" dirty="0"/>
          </a:p>
        </p:txBody>
      </p:sp>
      <p:pic>
        <p:nvPicPr>
          <p:cNvPr id="6" name="Объект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041" r="13081" b="27743"/>
          <a:stretch/>
        </p:blipFill>
        <p:spPr bwMode="auto">
          <a:xfrm>
            <a:off x="4559280" y="4293096"/>
            <a:ext cx="3501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980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1362</Words>
  <Application>Microsoft Office PowerPoint</Application>
  <PresentationFormat>Экран (4:3)</PresentationFormat>
  <Paragraphs>121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 Office</vt:lpstr>
      <vt:lpstr>Возрастные особенности детей третьего года жизни</vt:lpstr>
      <vt:lpstr>1_Возрастные особенности детей третьего года жизни</vt:lpstr>
      <vt:lpstr>2_Возрастные особенности детей третьего года жизни</vt:lpstr>
      <vt:lpstr>9_Возрастные особенности детей третьего года жизни</vt:lpstr>
      <vt:lpstr>13_Возрастные особенности детей третьего года жизни</vt:lpstr>
      <vt:lpstr>Возрастные  особенности детей  3 – 4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Лепка.</vt:lpstr>
      <vt:lpstr>Формирование элементарных математических  представлений. </vt:lpstr>
      <vt:lpstr>Презентация PowerPoint</vt:lpstr>
      <vt:lpstr>Презентация PowerPoint</vt:lpstr>
      <vt:lpstr>Общественно-полезный труд. – Формируем  желание участвовать в посильном труде, умение преодолевать небольшие трудности.  - Формируем  желание самостоятельно выполнять элементарные поручения: готовить материалы к занятиям (кисти, доски для лепки и пр.), после игры убирать на место игрушки. </vt:lpstr>
      <vt:lpstr>ПАМЯТКА РОДИТЕЛЯМ ОТ РЕБЕНКА. </vt:lpstr>
      <vt:lpstr>Помните! Главной   фигурой  в  жизни   ребенка по  прежнему  остается  взрослый!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детей  2 – 3 лет</dc:title>
  <dc:creator>USER</dc:creator>
  <cp:lastModifiedBy>4</cp:lastModifiedBy>
  <cp:revision>61</cp:revision>
  <cp:lastPrinted>2016-09-06T17:11:28Z</cp:lastPrinted>
  <dcterms:created xsi:type="dcterms:W3CDTF">2016-09-06T11:56:00Z</dcterms:created>
  <dcterms:modified xsi:type="dcterms:W3CDTF">2018-10-31T10:09:39Z</dcterms:modified>
</cp:coreProperties>
</file>