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EDF4-63BB-4644-9DEE-B3970E9BDF70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C1CE-0F8E-4E42-84F7-BE67639D1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000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medvedi\Desktop\&#1054;&#1058;&#1063;&#1045;&#1058;%20&#1055;&#1056;&#1054;&#1045;&#1050;&#1058;\&#1055;&#1056;&#1045;&#1047;&#1045;&#1053;&#1058;&#1040;&#1062;&#1048;&#1071;%20&#1054;&#1058;&#1063;&#1045;&#1058;%20&#1055;&#1054;%20&#1055;&#1056;&#1054;&#1045;&#1050;&#1058;&#1059;\krasivaa_muzyka_neznaa_i_spokojnaa_uspakausaa_muzyka_(muzebra.net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edvedi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857519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    </a:t>
            </a:r>
            <a:br>
              <a:rPr lang="ru-RU" sz="2800" b="1" dirty="0" smtClean="0"/>
            </a:br>
            <a:r>
              <a:rPr lang="ru-RU" sz="2800" b="1" dirty="0"/>
              <a:t> </a:t>
            </a: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00B050"/>
                </a:solidFill>
              </a:rPr>
              <a:t>МБДОУ Починковский детский сад №2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/>
            </a:r>
            <a:br>
              <a:rPr lang="ru-RU" sz="2800" b="1" dirty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/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3900" b="1" dirty="0" smtClean="0">
                <a:solidFill>
                  <a:srgbClr val="00B050"/>
                </a:solidFill>
              </a:rPr>
              <a:t>Проект </a:t>
            </a:r>
            <a:br>
              <a:rPr lang="ru-RU" sz="3900" b="1" dirty="0" smtClean="0">
                <a:solidFill>
                  <a:srgbClr val="00B050"/>
                </a:solidFill>
              </a:rPr>
            </a:br>
            <a:r>
              <a:rPr lang="ru-RU" sz="3900" b="1" dirty="0" smtClean="0">
                <a:solidFill>
                  <a:srgbClr val="00B050"/>
                </a:solidFill>
              </a:rPr>
              <a:t>«</a:t>
            </a:r>
            <a:r>
              <a:rPr lang="ru-RU" sz="3900" b="1" dirty="0">
                <a:solidFill>
                  <a:srgbClr val="00B050"/>
                </a:solidFill>
              </a:rPr>
              <a:t>Книга – тайна, книга – клад, </a:t>
            </a:r>
            <a:r>
              <a:rPr lang="ru-RU" sz="3900" b="1" dirty="0" smtClean="0">
                <a:solidFill>
                  <a:srgbClr val="00B050"/>
                </a:solidFill>
              </a:rPr>
              <a:t/>
            </a:r>
            <a:br>
              <a:rPr lang="ru-RU" sz="3900" b="1" dirty="0" smtClean="0">
                <a:solidFill>
                  <a:srgbClr val="00B050"/>
                </a:solidFill>
              </a:rPr>
            </a:br>
            <a:r>
              <a:rPr lang="ru-RU" sz="3900" b="1" dirty="0" smtClean="0">
                <a:solidFill>
                  <a:srgbClr val="00B050"/>
                </a:solidFill>
              </a:rPr>
              <a:t>книга </a:t>
            </a:r>
            <a:r>
              <a:rPr lang="ru-RU" sz="3900" b="1" dirty="0">
                <a:solidFill>
                  <a:srgbClr val="00B050"/>
                </a:solidFill>
              </a:rPr>
              <a:t>– друг для всех ребят</a:t>
            </a:r>
            <a:r>
              <a:rPr lang="ru-RU" sz="3900" b="1" dirty="0" smtClean="0">
                <a:solidFill>
                  <a:srgbClr val="00B050"/>
                </a:solidFill>
              </a:rPr>
              <a:t>!» </a:t>
            </a:r>
            <a:endParaRPr lang="ru-RU" sz="39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3886200"/>
            <a:ext cx="4214842" cy="1752600"/>
          </a:xfrm>
        </p:spPr>
        <p:txBody>
          <a:bodyPr>
            <a:normAutofit/>
          </a:bodyPr>
          <a:lstStyle/>
          <a:p>
            <a:pPr algn="r"/>
            <a:r>
              <a:rPr lang="ru-RU" sz="2500" b="1" dirty="0" smtClean="0">
                <a:solidFill>
                  <a:srgbClr val="00B050"/>
                </a:solidFill>
              </a:rPr>
              <a:t>Воспитатели:</a:t>
            </a:r>
          </a:p>
          <a:p>
            <a:pPr algn="r"/>
            <a:r>
              <a:rPr lang="ru-RU" sz="2500" b="1" dirty="0" smtClean="0">
                <a:solidFill>
                  <a:srgbClr val="00B050"/>
                </a:solidFill>
              </a:rPr>
              <a:t>Адмиралова С.В.</a:t>
            </a:r>
          </a:p>
          <a:p>
            <a:pPr algn="r"/>
            <a:r>
              <a:rPr lang="ru-RU" sz="2500" b="1" dirty="0" smtClean="0">
                <a:solidFill>
                  <a:srgbClr val="00B050"/>
                </a:solidFill>
              </a:rPr>
              <a:t>Архипова К.С.</a:t>
            </a:r>
            <a:endParaRPr lang="ru-RU" sz="2500" b="1" dirty="0">
              <a:solidFill>
                <a:srgbClr val="00B050"/>
              </a:solidFill>
            </a:endParaRPr>
          </a:p>
        </p:txBody>
      </p:sp>
      <p:pic>
        <p:nvPicPr>
          <p:cNvPr id="6" name="krasivaa_muzyka_neznaa_i_spokojnaa_uspakausaa_muzyka_(muzebra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600" b="1" dirty="0" smtClean="0">
                <a:solidFill>
                  <a:srgbClr val="00B050"/>
                </a:solidFill>
              </a:rPr>
              <a:t>Среда «Писатели детям» </a:t>
            </a:r>
            <a:r>
              <a:rPr lang="ru-RU" sz="2600" b="1" dirty="0">
                <a:solidFill>
                  <a:srgbClr val="00B050"/>
                </a:solidFill>
              </a:rPr>
              <a:t/>
            </a:r>
            <a:br>
              <a:rPr lang="ru-RU" sz="2600" b="1" dirty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   </a:t>
            </a:r>
            <a:r>
              <a:rPr lang="ru-RU" sz="2600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Цель: расширять знания детей об авторских литературных произведениях продолжать знакомить дошкольников с творчеством детских писателей</a:t>
            </a:r>
            <a:r>
              <a:rPr lang="ru-RU" sz="2600" dirty="0" smtClean="0">
                <a:solidFill>
                  <a:srgbClr val="00B050"/>
                </a:solidFill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/>
          <a:lstStyle/>
          <a:p>
            <a:pPr lvl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   </a:t>
            </a:r>
          </a:p>
          <a:p>
            <a:pPr lvl="0">
              <a:buNone/>
            </a:pP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Экскурсия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   в Починковскую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           центральную </a:t>
            </a:r>
          </a:p>
          <a:p>
            <a:pPr lvl="0">
              <a:buNone/>
            </a:pP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                 детскую </a:t>
            </a:r>
          </a:p>
          <a:p>
            <a:pPr lvl="0">
              <a:buNone/>
            </a:pPr>
            <a:r>
              <a:rPr lang="ru-RU" sz="1800" b="1" smtClean="0">
                <a:solidFill>
                  <a:srgbClr val="00B050"/>
                </a:solidFill>
              </a:rPr>
              <a:t>                                                                               библиотеку</a:t>
            </a:r>
            <a:endParaRPr lang="ru-RU" sz="1800" b="1" dirty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medvedi\Desktop\ОТЧЕТ ПРОЕКТ\СРЕДА\IMG-d24a3da3c7be41c57841724272001dba-V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285752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medvedi\Desktop\ОТЧЕТ ПРОЕКТ\СРЕДА\IMG-9df33312bcfcb04af15d8006a75be482-V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786322"/>
            <a:ext cx="2500330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medvedi\Desktop\ОТЧЕТ ПРОЕКТ\СРЕДА\IMG-f0c5467cd720ca4277f3c464f490a88d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285992"/>
            <a:ext cx="2643206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medvedi\Desktop\ОТЧЕТ ПРОЕКТ\СРЕДА\IMG-8a86e337ed18bb208d45b51cb8a20bf5-V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929066"/>
            <a:ext cx="2500330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57298"/>
          </a:xfrm>
        </p:spPr>
        <p:txBody>
          <a:bodyPr>
            <a:normAutofit fontScale="90000"/>
          </a:bodyPr>
          <a:lstStyle/>
          <a:p>
            <a:pPr lvl="0"/>
            <a:r>
              <a:rPr lang="ru-RU" sz="3000" b="1" dirty="0" smtClean="0">
                <a:solidFill>
                  <a:srgbClr val="00B050"/>
                </a:solidFill>
              </a:rPr>
              <a:t/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>
                <a:solidFill>
                  <a:srgbClr val="00B050"/>
                </a:solidFill>
              </a:rPr>
              <a:t/>
            </a:r>
            <a:br>
              <a:rPr lang="ru-RU" sz="3000" b="1" dirty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>Рассматривание портретов </a:t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>детских писателей и беседа о них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Users\medvedi\Desktop\ОТЧЕТ ПРОЕКТ\СРЕДА\IMG-b6c922dcd128dc09e71ef0144406424d-V (1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00174"/>
            <a:ext cx="3667813" cy="2554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СРЕДА\IMG-942a81e95483fac6a3547b6ab7223824-V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000372"/>
            <a:ext cx="3571900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B050"/>
                </a:solidFill>
              </a:rPr>
              <a:t>Четверг «Калейдоскоп стихотворений» </a:t>
            </a:r>
            <a:br>
              <a:rPr lang="ru-RU" sz="2700" b="1" dirty="0">
                <a:solidFill>
                  <a:srgbClr val="00B050"/>
                </a:solidFill>
              </a:rPr>
            </a:br>
            <a:r>
              <a:rPr lang="ru-RU" sz="2700" b="1" dirty="0">
                <a:solidFill>
                  <a:srgbClr val="00B050"/>
                </a:solidFill>
              </a:rPr>
              <a:t>Цель: прививать интерес у детей </a:t>
            </a:r>
            <a:r>
              <a:rPr lang="ru-RU" sz="2700" b="1" dirty="0" smtClean="0">
                <a:solidFill>
                  <a:srgbClr val="00B050"/>
                </a:solidFill>
              </a:rPr>
              <a:t>к поэтическим </a:t>
            </a:r>
            <a:r>
              <a:rPr lang="ru-RU" sz="2700" b="1" dirty="0">
                <a:solidFill>
                  <a:srgbClr val="00B050"/>
                </a:solidFill>
              </a:rPr>
              <a:t>произведениям</a:t>
            </a:r>
            <a:br>
              <a:rPr lang="ru-RU" sz="2700" b="1" dirty="0">
                <a:solidFill>
                  <a:srgbClr val="00B050"/>
                </a:solidFill>
              </a:rPr>
            </a:br>
            <a:endParaRPr lang="ru-RU" sz="27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    </a:t>
            </a:r>
            <a:r>
              <a:rPr lang="ru-RU" sz="1800" b="1" dirty="0" smtClean="0">
                <a:solidFill>
                  <a:srgbClr val="00B050"/>
                </a:solidFill>
              </a:rPr>
              <a:t> </a:t>
            </a:r>
            <a:r>
              <a:rPr lang="ru-RU" sz="1800" dirty="0">
                <a:solidFill>
                  <a:srgbClr val="00B050"/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lvl="0">
              <a:buNone/>
            </a:pPr>
            <a:r>
              <a:rPr lang="ru-RU" dirty="0" smtClean="0"/>
              <a:t>                                                  </a:t>
            </a:r>
          </a:p>
          <a:p>
            <a:pPr lvl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</a:t>
            </a:r>
            <a:r>
              <a:rPr lang="ru-RU" sz="2100" b="1" dirty="0" smtClean="0">
                <a:solidFill>
                  <a:srgbClr val="00B050"/>
                </a:solidFill>
              </a:rPr>
              <a:t>Игровая     ситуация</a:t>
            </a:r>
            <a:r>
              <a:rPr lang="ru-RU" sz="2100" b="1" dirty="0">
                <a:solidFill>
                  <a:srgbClr val="00B050"/>
                </a:solidFill>
              </a:rPr>
              <a:t> </a:t>
            </a:r>
            <a:endParaRPr lang="ru-RU" sz="2100" b="1" dirty="0" smtClean="0">
              <a:solidFill>
                <a:srgbClr val="00B050"/>
              </a:solidFill>
            </a:endParaRPr>
          </a:p>
          <a:p>
            <a:pPr lvl="0">
              <a:buNone/>
            </a:pPr>
            <a:r>
              <a:rPr lang="ru-RU" sz="2100" b="1" dirty="0">
                <a:solidFill>
                  <a:srgbClr val="00B050"/>
                </a:solidFill>
              </a:rPr>
              <a:t> </a:t>
            </a:r>
            <a:r>
              <a:rPr lang="ru-RU" sz="2100" b="1" dirty="0" smtClean="0">
                <a:solidFill>
                  <a:srgbClr val="00B050"/>
                </a:solidFill>
              </a:rPr>
              <a:t>                                                                           «Книжка заболела» 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C:\Users\medvedi\AppData\Local\Microsoft\Windows\Temporary Internet Files\Content.Word\IMG_20220331_154224_resized_20220407_081313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2571768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551522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Художественно - творческая деятельность: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раскрасками на тему «Герои сказок»  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medvedi\Desktop\ОТЧЕТ ПРОЕКТ\ЧЕТВЕРГ\IMG-bec476c1fc5e3564840e47a6572404cf-V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857628"/>
            <a:ext cx="2786082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medvedi\Desktop\ОТЧЕТ ПРОЕКТ\ЧЕТВЕРГ\IMG-b42426789e2d813b9bf0e8fed9c3aaac-V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071678"/>
            <a:ext cx="2857520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Фотоколлаж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Семейное чтение» </a:t>
            </a:r>
          </a:p>
        </p:txBody>
      </p:sp>
      <p:pic>
        <p:nvPicPr>
          <p:cNvPr id="5" name="Содержимое 4" descr="C:\Users\medvedi\Desktop\ОТЧЕТ ПРОЕКТ\ЧЕТВЕРГ\IMG_20220405_131813 (1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357586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ФОТО СЕМЕЙНЫЕ ЧТЕНИЯ\IMG-613c1e54ab14081c505dd598a75d0595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42984"/>
            <a:ext cx="1500198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medvedi\Desktop\ОТЧЕТ ПРОЕКТ\ФОТО СЕМЕЙНЫЕ ЧТЕНИЯ\IMG-3fd5070a605245a33af623b978b7071c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85926"/>
            <a:ext cx="1511299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medvedi\Desktop\ОТЧЕТ ПРОЕКТ\ФОТО СЕМЕЙНЫЕ ЧТЕНИЯ\IMG-d09c6cbaae83bd62391ccb13fd840292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286124"/>
            <a:ext cx="2350558" cy="1322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medvedi\Desktop\ОТЧЕТ ПРОЕКТ\ФОТО СЕМЕЙНЫЕ ЧТЕНИЯ\IMG-3487415686518edb951ab68431de78d7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286256"/>
            <a:ext cx="1500198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Users\medvedi\Desktop\ОТЧЕТ ПРОЕКТ\ФОТО СЕМЕЙНЫЕ ЧТЕНИЯ\IMG-f651437be05cec24e019ddb09c6c2dbc-V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4500570"/>
            <a:ext cx="2500330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9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>
                <a:solidFill>
                  <a:srgbClr val="00B050"/>
                </a:solidFill>
              </a:rPr>
              <a:t> </a:t>
            </a:r>
            <a:r>
              <a:rPr lang="ru-RU" sz="3000" b="1" dirty="0" smtClean="0">
                <a:solidFill>
                  <a:srgbClr val="00B050"/>
                </a:solidFill>
              </a:rPr>
              <a:t>Пятница </a:t>
            </a:r>
            <a:r>
              <a:rPr lang="ru-RU" sz="3000" b="1" dirty="0">
                <a:solidFill>
                  <a:srgbClr val="00B050"/>
                </a:solidFill>
              </a:rPr>
              <a:t>«Книга – тайна, книга – клад</a:t>
            </a:r>
            <a:r>
              <a:rPr lang="ru-RU" sz="3000" b="1" dirty="0" smtClean="0">
                <a:solidFill>
                  <a:srgbClr val="00B050"/>
                </a:solidFill>
              </a:rPr>
              <a:t>,</a:t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> </a:t>
            </a:r>
            <a:r>
              <a:rPr lang="ru-RU" sz="3000" b="1" dirty="0">
                <a:solidFill>
                  <a:srgbClr val="00B050"/>
                </a:solidFill>
              </a:rPr>
              <a:t>книга – друг для всех ребят!» </a:t>
            </a:r>
            <a:br>
              <a:rPr lang="ru-RU" sz="3000" b="1" dirty="0">
                <a:solidFill>
                  <a:srgbClr val="00B050"/>
                </a:solidFill>
              </a:rPr>
            </a:br>
            <a:r>
              <a:rPr lang="ru-RU" sz="2600" b="1" dirty="0">
                <a:solidFill>
                  <a:srgbClr val="00B050"/>
                </a:solidFill>
              </a:rPr>
              <a:t>Цель: воспитывать желание к постоянному общению с книгой и бережному отношению к ней.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Users\medvedi\Desktop\ОТЧЕТ ПРОЕКТ\ПЯТНИЦА\IMG-640ffcb7763a996807cc4c1831e04b0b-V (1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143117"/>
            <a:ext cx="2928958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ПЯТНИЦА\IMG-245367c62235b9d9f9720c9377cf334e-V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143116"/>
            <a:ext cx="2786082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medvedi\Desktop\ОТЧЕТ ПРОЕКТ\ПЯТНИЦА\IMG-ef520e710c09745b3018a1da0231cd6c-V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00504"/>
            <a:ext cx="300039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5884431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 чтецов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тему «Весна» 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995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Выставка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«Моя любимая книга»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Содержимое 5" descr="C:\Users\medvedi\Desktop\ОТЧЕТ ПРОЕКТ\ПЯТНИЦА\IMG-0180750059419af83712b8b167e73c4e-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2714644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medvedi\Desktop\ОТЧЕТ ПРОЕКТ\ПЯТНИЦА\IMG-bb25758c6560ebcb4abac9ce6ae14bf9-V (1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928934"/>
            <a:ext cx="2786082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medvedi\Desktop\ОТЧЕТ ПРОЕКТ\ПЯТНИЦА\IMG-1f1340b830289681ef98a6b441545b10-V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143380"/>
            <a:ext cx="2714644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medvedi\Desktop\ОТЧЕТ ПРОЕКТ\ПЯТНИЦА\IMG-a806d24a4ba8b9a7bd084427b1ea2595-V 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571612"/>
            <a:ext cx="2214578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9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Работа с родителями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Папка-передвижка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«</a:t>
            </a:r>
            <a:r>
              <a:rPr lang="ru-RU" sz="1800" b="1" dirty="0">
                <a:solidFill>
                  <a:srgbClr val="00B050"/>
                </a:solidFill>
              </a:rPr>
              <a:t>Какие книги </a:t>
            </a:r>
            <a:r>
              <a:rPr lang="ru-RU" sz="1800" b="1" dirty="0" smtClean="0">
                <a:solidFill>
                  <a:srgbClr val="00B050"/>
                </a:solidFill>
              </a:rPr>
              <a:t>рекомендуется </a:t>
            </a:r>
            <a:r>
              <a:rPr lang="ru-RU" sz="1800" b="1" dirty="0">
                <a:solidFill>
                  <a:srgbClr val="00B050"/>
                </a:solidFill>
              </a:rPr>
              <a:t>читать </a:t>
            </a:r>
            <a:r>
              <a:rPr lang="ru-RU" sz="1800" b="1" dirty="0" smtClean="0">
                <a:solidFill>
                  <a:srgbClr val="00B050"/>
                </a:solidFill>
              </a:rPr>
              <a:t>детям»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1800" dirty="0" smtClean="0"/>
              <a:t>                                                            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Выставка рисунков</a:t>
            </a:r>
          </a:p>
          <a:p>
            <a:pPr>
              <a:buNone/>
            </a:pPr>
            <a:r>
              <a:rPr lang="ru-RU" sz="1800" b="1" dirty="0">
                <a:solidFill>
                  <a:srgbClr val="00B05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                                                                                                 «Мой любимый герой»</a:t>
            </a:r>
          </a:p>
          <a:p>
            <a:endParaRPr lang="ru-RU" dirty="0"/>
          </a:p>
        </p:txBody>
      </p:sp>
      <p:pic>
        <p:nvPicPr>
          <p:cNvPr id="5" name="Рисунок 4" descr="C:\Users\medvedi\Desktop\ОТЧЕТ ПРОЕКТ\ПЯТНИЦА\IMG-89166814cb0fa37c11437aeeb4d97620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3500462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medvedi\Desktop\ОТЧЕТ ПРОЕКТ\ПЯТНИЦА\IMG_20220407_2113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3643338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9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400" b="1" dirty="0" smtClean="0">
                <a:solidFill>
                  <a:srgbClr val="00B050"/>
                </a:solidFill>
              </a:rPr>
              <a:t/>
            </a:r>
            <a:br>
              <a:rPr lang="ru-RU" sz="3400" b="1" dirty="0" smtClean="0">
                <a:solidFill>
                  <a:srgbClr val="00B050"/>
                </a:solidFill>
              </a:rPr>
            </a:br>
            <a:r>
              <a:rPr lang="ru-RU" sz="3400" b="1" dirty="0" smtClean="0">
                <a:solidFill>
                  <a:srgbClr val="00B050"/>
                </a:solidFill>
              </a:rPr>
              <a:t> </a:t>
            </a:r>
            <a:r>
              <a:rPr lang="ru-RU" sz="3800" b="1" dirty="0" smtClean="0">
                <a:solidFill>
                  <a:srgbClr val="00B050"/>
                </a:solidFill>
              </a:rPr>
              <a:t>Результат </a:t>
            </a:r>
            <a:r>
              <a:rPr lang="ru-RU" sz="3800" b="1" dirty="0">
                <a:solidFill>
                  <a:srgbClr val="00B050"/>
                </a:solidFill>
              </a:rPr>
              <a:t>реализации проекта:</a:t>
            </a:r>
            <a:r>
              <a:rPr lang="ru-RU" sz="3800" dirty="0">
                <a:solidFill>
                  <a:srgbClr val="00B050"/>
                </a:solidFill>
              </a:rPr>
              <a:t/>
            </a:r>
            <a:br>
              <a:rPr lang="ru-RU" sz="3800" dirty="0">
                <a:solidFill>
                  <a:srgbClr val="00B050"/>
                </a:solidFill>
              </a:rPr>
            </a:br>
            <a:endParaRPr lang="ru-RU" sz="38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491174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Д</a:t>
            </a:r>
            <a:r>
              <a:rPr lang="ru-RU" b="1" dirty="0" smtClean="0">
                <a:solidFill>
                  <a:srgbClr val="00B050"/>
                </a:solidFill>
              </a:rPr>
              <a:t>ети </a:t>
            </a:r>
            <a:r>
              <a:rPr lang="ru-RU" b="1" dirty="0">
                <a:solidFill>
                  <a:srgbClr val="00B050"/>
                </a:solidFill>
              </a:rPr>
              <a:t>познакомились </a:t>
            </a:r>
            <a:r>
              <a:rPr lang="ru-RU" dirty="0"/>
              <a:t>с творчеством детских писателей и иллюстраторов, с профессией библиотекарь, её особенностями.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Дети </a:t>
            </a:r>
            <a:r>
              <a:rPr lang="ru-RU" b="1" dirty="0">
                <a:solidFill>
                  <a:srgbClr val="00B050"/>
                </a:solidFill>
              </a:rPr>
              <a:t>научились </a:t>
            </a:r>
            <a:r>
              <a:rPr lang="ru-RU" dirty="0"/>
              <a:t>ремонтировать книги, правильно и бережно обращаться с ними.</a:t>
            </a:r>
          </a:p>
          <a:p>
            <a:pPr marL="0">
              <a:spcBef>
                <a:spcPts val="0"/>
              </a:spcBef>
            </a:pPr>
            <a:r>
              <a:rPr lang="ru-RU" b="1" dirty="0">
                <a:solidFill>
                  <a:srgbClr val="00B050"/>
                </a:solidFill>
              </a:rPr>
              <a:t>Д</a:t>
            </a:r>
            <a:r>
              <a:rPr lang="ru-RU" b="1" dirty="0" smtClean="0">
                <a:solidFill>
                  <a:srgbClr val="00B050"/>
                </a:solidFill>
              </a:rPr>
              <a:t>ети получили опыт </a:t>
            </a:r>
            <a:r>
              <a:rPr lang="ru-RU" dirty="0" smtClean="0"/>
              <a:t>выступления </a:t>
            </a:r>
            <a:r>
              <a:rPr lang="ru-RU" dirty="0"/>
              <a:t>на публику, </a:t>
            </a:r>
            <a:r>
              <a:rPr lang="ru-RU" dirty="0" smtClean="0"/>
              <a:t>научились выразительно </a:t>
            </a:r>
            <a:r>
              <a:rPr lang="ru-RU" dirty="0"/>
              <a:t>читать стихи.</a:t>
            </a:r>
          </a:p>
          <a:p>
            <a:pPr marL="0">
              <a:spcBef>
                <a:spcPts val="0"/>
              </a:spcBef>
            </a:pPr>
            <a:r>
              <a:rPr lang="ru-RU" dirty="0" smtClean="0">
                <a:solidFill>
                  <a:srgbClr val="00B050"/>
                </a:solidFill>
              </a:rPr>
              <a:t>                  </a:t>
            </a:r>
            <a:r>
              <a:rPr lang="ru-RU" sz="3000" b="1" dirty="0" smtClean="0">
                <a:solidFill>
                  <a:srgbClr val="00B050"/>
                </a:solidFill>
              </a:rPr>
              <a:t>Родители стали </a:t>
            </a:r>
            <a:r>
              <a:rPr lang="ru-RU" sz="3000" dirty="0" smtClean="0"/>
              <a:t>активными </a:t>
            </a:r>
          </a:p>
          <a:p>
            <a:pPr>
              <a:buNone/>
            </a:pPr>
            <a:r>
              <a:rPr lang="ru-RU" sz="3000" dirty="0" smtClean="0"/>
              <a:t>                     участниками</a:t>
            </a:r>
            <a:r>
              <a:rPr lang="ru-RU" sz="3000" dirty="0" smtClean="0">
                <a:solidFill>
                  <a:srgbClr val="00B050"/>
                </a:solidFill>
              </a:rPr>
              <a:t> </a:t>
            </a:r>
            <a:r>
              <a:rPr lang="ru-RU" sz="3000" dirty="0"/>
              <a:t>при реализации </a:t>
            </a:r>
            <a:r>
              <a:rPr lang="ru-RU" sz="3000" dirty="0" smtClean="0"/>
              <a:t>проекта</a:t>
            </a:r>
            <a:r>
              <a:rPr lang="ru-RU" sz="30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572428" cy="1785950"/>
          </a:xfrm>
        </p:spPr>
        <p:txBody>
          <a:bodyPr>
            <a:prstTxWarp prst="textCascadeUp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СПАСИБО ЗА ВНИМАНИЕ!</a:t>
            </a:r>
            <a:endParaRPr lang="ru-RU" b="1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857652"/>
          </a:xfrm>
        </p:spPr>
        <p:txBody>
          <a:bodyPr>
            <a:normAutofit fontScale="92500"/>
          </a:bodyPr>
          <a:lstStyle/>
          <a:p>
            <a:r>
              <a:rPr lang="ru-RU" sz="3400" b="1" dirty="0">
                <a:solidFill>
                  <a:srgbClr val="00B050"/>
                </a:solidFill>
              </a:rPr>
              <a:t>Вид проекта: </a:t>
            </a:r>
            <a:r>
              <a:rPr lang="ru-RU" sz="3400" b="1" dirty="0"/>
              <a:t>познавательно-творческий, речевой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Участники проекта: </a:t>
            </a:r>
            <a:r>
              <a:rPr lang="ru-RU" sz="3400" b="1" dirty="0"/>
              <a:t>дети средней группы (4-5 лет), родители, педагоги, библиотека. 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Тип проекта: </a:t>
            </a:r>
            <a:r>
              <a:rPr lang="ru-RU" sz="3400" b="1" dirty="0"/>
              <a:t>краткосрочный </a:t>
            </a:r>
          </a:p>
          <a:p>
            <a:r>
              <a:rPr lang="ru-RU" sz="3400" b="1" dirty="0">
                <a:solidFill>
                  <a:srgbClr val="00B050"/>
                </a:solidFill>
              </a:rPr>
              <a:t>Сроки реализации: </a:t>
            </a:r>
            <a:r>
              <a:rPr lang="ru-RU" sz="3400" b="1" dirty="0"/>
              <a:t>1 неделя </a:t>
            </a:r>
            <a:r>
              <a:rPr lang="ru-RU" sz="3400" b="1" dirty="0" smtClean="0"/>
              <a:t>(</a:t>
            </a:r>
            <a:r>
              <a:rPr lang="ru-RU" sz="3400" b="1" dirty="0"/>
              <a:t>28.03.2022г.- </a:t>
            </a:r>
            <a:r>
              <a:rPr lang="ru-RU" sz="3400" b="1" dirty="0" smtClean="0"/>
              <a:t>1.04.2022 г.)</a:t>
            </a:r>
            <a:endParaRPr lang="ru-RU" sz="3400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98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3857652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Цель</a:t>
            </a:r>
            <a:r>
              <a:rPr lang="ru-RU" b="1" dirty="0" smtClean="0">
                <a:solidFill>
                  <a:srgbClr val="00B050"/>
                </a:solidFill>
              </a:rPr>
              <a:t>: </a:t>
            </a:r>
            <a:r>
              <a:rPr lang="ru-RU" dirty="0" smtClean="0"/>
              <a:t>способствовать </a:t>
            </a:r>
            <a:r>
              <a:rPr lang="ru-RU" dirty="0"/>
              <a:t>формированию устойчивого интереса дошкольников к книге, к чтению художественной литературы через создание единой </a:t>
            </a:r>
            <a:r>
              <a:rPr lang="ru-RU" dirty="0" smtClean="0"/>
              <a:t>системы работы </a:t>
            </a:r>
            <a:r>
              <a:rPr lang="ru-RU" dirty="0"/>
              <a:t>между ДОУ, библиотекой и семьёй; развивать творческую, познавательную и речевую активность; воспитывать любовь и бережное отношение к книгам. 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9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800" b="1" dirty="0" smtClean="0">
                <a:solidFill>
                  <a:srgbClr val="00B050"/>
                </a:solidFill>
              </a:rPr>
              <a:t>Понедельник </a:t>
            </a:r>
            <a:r>
              <a:rPr lang="ru-RU" sz="2800" b="1" dirty="0">
                <a:solidFill>
                  <a:srgbClr val="00B050"/>
                </a:solidFill>
              </a:rPr>
              <a:t>«Книжкина история»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00B050"/>
                </a:solidFill>
              </a:rPr>
              <a:t>Цель: познакомить детей с историей возникновения книги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Беседа</a:t>
            </a:r>
            <a:r>
              <a:rPr lang="ru-RU" sz="2000" b="1" dirty="0">
                <a:solidFill>
                  <a:srgbClr val="00B050"/>
                </a:solidFill>
              </a:rPr>
              <a:t> с показом презентации 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Путешествие в прошлое книги, какие бывают книги»</a:t>
            </a:r>
          </a:p>
        </p:txBody>
      </p:sp>
      <p:pic>
        <p:nvPicPr>
          <p:cNvPr id="5" name="Рисунок 4" descr="C:\Users\medvedi\Desktop\ОТЧЕТ ПРОЕКТ\Понедельн, фото\IMG-acf5bd748270d684fc48ea70e879980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250033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Понедельн, фото\IMG-4fcb1b1879b3095e0c25b74ae8b6c8d3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28868"/>
            <a:ext cx="2714644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medvedi\Desktop\ОТЧЕТ ПРОЕКТ\Понедельн, фото\IMG-7a249d287476f3c58f7f8b6f10dc83a5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214818"/>
            <a:ext cx="2500330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19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rgbClr val="00B050"/>
                </a:solidFill>
              </a:rPr>
              <a:t>Экскурсия </a:t>
            </a:r>
            <a:r>
              <a:rPr lang="ru-RU" sz="2700" b="1" dirty="0">
                <a:solidFill>
                  <a:srgbClr val="00B050"/>
                </a:solidFill>
              </a:rPr>
              <a:t>в мини-музей книги детского </a:t>
            </a:r>
            <a:r>
              <a:rPr lang="ru-RU" sz="2700" b="1" dirty="0" smtClean="0">
                <a:solidFill>
                  <a:srgbClr val="00B050"/>
                </a:solidFill>
              </a:rPr>
              <a:t>сада</a:t>
            </a:r>
            <a:endParaRPr lang="ru-RU" sz="2700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C:\Users\medvedi\Desktop\ОТЧЕТ ПРОЕКТ\Понедельн, фото\IMG-b73124a001511b0bbb46bd9205752ce4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3000396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:\Users\medvedi\Desktop\ОТЧЕТ ПРОЕКТ\Понедельн, фото\IMG-6b99aabc8b46d84df97144e4157ba275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500174"/>
            <a:ext cx="3214710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Содержимое 8" descr="C:\Users\medvedi\Desktop\ОТЧЕТ ПРОЕКТ\Понедельн, фото\IMG-d976d31ec33009ab0f097fdbc90bdd93-V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071942"/>
            <a:ext cx="342902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edvedi\Desktop\ОТЧЕТ ПРОЕКТ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29697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600" b="1" dirty="0" smtClean="0">
                <a:solidFill>
                  <a:srgbClr val="00B050"/>
                </a:solidFill>
              </a:rPr>
              <a:t>Экскурсия </a:t>
            </a:r>
            <a:br>
              <a:rPr lang="ru-RU" sz="2600" b="1" dirty="0" smtClean="0">
                <a:solidFill>
                  <a:srgbClr val="00B050"/>
                </a:solidFill>
              </a:rPr>
            </a:br>
            <a:r>
              <a:rPr lang="ru-RU" sz="2600" b="1" dirty="0" smtClean="0">
                <a:solidFill>
                  <a:srgbClr val="00B050"/>
                </a:solidFill>
              </a:rPr>
              <a:t>  в </a:t>
            </a:r>
            <a:r>
              <a:rPr lang="ru-RU" sz="2600" b="1" dirty="0">
                <a:solidFill>
                  <a:srgbClr val="00B050"/>
                </a:solidFill>
              </a:rPr>
              <a:t>виртуальную </a:t>
            </a:r>
            <a:r>
              <a:rPr lang="ru-RU" sz="2600" b="1" dirty="0" smtClean="0">
                <a:solidFill>
                  <a:srgbClr val="00B050"/>
                </a:solidFill>
              </a:rPr>
              <a:t>библиотеку </a:t>
            </a:r>
            <a:r>
              <a:rPr lang="ru-RU" sz="2600" b="1" dirty="0">
                <a:solidFill>
                  <a:srgbClr val="00B050"/>
                </a:solidFill>
              </a:rPr>
              <a:t>«Дом книги» (презентация) </a:t>
            </a:r>
            <a:br>
              <a:rPr lang="ru-RU" sz="2600" b="1" dirty="0">
                <a:solidFill>
                  <a:srgbClr val="00B050"/>
                </a:solidFill>
              </a:rPr>
            </a:br>
            <a:endParaRPr lang="ru-RU" sz="26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C:\Users\medvedi\Desktop\ОТЧЕТ ПРОЕКТ\Понедельн, фото\IMG-4e1d71b4c1d49d6b7f9357141daa1391-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14554"/>
            <a:ext cx="3286148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Понедельн, фото\IMG-9cbb375899f7311f29c4313fec81d15a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71942"/>
            <a:ext cx="2714644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medvedi\Desktop\ОТЧЕТ ПРОЕКТ\Понедельн, фото\IMG-7084d2836f66ca4639c11f3a37bcfeb1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643050"/>
            <a:ext cx="2714644" cy="20717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981" y="0"/>
            <a:ext cx="918198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rgbClr val="00B050"/>
                </a:solidFill>
              </a:rPr>
              <a:t/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>
                <a:solidFill>
                  <a:srgbClr val="00B050"/>
                </a:solidFill>
              </a:rPr>
              <a:t/>
            </a:r>
            <a:br>
              <a:rPr lang="ru-RU" sz="3000" b="1" dirty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/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Вторник </a:t>
            </a:r>
            <a:r>
              <a:rPr lang="ru-RU" sz="3100" b="1" dirty="0">
                <a:solidFill>
                  <a:srgbClr val="00B050"/>
                </a:solidFill>
              </a:rPr>
              <a:t>«В гостях у сказки и стихов» </a:t>
            </a:r>
            <a:r>
              <a:rPr lang="ru-RU" sz="3000" dirty="0">
                <a:solidFill>
                  <a:srgbClr val="00B050"/>
                </a:solidFill>
              </a:rPr>
              <a:t/>
            </a:r>
            <a:br>
              <a:rPr lang="ru-RU" sz="3000" dirty="0">
                <a:solidFill>
                  <a:srgbClr val="00B050"/>
                </a:solidFill>
              </a:rPr>
            </a:br>
            <a:r>
              <a:rPr lang="ru-RU" sz="2900" b="1" dirty="0">
                <a:solidFill>
                  <a:srgbClr val="00B050"/>
                </a:solidFill>
              </a:rPr>
              <a:t>Цель: закреплять и систематизировать знания детей </a:t>
            </a:r>
            <a:r>
              <a:rPr lang="ru-RU" sz="2900" b="1" dirty="0" smtClean="0">
                <a:solidFill>
                  <a:srgbClr val="00B050"/>
                </a:solidFill>
              </a:rPr>
              <a:t/>
            </a:r>
            <a:br>
              <a:rPr lang="ru-RU" sz="2900" b="1" dirty="0" smtClean="0">
                <a:solidFill>
                  <a:srgbClr val="00B050"/>
                </a:solidFill>
              </a:rPr>
            </a:br>
            <a:r>
              <a:rPr lang="ru-RU" sz="2900" b="1" dirty="0" smtClean="0">
                <a:solidFill>
                  <a:srgbClr val="00B050"/>
                </a:solidFill>
              </a:rPr>
              <a:t>о </a:t>
            </a:r>
            <a:r>
              <a:rPr lang="ru-RU" sz="2900" b="1" dirty="0">
                <a:solidFill>
                  <a:srgbClr val="00B050"/>
                </a:solidFill>
              </a:rPr>
              <a:t>сказках и </a:t>
            </a:r>
            <a:r>
              <a:rPr lang="ru-RU" sz="2900" b="1" dirty="0" smtClean="0">
                <a:solidFill>
                  <a:srgbClr val="00B050"/>
                </a:solidFill>
              </a:rPr>
              <a:t>стихах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Users\medvedi\Desktop\ОТЧЕТ ПРОЕКТ\ВТОРНИК\IMG-796a60b3e31ecaa7a2222e69f70e2bad-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3143272" cy="228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ВТОРНИК\IMG-fd3b7a6ac99de6988692a6322f3d5164-V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2928958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35" y="1714489"/>
            <a:ext cx="414340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Кукольный театр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мотивам народной сказки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«Лубяная избушка»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dvedi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rgbClr val="00B050"/>
                </a:solidFill>
              </a:rPr>
              <a:t>Строительные игры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 </a:t>
            </a:r>
            <a:r>
              <a:rPr lang="ru-RU" sz="3100" b="1" dirty="0">
                <a:solidFill>
                  <a:srgbClr val="00B050"/>
                </a:solidFill>
              </a:rPr>
              <a:t>с разнообразным конструктором </a:t>
            </a:r>
            <a:r>
              <a:rPr lang="ru-RU" sz="3100" b="1" dirty="0" smtClean="0">
                <a:solidFill>
                  <a:srgbClr val="00B050"/>
                </a:solidFill>
              </a:rPr>
              <a:t/>
            </a:r>
            <a:br>
              <a:rPr lang="ru-RU" sz="3100" b="1" dirty="0" smtClean="0">
                <a:solidFill>
                  <a:srgbClr val="00B05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«</a:t>
            </a:r>
            <a:r>
              <a:rPr lang="ru-RU" sz="3100" b="1" dirty="0">
                <a:solidFill>
                  <a:srgbClr val="00B050"/>
                </a:solidFill>
              </a:rPr>
              <a:t>Избушка на курьих ножках» 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pic>
        <p:nvPicPr>
          <p:cNvPr id="5" name="Содержимое 4" descr="C:\Users\medvedi\Desktop\ОТЧЕТ ПРОЕКТ\ВТОРНИК\IMG-49853da16dd4a7e80ac33ce2a7b6fcc7-V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972305" cy="2554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ВТОРНИК\IMG-cfd8070dff395b9ae3a2fbede42668ab-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00372"/>
            <a:ext cx="3500462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medvedi\Desktop\ОТЧЕТ ПРОЕКТ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2214554"/>
          </a:xfrm>
        </p:spPr>
        <p:txBody>
          <a:bodyPr>
            <a:normAutofit/>
          </a:bodyPr>
          <a:lstStyle/>
          <a:p>
            <a:pPr lvl="0"/>
            <a:r>
              <a:rPr lang="ru-RU" sz="3000" b="1" dirty="0">
                <a:solidFill>
                  <a:srgbClr val="00B050"/>
                </a:solidFill>
              </a:rPr>
              <a:t>Развивающая игра </a:t>
            </a:r>
            <a:r>
              <a:rPr lang="ru-RU" sz="3000" b="1" dirty="0" smtClean="0">
                <a:solidFill>
                  <a:srgbClr val="00B050"/>
                </a:solidFill>
              </a:rPr>
              <a:t/>
            </a:r>
            <a:br>
              <a:rPr lang="ru-RU" sz="3000" b="1" dirty="0" smtClean="0">
                <a:solidFill>
                  <a:srgbClr val="00B050"/>
                </a:solidFill>
              </a:rPr>
            </a:br>
            <a:r>
              <a:rPr lang="ru-RU" sz="3000" b="1" dirty="0" smtClean="0">
                <a:solidFill>
                  <a:srgbClr val="00B050"/>
                </a:solidFill>
              </a:rPr>
              <a:t>«</a:t>
            </a:r>
            <a:r>
              <a:rPr lang="ru-RU" sz="3000" b="1" dirty="0">
                <a:solidFill>
                  <a:srgbClr val="00B050"/>
                </a:solidFill>
              </a:rPr>
              <a:t>Собери картинку» (к сказке)</a:t>
            </a:r>
            <a:r>
              <a:rPr lang="ru-RU" dirty="0"/>
              <a:t> 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Users\medvedi\Desktop\ОТЧЕТ ПРОЕКТ\ВТОРНИК\IMG_20220329_112128_resized_20220407_07223466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3643338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C:\Users\medvedi\Desktop\ОТЧЕТ ПРОЕКТ\ВТОРНИК\IMG_20220329_112358_resized_20220407_0722339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857364"/>
            <a:ext cx="2928958" cy="39290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176</Words>
  <Application>Microsoft Office PowerPoint</Application>
  <PresentationFormat>Экран (4:3)</PresentationFormat>
  <Paragraphs>86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МБДОУ Починковский детский сад №2   Проект  «Книга – тайна, книга – клад,  книга – друг для всех ребят!» </vt:lpstr>
      <vt:lpstr>Слайд 2</vt:lpstr>
      <vt:lpstr>Слайд 3</vt:lpstr>
      <vt:lpstr> Понедельник «Книжкина история»  Цель: познакомить детей с историей возникновения книги</vt:lpstr>
      <vt:lpstr> Экскурсия в мини-музей книги детского сада</vt:lpstr>
      <vt:lpstr> Экскурсия    в виртуальную библиотеку «Дом книги» (презентация)  </vt:lpstr>
      <vt:lpstr>   Вторник «В гостях у сказки и стихов»  Цель: закреплять и систематизировать знания детей  о сказках и стихах  </vt:lpstr>
      <vt:lpstr> Строительные игры  с разнообразным конструктором  «Избушка на курьих ножках»  </vt:lpstr>
      <vt:lpstr>Развивающая игра  «Собери картинку» (к сказке)   </vt:lpstr>
      <vt:lpstr>   Среда «Писатели детям»      Цель: расширять знания детей об авторских литературных произведениях продолжать знакомить дошкольников с творчеством детских писателей  </vt:lpstr>
      <vt:lpstr>  Рассматривание портретов  детских писателей и беседа о них  </vt:lpstr>
      <vt:lpstr>Четверг «Калейдоскоп стихотворений»  Цель: прививать интерес у детей к поэтическим произведениям </vt:lpstr>
      <vt:lpstr>Фотоколлаж  «Семейное чтение» </vt:lpstr>
      <vt:lpstr>   Пятница «Книга – тайна, книга – клад,  книга – друг для всех ребят!»  Цель: воспитывать желание к постоянному общению с книгой и бережному отношению к ней. </vt:lpstr>
      <vt:lpstr> Выставка  «Моя любимая книга» </vt:lpstr>
      <vt:lpstr>Работа с родителями</vt:lpstr>
      <vt:lpstr>  Результат реализации проекта: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medvedi</dc:creator>
  <cp:lastModifiedBy>medvedi</cp:lastModifiedBy>
  <cp:revision>64</cp:revision>
  <dcterms:created xsi:type="dcterms:W3CDTF">2022-04-07T15:08:07Z</dcterms:created>
  <dcterms:modified xsi:type="dcterms:W3CDTF">2022-04-07T19:05:32Z</dcterms:modified>
</cp:coreProperties>
</file>