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69" r:id="rId2"/>
    <p:sldId id="272" r:id="rId3"/>
    <p:sldId id="273" r:id="rId4"/>
    <p:sldId id="270" r:id="rId5"/>
    <p:sldId id="256" r:id="rId6"/>
    <p:sldId id="271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5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CE31-F053-4F1A-B3A9-592A6D2F0EC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7FCABE7-C61F-4A52-93D3-6ABD98800F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CE31-F053-4F1A-B3A9-592A6D2F0EC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CABE7-C61F-4A52-93D3-6ABD98800F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CE31-F053-4F1A-B3A9-592A6D2F0EC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CABE7-C61F-4A52-93D3-6ABD98800F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CE31-F053-4F1A-B3A9-592A6D2F0EC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7FCABE7-C61F-4A52-93D3-6ABD98800F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CE31-F053-4F1A-B3A9-592A6D2F0EC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CABE7-C61F-4A52-93D3-6ABD98800F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CE31-F053-4F1A-B3A9-592A6D2F0EC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CABE7-C61F-4A52-93D3-6ABD98800F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CE31-F053-4F1A-B3A9-592A6D2F0EC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7FCABE7-C61F-4A52-93D3-6ABD98800F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CE31-F053-4F1A-B3A9-592A6D2F0EC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CABE7-C61F-4A52-93D3-6ABD98800F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CE31-F053-4F1A-B3A9-592A6D2F0EC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CABE7-C61F-4A52-93D3-6ABD98800F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CE31-F053-4F1A-B3A9-592A6D2F0EC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CABE7-C61F-4A52-93D3-6ABD98800F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CE31-F053-4F1A-B3A9-592A6D2F0EC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CABE7-C61F-4A52-93D3-6ABD98800F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D25CE31-F053-4F1A-B3A9-592A6D2F0EC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7FCABE7-C61F-4A52-93D3-6ABD98800F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571480"/>
            <a:ext cx="8229600" cy="9057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+mn-lt"/>
              </a:rPr>
              <a:t>МБ ДОУ </a:t>
            </a:r>
            <a:r>
              <a:rPr lang="ru-RU" sz="3600" dirty="0" smtClean="0">
                <a:solidFill>
                  <a:schemeClr val="tx1"/>
                </a:solidFill>
                <a:latin typeface="+mn-lt"/>
              </a:rPr>
              <a:t>Починковский </a:t>
            </a:r>
            <a:r>
              <a:rPr lang="ru-RU" sz="3600" dirty="0" err="1" smtClean="0">
                <a:solidFill>
                  <a:schemeClr val="tx1"/>
                </a:solidFill>
                <a:latin typeface="+mn-lt"/>
              </a:rPr>
              <a:t>д</a:t>
            </a:r>
            <a:r>
              <a:rPr lang="ru-RU" sz="3600" smtClean="0">
                <a:solidFill>
                  <a:schemeClr val="tx1"/>
                </a:solidFill>
                <a:latin typeface="+mn-lt"/>
              </a:rPr>
              <a:t>/с №</a:t>
            </a:r>
            <a:r>
              <a:rPr lang="ru-RU" sz="3600" dirty="0" smtClean="0">
                <a:solidFill>
                  <a:schemeClr val="tx1"/>
                </a:solidFill>
                <a:latin typeface="+mn-lt"/>
              </a:rPr>
              <a:t>2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7520880" cy="1296144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Воспитатель: Масленникова Татьяна Алексеевна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480" y="2214554"/>
            <a:ext cx="5328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Проект «Книжка-малышка</a:t>
            </a:r>
            <a:r>
              <a:rPr lang="ru-RU" dirty="0" smtClean="0"/>
              <a:t>»</a:t>
            </a:r>
          </a:p>
          <a:p>
            <a:pPr algn="ctr"/>
            <a:r>
              <a:rPr lang="ru-RU" sz="2000" dirty="0"/>
              <a:t>д</a:t>
            </a:r>
            <a:r>
              <a:rPr lang="ru-RU" sz="2000" dirty="0" smtClean="0"/>
              <a:t>ля детей младшего возраста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50017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36939"/>
            <a:ext cx="3597693" cy="540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0721" y="1236941"/>
            <a:ext cx="3600400" cy="540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0407" y="548680"/>
            <a:ext cx="4681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Выставка «Книжка-малышка»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163551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5400" i="1" dirty="0" smtClean="0">
                <a:solidFill>
                  <a:srgbClr val="FF0000"/>
                </a:solidFill>
              </a:rPr>
              <a:t>Тактильная книга</a:t>
            </a:r>
            <a:endParaRPr lang="ru-RU" sz="5400" i="1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968552" cy="331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056" y="1124745"/>
            <a:ext cx="396044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Термин «тактильная книга» появился не так давно и означает особую книгу для особого ребенка. Толковый словарь трактует слово «тактильный» как «осязательный».  </a:t>
            </a:r>
          </a:p>
          <a:p>
            <a:r>
              <a:rPr lang="ru-RU" dirty="0"/>
              <a:t>Тактильная книга — это разноцветная книга с рисунками, которые выполнены из различных материалов, максимально приближенных к оригиналу. Для этого при изготовлении тактильной книги используются различные виды рукоделия: вышивка (название книги, оформление одежды), вязание крючком и спицами (растения), мягкая игрушка (главные герои, животные), бисер (дождь, лужи — ощущение мокрого и холодного), соленое тесто (лица) и т.д. </a:t>
            </a:r>
          </a:p>
        </p:txBody>
      </p:sp>
    </p:spTree>
    <p:extLst>
      <p:ext uri="{BB962C8B-B14F-4D97-AF65-F5344CB8AC3E}">
        <p14:creationId xmlns:p14="http://schemas.microsoft.com/office/powerpoint/2010/main" xmlns="" val="225433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054" y="304363"/>
            <a:ext cx="4237741" cy="282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42841"/>
            <a:ext cx="3631331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557" y="3501008"/>
            <a:ext cx="410210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42204" y="271644"/>
            <a:ext cx="46017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Читая тактильную книгу (иными словами, ощупывая предметы пальчиками), слепой ребенок знакомится со сказкой, природными явлениями, животным миром, предметами домашнего обихода и т. д. Нащупывая мелкие предметы из различных материалов, ребенок ассоциативно связывает их с настоящими предметами. С помощью тактильных книг ребенок впервые получает представление об очень крупных или, наоборот, очень мелких предметах, которые невозможно обследовать руками в реальных пропорциях. Некоторые объекты в книге могут издавать звуки: шуршать, звенеть, шелестеть. </a:t>
            </a:r>
          </a:p>
        </p:txBody>
      </p:sp>
    </p:spTree>
    <p:extLst>
      <p:ext uri="{BB962C8B-B14F-4D97-AF65-F5344CB8AC3E}">
        <p14:creationId xmlns:p14="http://schemas.microsoft.com/office/powerpoint/2010/main" xmlns="" val="71508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3538" y="980728"/>
            <a:ext cx="4020689" cy="5359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153925"/>
            <a:ext cx="4992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Вид тактильной книги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151422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9338"/>
            <a:ext cx="4104862" cy="547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0795"/>
            <a:ext cx="3060700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427320"/>
            <a:ext cx="2384425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5" y="188640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Содержание тактильной книги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307585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388" y="1041866"/>
            <a:ext cx="4215281" cy="56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724275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188640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Содержание тактильной книги</a:t>
            </a:r>
          </a:p>
        </p:txBody>
      </p:sp>
    </p:spTree>
    <p:extLst>
      <p:ext uri="{BB962C8B-B14F-4D97-AF65-F5344CB8AC3E}">
        <p14:creationId xmlns:p14="http://schemas.microsoft.com/office/powerpoint/2010/main" xmlns="" val="134945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836712"/>
            <a:ext cx="78488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Семейный </a:t>
            </a:r>
            <a:r>
              <a:rPr lang="ru-RU" sz="2800" b="1" dirty="0"/>
              <a:t>игровой проект «</a:t>
            </a:r>
            <a:r>
              <a:rPr lang="ru-RU" sz="2800" b="1" dirty="0" smtClean="0"/>
              <a:t>Книжка-малышка»</a:t>
            </a:r>
            <a:endParaRPr lang="ru-RU" sz="2800" b="1" dirty="0"/>
          </a:p>
          <a:p>
            <a:r>
              <a:rPr lang="ru-RU" sz="2800" b="1" dirty="0"/>
              <a:t>Вид: познавательный, игровой.</a:t>
            </a:r>
          </a:p>
          <a:p>
            <a:r>
              <a:rPr lang="ru-RU" sz="2800" b="1" dirty="0"/>
              <a:t>Продолжительность: краткосрочный</a:t>
            </a:r>
          </a:p>
          <a:p>
            <a:r>
              <a:rPr lang="ru-RU" sz="2800" b="1" dirty="0"/>
              <a:t> (6.02.17 -24.02.17)</a:t>
            </a:r>
          </a:p>
          <a:p>
            <a:r>
              <a:rPr lang="ru-RU" sz="2800" b="1" dirty="0"/>
              <a:t>По содержанию: социально – педагогический</a:t>
            </a:r>
          </a:p>
          <a:p>
            <a:r>
              <a:rPr lang="ru-RU" sz="2800" b="1" dirty="0"/>
              <a:t>По характеру: </a:t>
            </a:r>
            <a:r>
              <a:rPr lang="ru-RU" sz="2800" b="1" dirty="0" smtClean="0"/>
              <a:t>семейный, </a:t>
            </a:r>
            <a:r>
              <a:rPr lang="ru-RU" sz="2800" b="1" dirty="0"/>
              <a:t>в рамках ДОУ</a:t>
            </a:r>
          </a:p>
          <a:p>
            <a:r>
              <a:rPr lang="ru-RU" sz="2800" b="1" dirty="0"/>
              <a:t>Итоговый продукт: изготовленные детьми и родителями «Книжки – малышки»</a:t>
            </a:r>
            <a:endParaRPr lang="ru-RU" sz="28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718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7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Объект проектной деятельности: приобщение детей младшего дошкольного возраста к художественной литературе</a:t>
            </a:r>
            <a:r>
              <a:rPr lang="ru-RU" sz="3600" dirty="0" smtClean="0"/>
              <a:t>.</a:t>
            </a:r>
          </a:p>
          <a:p>
            <a:endParaRPr lang="ru-RU" sz="3600" dirty="0"/>
          </a:p>
          <a:p>
            <a:r>
              <a:rPr lang="ru-RU" sz="3600" dirty="0"/>
              <a:t>Предмет проектной деятельности: речевое и художественно – эстетическое воспитание дошкольников</a:t>
            </a:r>
            <a:r>
              <a:rPr lang="ru-RU" sz="3600" dirty="0" smtClean="0"/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44240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404813"/>
            <a:ext cx="8713788" cy="5903912"/>
          </a:xfrm>
        </p:spPr>
        <p:txBody>
          <a:bodyPr>
            <a:normAutofit fontScale="85000" lnSpcReduction="10000"/>
          </a:bodyPr>
          <a:lstStyle/>
          <a:p>
            <a:pPr marL="137160" indent="0">
              <a:buNone/>
            </a:pPr>
            <a:r>
              <a:rPr lang="ru-RU" dirty="0">
                <a:solidFill>
                  <a:schemeClr val="tx1"/>
                </a:solidFill>
              </a:rPr>
              <a:t>Цель проекта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</a:p>
          <a:p>
            <a:pPr marL="137160" indent="0">
              <a:buNone/>
            </a:pPr>
            <a:r>
              <a:rPr lang="ru-RU" dirty="0">
                <a:solidFill>
                  <a:schemeClr val="tx1"/>
                </a:solidFill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развить устойчивый интерес к книге, а так же бережному отношению к  ним. Развивать потребность  к чтению художественной литературы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ru-RU" dirty="0">
                <a:solidFill>
                  <a:schemeClr val="tx1"/>
                </a:solidFill>
              </a:rPr>
              <a:t>        </a:t>
            </a:r>
            <a:endParaRPr lang="ru-RU" dirty="0" smtClean="0">
              <a:solidFill>
                <a:schemeClr val="tx1"/>
              </a:solidFill>
            </a:endParaRPr>
          </a:p>
          <a:p>
            <a:pPr marL="137160" indent="0">
              <a:buNone/>
            </a:pPr>
            <a:r>
              <a:rPr lang="ru-RU" dirty="0">
                <a:solidFill>
                  <a:schemeClr val="tx1"/>
                </a:solidFill>
              </a:rPr>
              <a:t> Задачи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</a:p>
          <a:p>
            <a:pPr marL="13716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- </a:t>
            </a:r>
            <a:r>
              <a:rPr lang="ru-RU" dirty="0">
                <a:solidFill>
                  <a:schemeClr val="tx1"/>
                </a:solidFill>
              </a:rPr>
              <a:t>способствовать формированию интереса к книгам, произведениям художественной литературы;</a:t>
            </a:r>
          </a:p>
          <a:p>
            <a:pPr marL="13716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- </a:t>
            </a:r>
            <a:r>
              <a:rPr lang="ru-RU" dirty="0">
                <a:solidFill>
                  <a:schemeClr val="tx1"/>
                </a:solidFill>
              </a:rPr>
              <a:t>воспитывать умение слушать и понимать литературные произведения разных жанров, эмоционально откликаться на воображаемые события;</a:t>
            </a:r>
          </a:p>
          <a:p>
            <a:pPr marL="137160" indent="0">
              <a:buNone/>
            </a:pPr>
            <a:r>
              <a:rPr lang="ru-RU" dirty="0">
                <a:solidFill>
                  <a:schemeClr val="tx1"/>
                </a:solidFill>
              </a:rPr>
              <a:t>- воспитывать навык аккуратного обращения с книгой.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789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Книжка-малышка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1789"/>
            <a:ext cx="7200800" cy="461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724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69555166"/>
              </p:ext>
            </p:extLst>
          </p:nvPr>
        </p:nvGraphicFramePr>
        <p:xfrm>
          <a:off x="683568" y="836713"/>
          <a:ext cx="7488832" cy="5400599"/>
        </p:xfrm>
        <a:graphic>
          <a:graphicData uri="http://schemas.openxmlformats.org/drawingml/2006/table">
            <a:tbl>
              <a:tblPr/>
              <a:tblGrid>
                <a:gridCol w="1944216"/>
                <a:gridCol w="3528392"/>
                <a:gridCol w="2016224"/>
              </a:tblGrid>
              <a:tr h="266226">
                <a:tc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Этапы работы над проектом</a:t>
                      </a:r>
                    </a:p>
                  </a:txBody>
                  <a:tcPr marL="33159" marR="33159" marT="16579" marB="1657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solidFill>
                            <a:schemeClr val="bg1"/>
                          </a:solidFill>
                        </a:rPr>
                        <a:t>Деятельность</a:t>
                      </a:r>
                    </a:p>
                  </a:txBody>
                  <a:tcPr marL="33159" marR="33159" marT="16579" marB="1657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solidFill>
                            <a:schemeClr val="bg1"/>
                          </a:solidFill>
                        </a:rPr>
                        <a:t>Сроки</a:t>
                      </a:r>
                    </a:p>
                  </a:txBody>
                  <a:tcPr marL="33159" marR="33159" marT="16579" marB="1657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1295">
                <a:tc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Подготовительный</a:t>
                      </a:r>
                    </a:p>
                  </a:txBody>
                  <a:tcPr marL="33159" marR="33159" marT="16579" marB="1657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1.Выбор темы изучения в соответствии с интересами и возможностями, обсуждение с детьми и родителями.</a:t>
                      </a:r>
                    </a:p>
                    <a:p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2. Изучение методической литературы.</a:t>
                      </a:r>
                    </a:p>
                    <a:p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3. Подбор литературных произведений, иллюстраций, видеоматериалов.</a:t>
                      </a:r>
                    </a:p>
                  </a:txBody>
                  <a:tcPr marL="33159" marR="33159" marT="16579" marB="1657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bg1"/>
                          </a:solidFill>
                        </a:rPr>
                        <a:t>66.02.20-10.02.17</a:t>
                      </a:r>
                      <a:endParaRPr lang="ru-RU" sz="700" dirty="0">
                        <a:solidFill>
                          <a:schemeClr val="bg1"/>
                        </a:solidFill>
                      </a:endParaRPr>
                    </a:p>
                  </a:txBody>
                  <a:tcPr marL="33159" marR="33159" marT="16579" marB="1657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76365">
                <a:tc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Практический</a:t>
                      </a:r>
                    </a:p>
                  </a:txBody>
                  <a:tcPr marL="33159" marR="33159" marT="16579" marB="1657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1. </a:t>
                      </a:r>
                      <a:r>
                        <a:rPr lang="ru-RU" sz="700" dirty="0" smtClean="0">
                          <a:solidFill>
                            <a:schemeClr val="bg1"/>
                          </a:solidFill>
                        </a:rPr>
                        <a:t>Чтение </a:t>
                      </a:r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художественной литературы , заучивание </a:t>
                      </a:r>
                      <a:r>
                        <a:rPr lang="ru-RU" sz="700" dirty="0" err="1">
                          <a:solidFill>
                            <a:schemeClr val="bg1"/>
                          </a:solidFill>
                        </a:rPr>
                        <a:t>потешек</a:t>
                      </a:r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, стихотворений с воспитанниками.</a:t>
                      </a:r>
                    </a:p>
                    <a:p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2. Консультации для родителей.</a:t>
                      </a:r>
                    </a:p>
                    <a:p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3. Литературная </a:t>
                      </a:r>
                      <a:r>
                        <a:rPr lang="ru-RU" sz="700" dirty="0" err="1">
                          <a:solidFill>
                            <a:schemeClr val="bg1"/>
                          </a:solidFill>
                        </a:rPr>
                        <a:t>гостинная</a:t>
                      </a:r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 «Читаем стихи вместе с мамой и папой».</a:t>
                      </a:r>
                    </a:p>
                    <a:p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4. Акция «Поменяемся местами: родители проводят  с воспитанниками дидактические игры по развитию речи».</a:t>
                      </a:r>
                    </a:p>
                    <a:p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5. Круглый стол для родителей «Роль чтения в вашей семье»</a:t>
                      </a:r>
                    </a:p>
                    <a:p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6. Встреча с Буровой З.В. «Бабушка читает сказки».</a:t>
                      </a:r>
                    </a:p>
                    <a:p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7. Творческая мастерская «Изготовление книжки – малышки»</a:t>
                      </a:r>
                    </a:p>
                  </a:txBody>
                  <a:tcPr marL="33159" marR="33159" marT="16579" marB="1657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bg1"/>
                          </a:solidFill>
                        </a:rPr>
                        <a:t>13.02.17.-22.02.17</a:t>
                      </a:r>
                      <a:endParaRPr lang="ru-RU" sz="700" dirty="0">
                        <a:solidFill>
                          <a:schemeClr val="bg1"/>
                        </a:solidFill>
                      </a:endParaRPr>
                    </a:p>
                  </a:txBody>
                  <a:tcPr marL="33159" marR="33159" marT="16579" marB="1657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36713">
                <a:tc>
                  <a:txBody>
                    <a:bodyPr/>
                    <a:lstStyle/>
                    <a:p>
                      <a:r>
                        <a:rPr lang="ru-RU" sz="700">
                          <a:solidFill>
                            <a:schemeClr val="bg1"/>
                          </a:solidFill>
                        </a:rPr>
                        <a:t>3   Заключительный</a:t>
                      </a:r>
                    </a:p>
                  </a:txBody>
                  <a:tcPr marL="33159" marR="33159" marT="16579" marB="1657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solidFill>
                            <a:schemeClr val="bg1"/>
                          </a:solidFill>
                        </a:rPr>
                        <a:t>1. Анализ проведенной работы.</a:t>
                      </a:r>
                    </a:p>
                    <a:p>
                      <a:r>
                        <a:rPr lang="ru-RU" sz="700">
                          <a:solidFill>
                            <a:schemeClr val="bg1"/>
                          </a:solidFill>
                        </a:rPr>
                        <a:t>2. Обобщение материалов.</a:t>
                      </a:r>
                    </a:p>
                    <a:p>
                      <a:r>
                        <a:rPr lang="ru-RU" sz="700">
                          <a:solidFill>
                            <a:schemeClr val="bg1"/>
                          </a:solidFill>
                        </a:rPr>
                        <a:t>3.Выставка книжек – малышек, изготовленных детьми и родителями.</a:t>
                      </a:r>
                    </a:p>
                  </a:txBody>
                  <a:tcPr marL="33159" marR="33159" marT="16579" marB="1657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bg1"/>
                          </a:solidFill>
                        </a:rPr>
                        <a:t>25.02.17г</a:t>
                      </a:r>
                      <a:endParaRPr lang="ru-RU" sz="700" dirty="0">
                        <a:solidFill>
                          <a:schemeClr val="bg1"/>
                        </a:solidFill>
                      </a:endParaRPr>
                    </a:p>
                  </a:txBody>
                  <a:tcPr marL="33159" marR="33159" marT="16579" marB="1657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03648" y="323631"/>
            <a:ext cx="54820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Последовательный перечень этапов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06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607050" y="1557338"/>
            <a:ext cx="3536950" cy="432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0" y="1125538"/>
            <a:ext cx="3887788" cy="5000625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Мы читаем книги вместе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С папой каждый выходной.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У меня картинок двести,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А у папы – ни одной.</a:t>
            </a:r>
          </a:p>
          <a:p>
            <a:endParaRPr lang="ru-RU" sz="1800" b="1" dirty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У меня слоны, жирафы,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Звери все до одного,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И бизоны и удавы,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А у папы – никого!</a:t>
            </a:r>
          </a:p>
          <a:p>
            <a:endParaRPr lang="ru-RU" sz="1800" b="1" dirty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У меня в пустыне дикой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Нарисован львиный след.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Папу жаль. Ну что за книга,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Если в ней картинок нет!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24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094" y="764213"/>
            <a:ext cx="4032448" cy="58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245"/>
            <a:ext cx="3974703" cy="552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97543" y="260649"/>
            <a:ext cx="473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Выставка «Книжка-малышка»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865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375" y="1052736"/>
            <a:ext cx="3351287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60848"/>
            <a:ext cx="4968875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8024" y="1052736"/>
            <a:ext cx="4104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Выставка «Книжка-малышка»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239731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268</TotalTime>
  <Words>464</Words>
  <Application>Microsoft Office PowerPoint</Application>
  <PresentationFormat>Экран (4:3)</PresentationFormat>
  <Paragraphs>68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Трек</vt:lpstr>
      <vt:lpstr>МБ ДОУ Починковский д/с №2</vt:lpstr>
      <vt:lpstr>Слайд 2</vt:lpstr>
      <vt:lpstr>Слайд 3</vt:lpstr>
      <vt:lpstr>Слайд 4</vt:lpstr>
      <vt:lpstr>Книжка-малышка</vt:lpstr>
      <vt:lpstr>Слайд 6</vt:lpstr>
      <vt:lpstr>Слайд 7</vt:lpstr>
      <vt:lpstr>Слайд 8</vt:lpstr>
      <vt:lpstr>Слайд 9</vt:lpstr>
      <vt:lpstr>Слайд 10</vt:lpstr>
      <vt:lpstr>Тактильная книга</vt:lpstr>
      <vt:lpstr>Слайд 12</vt:lpstr>
      <vt:lpstr>Слайд 13</vt:lpstr>
      <vt:lpstr>Слайд 14</vt:lpstr>
      <vt:lpstr>Слайд 15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 Windows</cp:lastModifiedBy>
  <cp:revision>21</cp:revision>
  <dcterms:created xsi:type="dcterms:W3CDTF">2016-03-15T15:14:46Z</dcterms:created>
  <dcterms:modified xsi:type="dcterms:W3CDTF">2024-02-20T11:42:15Z</dcterms:modified>
</cp:coreProperties>
</file>