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74" r:id="rId9"/>
    <p:sldId id="263" r:id="rId10"/>
    <p:sldId id="264" r:id="rId11"/>
    <p:sldId id="265" r:id="rId12"/>
    <p:sldId id="282" r:id="rId13"/>
    <p:sldId id="283" r:id="rId14"/>
    <p:sldId id="266" r:id="rId15"/>
    <p:sldId id="267" r:id="rId16"/>
    <p:sldId id="268" r:id="rId17"/>
    <p:sldId id="269" r:id="rId18"/>
    <p:sldId id="279" r:id="rId19"/>
    <p:sldId id="284" r:id="rId20"/>
    <p:sldId id="270" r:id="rId21"/>
    <p:sldId id="271" r:id="rId22"/>
    <p:sldId id="272" r:id="rId23"/>
    <p:sldId id="273" r:id="rId24"/>
    <p:sldId id="278" r:id="rId25"/>
    <p:sldId id="280" r:id="rId26"/>
    <p:sldId id="275" r:id="rId27"/>
    <p:sldId id="276" r:id="rId28"/>
    <p:sldId id="281" r:id="rId29"/>
    <p:sldId id="27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7" autoAdjust="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63491-C31B-4058-A3B3-DE08F816B235}" type="datetimeFigureOut">
              <a:rPr lang="ru-RU" smtClean="0"/>
              <a:pPr/>
              <a:t>13.03.2024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0AB802-572B-44FE-B2D1-ED4D5CBF2DA9}" type="slidenum">
              <a:rPr lang="ru-RU" smtClean="0"/>
              <a:pPr/>
              <a:t>‹#›</a:t>
            </a:fld>
            <a:endParaRPr lang="ru-RU"/>
          </a:p>
        </p:txBody>
      </p:sp>
    </p:spTree>
    <p:extLst>
      <p:ext uri="{BB962C8B-B14F-4D97-AF65-F5344CB8AC3E}">
        <p14:creationId xmlns:p14="http://schemas.microsoft.com/office/powerpoint/2010/main" val="351435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20AB802-572B-44FE-B2D1-ED4D5CBF2DA9}"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20AB802-572B-44FE-B2D1-ED4D5CBF2DA9}"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6DF33-D17A-4238-AB91-3F054EB974EC}" type="slidenum">
              <a:rPr lang="ru-RU" smtClean="0"/>
              <a:pPr/>
              <a:t>‹#›</a:t>
            </a:fld>
            <a:endParaRPr lang="ru-RU"/>
          </a:p>
        </p:txBody>
      </p:sp>
      <p:pic>
        <p:nvPicPr>
          <p:cNvPr id="7" name="Рисунок 6" descr="color1.jpg"/>
          <p:cNvPicPr>
            <a:picLocks noChangeAspect="1"/>
          </p:cNvPicPr>
          <p:nvPr userDrawn="1"/>
        </p:nvPicPr>
        <p:blipFill>
          <a:blip r:embed="rId2" cstate="screen">
            <a:clrChange>
              <a:clrFrom>
                <a:srgbClr val="C8C1C9"/>
              </a:clrFrom>
              <a:clrTo>
                <a:srgbClr val="C8C1C9">
                  <a:alpha val="0"/>
                </a:srgbClr>
              </a:clrTo>
            </a:clrChange>
          </a:blip>
          <a:srcRect/>
          <a:stretch>
            <a:fillRect/>
          </a:stretch>
        </p:blipFill>
        <p:spPr>
          <a:xfrm>
            <a:off x="142844" y="71414"/>
            <a:ext cx="8786874" cy="20002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41DAC0-2942-4506-ABB7-FEE7075E718B}" type="datetimeFigureOut">
              <a:rPr lang="ru-RU" smtClean="0"/>
              <a:pPr/>
              <a:t>13.03.2024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A6DF33-D17A-4238-AB91-3F054EB974E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26000"/>
            <a:lum/>
          </a:blip>
          <a:srcRect/>
          <a:stretch>
            <a:fillRect t="-10000" b="-10000"/>
          </a:stretch>
        </a:blipFill>
        <a:effectLst/>
      </p:bgPr>
    </p:bg>
    <p:spTree>
      <p:nvGrpSpPr>
        <p:cNvPr id="1" name=""/>
        <p:cNvGrpSpPr/>
        <p:nvPr/>
      </p:nvGrpSpPr>
      <p:grpSpPr>
        <a:xfrm>
          <a:off x="0" y="0"/>
          <a:ext cx="0" cy="0"/>
          <a:chOff x="0" y="0"/>
          <a:chExt cx="0" cy="0"/>
        </a:xfrm>
      </p:grpSpPr>
      <p:pic>
        <p:nvPicPr>
          <p:cNvPr id="8" name="Рисунок 7" descr="0_6129d_c2d0151_XL.jpeg"/>
          <p:cNvPicPr>
            <a:picLocks noChangeAspect="1"/>
          </p:cNvPicPr>
          <p:nvPr userDrawn="1"/>
        </p:nvPicPr>
        <p:blipFill>
          <a:blip r:embed="rId14" cstate="screen">
            <a:clrChange>
              <a:clrFrom>
                <a:srgbClr val="FFFFFF"/>
              </a:clrFrom>
              <a:clrTo>
                <a:srgbClr val="FFFFFF">
                  <a:alpha val="0"/>
                </a:srgbClr>
              </a:clrTo>
            </a:clrChange>
          </a:blip>
          <a:stretch>
            <a:fillRect/>
          </a:stretch>
        </p:blipFill>
        <p:spPr>
          <a:xfrm>
            <a:off x="7143768" y="5474626"/>
            <a:ext cx="1857356" cy="1181743"/>
          </a:xfrm>
          <a:prstGeom prst="rect">
            <a:avLst/>
          </a:prstGeom>
        </p:spPr>
      </p:pic>
      <p:sp>
        <p:nvSpPr>
          <p:cNvPr id="7" name="Прямоугольник 6"/>
          <p:cNvSpPr/>
          <p:nvPr userDrawn="1"/>
        </p:nvSpPr>
        <p:spPr>
          <a:xfrm>
            <a:off x="71406" y="71414"/>
            <a:ext cx="9001188" cy="6715172"/>
          </a:xfrm>
          <a:prstGeom prst="rect">
            <a:avLst/>
          </a:prstGeom>
          <a:noFill/>
          <a:ln w="76200">
            <a:solidFill>
              <a:srgbClr val="00B0F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1DAC0-2942-4506-ABB7-FEE7075E718B}" type="datetimeFigureOut">
              <a:rPr lang="ru-RU" smtClean="0"/>
              <a:pPr/>
              <a:t>13.03.2024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6DF33-D17A-4238-AB91-3F054EB974E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luntiki.ru/uploads/images/9/f/f/2/190/1f45d547b8.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5085184"/>
            <a:ext cx="6696744" cy="1440160"/>
          </a:xfrm>
        </p:spPr>
        <p:txBody>
          <a:bodyPr>
            <a:normAutofit fontScale="70000" lnSpcReduction="20000"/>
          </a:bodyPr>
          <a:lstStyle/>
          <a:p>
            <a:r>
              <a:rPr lang="ru-RU" dirty="0" smtClean="0"/>
              <a:t> </a:t>
            </a:r>
          </a:p>
          <a:p>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Выполнила: Воспитатель </a:t>
            </a:r>
          </a:p>
          <a:p>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МБ ДОУ </a:t>
            </a:r>
            <a:r>
              <a:rPr lang="ru-RU" b="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Починковского</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детского сада </a:t>
            </a:r>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Масленникова Татьяна Алексеевна</a:t>
            </a:r>
            <a:endParaRPr lang="ru-RU"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i="1" dirty="0">
              <a:solidFill>
                <a:srgbClr val="0000FF"/>
              </a:solidFill>
              <a:effectLst>
                <a:outerShdw blurRad="38100" dist="38100" dir="2700000" algn="tl">
                  <a:srgbClr val="000000">
                    <a:alpha val="43137"/>
                  </a:srgbClr>
                </a:outerShdw>
              </a:effectLst>
            </a:endParaRPr>
          </a:p>
        </p:txBody>
      </p:sp>
      <p:sp>
        <p:nvSpPr>
          <p:cNvPr id="5" name="Прямоугольник 4"/>
          <p:cNvSpPr/>
          <p:nvPr/>
        </p:nvSpPr>
        <p:spPr>
          <a:xfrm>
            <a:off x="571473" y="2357430"/>
            <a:ext cx="8001056" cy="1815882"/>
          </a:xfrm>
          <a:prstGeom prst="rect">
            <a:avLst/>
          </a:prstGeom>
        </p:spPr>
        <p:txBody>
          <a:bodyPr wrap="square">
            <a:spAutoFit/>
          </a:bodyPr>
          <a:lstStyle/>
          <a:p>
            <a:pPr algn="ctr"/>
            <a:r>
              <a:rPr lang="ru-RU" sz="2800" b="1" dirty="0" smtClean="0">
                <a:solidFill>
                  <a:srgbClr val="FF0000"/>
                </a:solidFill>
                <a:latin typeface="Times New Roman" pitchFamily="18" charset="0"/>
                <a:cs typeface="Times New Roman" pitchFamily="18" charset="0"/>
              </a:rPr>
              <a:t>НЕТРАДИЦИОННЫЕ ТЕХНИКИ РИСОВАНИЯ </a:t>
            </a:r>
          </a:p>
          <a:p>
            <a:pPr algn="ctr"/>
            <a:r>
              <a:rPr lang="ru-RU" sz="2800" b="1" dirty="0" smtClean="0">
                <a:solidFill>
                  <a:srgbClr val="FF0000"/>
                </a:solidFill>
                <a:latin typeface="Times New Roman" pitchFamily="18" charset="0"/>
                <a:cs typeface="Times New Roman" pitchFamily="18" charset="0"/>
              </a:rPr>
              <a:t>И ИХ РОЛЬ В РАЗВИТИИ ДЕТЕЙ </a:t>
            </a:r>
          </a:p>
          <a:p>
            <a:pPr algn="ctr"/>
            <a:r>
              <a:rPr lang="ru-RU" sz="2800" b="1" dirty="0" smtClean="0">
                <a:solidFill>
                  <a:srgbClr val="FF0000"/>
                </a:solidFill>
                <a:latin typeface="Times New Roman" pitchFamily="18" charset="0"/>
                <a:cs typeface="Times New Roman" pitchFamily="18" charset="0"/>
              </a:rPr>
              <a:t>ДОШКОЛЬНОГО ВОЗРАСТА</a:t>
            </a:r>
            <a:endParaRPr lang="ru-RU" sz="2800" b="1" dirty="0">
              <a:solidFill>
                <a:srgbClr val="FF0000"/>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ox(in)">
                                      <p:cBhvr>
                                        <p:cTn id="11" dur="500"/>
                                        <p:tgtEl>
                                          <p:spTgt spid="3">
                                            <p:txEl>
                                              <p:pRg st="2" end="2"/>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Восковые мелки (свеча) + акварель</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600200"/>
            <a:ext cx="4680520" cy="4925144"/>
          </a:xfrm>
        </p:spPr>
        <p:txBody>
          <a:bodyPr>
            <a:noAutofit/>
          </a:bodyPr>
          <a:lstStyle/>
          <a:p>
            <a:pPr>
              <a:buFont typeface="Wingdings" pitchFamily="2" charset="2"/>
              <a:buChar char="v"/>
            </a:pPr>
            <a:r>
              <a:rPr lang="ru-RU" sz="1700" b="1" u="sng" dirty="0" smtClean="0">
                <a:solidFill>
                  <a:srgbClr val="0000FF"/>
                </a:solidFill>
                <a:latin typeface="Times New Roman" pitchFamily="18" charset="0"/>
                <a:cs typeface="Times New Roman" pitchFamily="18" charset="0"/>
              </a:rPr>
              <a:t>Возраст:</a:t>
            </a:r>
            <a:r>
              <a:rPr lang="ru-RU" sz="1700" b="1" dirty="0" smtClean="0">
                <a:solidFill>
                  <a:srgbClr val="0000FF"/>
                </a:solidFill>
                <a:latin typeface="Times New Roman" pitchFamily="18" charset="0"/>
                <a:cs typeface="Times New Roman" pitchFamily="18" charset="0"/>
              </a:rPr>
              <a:t> от четырех лет.</a:t>
            </a:r>
            <a:endParaRPr lang="ru-RU" sz="1700" dirty="0" smtClean="0">
              <a:solidFill>
                <a:srgbClr val="0000FF"/>
              </a:solidFill>
              <a:latin typeface="Times New Roman" pitchFamily="18" charset="0"/>
              <a:cs typeface="Times New Roman" pitchFamily="18" charset="0"/>
            </a:endParaRPr>
          </a:p>
          <a:p>
            <a:pPr>
              <a:buFont typeface="Wingdings" pitchFamily="2" charset="2"/>
              <a:buChar char="v"/>
            </a:pPr>
            <a:r>
              <a:rPr lang="ru-RU" sz="1700" b="1" u="sng" dirty="0" smtClean="0">
                <a:solidFill>
                  <a:srgbClr val="0000FF"/>
                </a:solidFill>
                <a:latin typeface="Times New Roman" pitchFamily="18" charset="0"/>
                <a:cs typeface="Times New Roman" pitchFamily="18" charset="0"/>
              </a:rPr>
              <a:t>Средства выразительности:</a:t>
            </a:r>
            <a:r>
              <a:rPr lang="ru-RU" sz="1700" b="1" dirty="0" smtClean="0">
                <a:solidFill>
                  <a:srgbClr val="0000FF"/>
                </a:solidFill>
                <a:latin typeface="Times New Roman" pitchFamily="18" charset="0"/>
                <a:cs typeface="Times New Roman" pitchFamily="18" charset="0"/>
              </a:rPr>
              <a:t> цвет, линия, пятно, фактура. Материалы: восковые мелки, плотная белая бумага, акварель, кисти. </a:t>
            </a:r>
            <a:endParaRPr lang="ru-RU" sz="1700" dirty="0" smtClean="0">
              <a:solidFill>
                <a:srgbClr val="0000FF"/>
              </a:solidFill>
              <a:latin typeface="Times New Roman" pitchFamily="18" charset="0"/>
              <a:cs typeface="Times New Roman" pitchFamily="18" charset="0"/>
            </a:endParaRPr>
          </a:p>
          <a:p>
            <a:pPr>
              <a:buFont typeface="Wingdings" pitchFamily="2" charset="2"/>
              <a:buChar char="v"/>
            </a:pPr>
            <a:r>
              <a:rPr lang="ru-RU" sz="1700" b="1" u="sng" dirty="0" smtClean="0">
                <a:solidFill>
                  <a:srgbClr val="0000FF"/>
                </a:solidFill>
                <a:latin typeface="Times New Roman" pitchFamily="18" charset="0"/>
                <a:cs typeface="Times New Roman" pitchFamily="18" charset="0"/>
              </a:rPr>
              <a:t>Способ получения изображения:</a:t>
            </a:r>
            <a:r>
              <a:rPr lang="ru-RU" sz="1700" b="1" dirty="0" smtClean="0">
                <a:solidFill>
                  <a:srgbClr val="0000FF"/>
                </a:solidFill>
                <a:latin typeface="Times New Roman" pitchFamily="18" charset="0"/>
                <a:cs typeface="Times New Roman" pitchFamily="18" charset="0"/>
              </a:rPr>
              <a:t> ребенок рисует восковыми мелками на белой бумаге. Затем закрашивает лист акварелью в один или несколько цветов. Рисунок мелками остается </a:t>
            </a:r>
            <a:r>
              <a:rPr lang="ru-RU" sz="1700" b="1" dirty="0" err="1" smtClean="0">
                <a:solidFill>
                  <a:srgbClr val="0000FF"/>
                </a:solidFill>
                <a:latin typeface="Times New Roman" pitchFamily="18" charset="0"/>
                <a:cs typeface="Times New Roman" pitchFamily="18" charset="0"/>
              </a:rPr>
              <a:t>незакрашенным</a:t>
            </a:r>
            <a:r>
              <a:rPr lang="ru-RU" sz="1700" b="1" dirty="0" smtClean="0">
                <a:solidFill>
                  <a:srgbClr val="0000FF"/>
                </a:solidFill>
                <a:latin typeface="Times New Roman" pitchFamily="18" charset="0"/>
                <a:cs typeface="Times New Roman" pitchFamily="18" charset="0"/>
              </a:rPr>
              <a:t>.</a:t>
            </a:r>
            <a:endParaRPr lang="ru-RU" sz="1700" dirty="0" smtClean="0">
              <a:solidFill>
                <a:srgbClr val="0000FF"/>
              </a:solidFill>
              <a:latin typeface="Times New Roman" pitchFamily="18" charset="0"/>
              <a:cs typeface="Times New Roman" pitchFamily="18" charset="0"/>
            </a:endParaRPr>
          </a:p>
          <a:p>
            <a:pPr>
              <a:buFont typeface="Wingdings" pitchFamily="2" charset="2"/>
              <a:buChar char="v"/>
            </a:pPr>
            <a:r>
              <a:rPr lang="ru-RU" sz="1700" b="1" dirty="0" smtClean="0">
                <a:solidFill>
                  <a:srgbClr val="0000FF"/>
                </a:solidFill>
                <a:latin typeface="Times New Roman" pitchFamily="18" charset="0"/>
                <a:cs typeface="Times New Roman" pitchFamily="18" charset="0"/>
              </a:rPr>
              <a:t> </a:t>
            </a:r>
            <a:r>
              <a:rPr lang="ru-RU" sz="1700" b="1" u="sng" dirty="0" smtClean="0">
                <a:solidFill>
                  <a:srgbClr val="0000FF"/>
                </a:solidFill>
                <a:latin typeface="Times New Roman" pitchFamily="18" charset="0"/>
                <a:cs typeface="Times New Roman" pitchFamily="18" charset="0"/>
              </a:rPr>
              <a:t>Материалы:</a:t>
            </a:r>
            <a:r>
              <a:rPr lang="ru-RU" sz="1700" b="1" dirty="0" smtClean="0">
                <a:solidFill>
                  <a:srgbClr val="0000FF"/>
                </a:solidFill>
                <a:latin typeface="Times New Roman" pitchFamily="18" charset="0"/>
                <a:cs typeface="Times New Roman" pitchFamily="18" charset="0"/>
              </a:rPr>
              <a:t> свеча, плотная бумага, акварель, кисти. </a:t>
            </a:r>
            <a:endParaRPr lang="ru-RU" sz="1700" dirty="0" smtClean="0">
              <a:solidFill>
                <a:srgbClr val="0000FF"/>
              </a:solidFill>
              <a:latin typeface="Times New Roman" pitchFamily="18" charset="0"/>
              <a:cs typeface="Times New Roman" pitchFamily="18" charset="0"/>
            </a:endParaRPr>
          </a:p>
          <a:p>
            <a:pPr>
              <a:buFont typeface="Wingdings" pitchFamily="2" charset="2"/>
              <a:buChar char="v"/>
            </a:pPr>
            <a:r>
              <a:rPr lang="ru-RU" sz="1700" b="1" u="sng" dirty="0" smtClean="0">
                <a:solidFill>
                  <a:srgbClr val="0000FF"/>
                </a:solidFill>
                <a:latin typeface="Times New Roman" pitchFamily="18" charset="0"/>
                <a:cs typeface="Times New Roman" pitchFamily="18" charset="0"/>
              </a:rPr>
              <a:t>Способ получения изображения</a:t>
            </a:r>
            <a:r>
              <a:rPr lang="ru-RU" sz="1700" b="1" dirty="0" smtClean="0">
                <a:solidFill>
                  <a:srgbClr val="0000FF"/>
                </a:solidFill>
                <a:latin typeface="Times New Roman" pitchFamily="18" charset="0"/>
                <a:cs typeface="Times New Roman" pitchFamily="18" charset="0"/>
              </a:rPr>
              <a:t>: ребенок рисует свечой" на бумаге. Затем закрашивает лист акварелью в один или несколько цветов. Рисунок свечой остается белым.</a:t>
            </a:r>
            <a:endParaRPr lang="ru-RU" sz="1700" dirty="0" smtClean="0">
              <a:solidFill>
                <a:srgbClr val="0000FF"/>
              </a:solidFill>
              <a:latin typeface="Times New Roman" pitchFamily="18" charset="0"/>
              <a:cs typeface="Times New Roman" pitchFamily="18" charset="0"/>
            </a:endParaRPr>
          </a:p>
          <a:p>
            <a:endParaRPr lang="ru-RU" sz="1700" dirty="0"/>
          </a:p>
        </p:txBody>
      </p:sp>
      <p:pic>
        <p:nvPicPr>
          <p:cNvPr id="5122" name="Picture 2" descr="G:\ИЗО\доклад\3.jpg"/>
          <p:cNvPicPr>
            <a:picLocks noGrp="1" noChangeAspect="1" noChangeArrowheads="1"/>
          </p:cNvPicPr>
          <p:nvPr>
            <p:ph sz="half" idx="1"/>
          </p:nvPr>
        </p:nvPicPr>
        <p:blipFill>
          <a:blip r:embed="rId2" cstate="screen"/>
          <a:srcRect/>
          <a:stretch>
            <a:fillRect/>
          </a:stretch>
        </p:blipFill>
        <p:spPr bwMode="auto">
          <a:xfrm>
            <a:off x="467544" y="1709234"/>
            <a:ext cx="3312368" cy="46615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5122"/>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latin typeface="Times New Roman" pitchFamily="18" charset="0"/>
                <a:cs typeface="Times New Roman" pitchFamily="18" charset="0"/>
              </a:rPr>
              <a:t>Кляксография</a:t>
            </a:r>
            <a:r>
              <a:rPr lang="ru-RU" b="1" dirty="0" smtClean="0">
                <a:solidFill>
                  <a:srgbClr val="FF0000"/>
                </a:solidFill>
                <a:latin typeface="Times New Roman" pitchFamily="18" charset="0"/>
                <a:cs typeface="Times New Roman" pitchFamily="18" charset="0"/>
              </a:rPr>
              <a:t>  обычная</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600200"/>
            <a:ext cx="4474840" cy="4637112"/>
          </a:xfrm>
        </p:spPr>
        <p:txBody>
          <a:bodyPr>
            <a:normAutofit fontScale="47500" lnSpcReduction="20000"/>
          </a:bodyPr>
          <a:lstStyle/>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Возраст:</a:t>
            </a:r>
            <a:r>
              <a:rPr lang="ru-RU" sz="3100" b="1" dirty="0" smtClean="0">
                <a:solidFill>
                  <a:srgbClr val="0000FF"/>
                </a:solidFill>
                <a:latin typeface="Times New Roman" pitchFamily="18" charset="0"/>
                <a:cs typeface="Times New Roman" pitchFamily="18" charset="0"/>
              </a:rPr>
              <a:t> от пяти лет.</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Средства выразительности:</a:t>
            </a:r>
            <a:r>
              <a:rPr lang="ru-RU" sz="3100" b="1" dirty="0" smtClean="0">
                <a:solidFill>
                  <a:srgbClr val="0000FF"/>
                </a:solidFill>
                <a:latin typeface="Times New Roman" pitchFamily="18" charset="0"/>
                <a:cs typeface="Times New Roman" pitchFamily="18" charset="0"/>
              </a:rPr>
              <a:t> пятно.</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Материалы:</a:t>
            </a:r>
            <a:r>
              <a:rPr lang="ru-RU" sz="3100" b="1" dirty="0" smtClean="0">
                <a:solidFill>
                  <a:srgbClr val="0000FF"/>
                </a:solidFill>
                <a:latin typeface="Times New Roman" pitchFamily="18" charset="0"/>
                <a:cs typeface="Times New Roman" pitchFamily="18" charset="0"/>
              </a:rPr>
              <a:t> бумага, тушь либо жидко разведенная гуашь в мисочке, пластиковая ложечка.</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Способ получения изображения:</a:t>
            </a:r>
            <a:r>
              <a:rPr lang="ru-RU" sz="3100" b="1" dirty="0" smtClean="0">
                <a:solidFill>
                  <a:srgbClr val="0000FF"/>
                </a:solidFill>
                <a:latin typeface="Times New Roman" pitchFamily="18" charset="0"/>
                <a:cs typeface="Times New Roman" pitchFamily="18" charset="0"/>
              </a:rPr>
              <a:t>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endParaRPr lang="ru-RU" sz="3100" dirty="0" smtClean="0">
              <a:solidFill>
                <a:srgbClr val="0000FF"/>
              </a:solidFill>
              <a:latin typeface="Times New Roman" pitchFamily="18" charset="0"/>
              <a:cs typeface="Times New Roman" pitchFamily="18" charset="0"/>
            </a:endParaRPr>
          </a:p>
          <a:p>
            <a:pPr>
              <a:lnSpc>
                <a:spcPct val="120000"/>
              </a:lnSpc>
            </a:pPr>
            <a:endParaRPr lang="ru-RU" dirty="0"/>
          </a:p>
        </p:txBody>
      </p:sp>
      <p:pic>
        <p:nvPicPr>
          <p:cNvPr id="6147" name="Picture 3" descr="C:\Users\User\Downloads\изо\Новая папка (4)\image4.jpeg"/>
          <p:cNvPicPr>
            <a:picLocks noGrp="1" noChangeAspect="1" noChangeArrowheads="1"/>
          </p:cNvPicPr>
          <p:nvPr>
            <p:ph sz="half" idx="1"/>
          </p:nvPr>
        </p:nvPicPr>
        <p:blipFill>
          <a:blip r:embed="rId2" cstate="screen"/>
          <a:srcRect/>
          <a:stretch>
            <a:fillRect/>
          </a:stretch>
        </p:blipFill>
        <p:spPr bwMode="auto">
          <a:xfrm>
            <a:off x="539750" y="1844824"/>
            <a:ext cx="3240162" cy="41764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6147"/>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215370" cy="646331"/>
          </a:xfrm>
          <a:prstGeom prst="rect">
            <a:avLst/>
          </a:prstGeom>
        </p:spPr>
        <p:txBody>
          <a:bodyPr wrap="square">
            <a:spAutoFit/>
          </a:bodyPr>
          <a:lstStyle/>
          <a:p>
            <a:r>
              <a:rPr lang="ru-RU" sz="3600" b="1" dirty="0" err="1" smtClean="0">
                <a:solidFill>
                  <a:srgbClr val="FF0000"/>
                </a:solidFill>
                <a:latin typeface="Times New Roman" pitchFamily="18" charset="0"/>
                <a:cs typeface="Times New Roman" pitchFamily="18" charset="0"/>
              </a:rPr>
              <a:t>Монотопия</a:t>
            </a:r>
            <a:r>
              <a:rPr lang="ru-RU" sz="3600" b="1" dirty="0" smtClean="0">
                <a:solidFill>
                  <a:srgbClr val="FF0000"/>
                </a:solidFill>
                <a:latin typeface="Times New Roman" pitchFamily="18" charset="0"/>
                <a:cs typeface="Times New Roman" pitchFamily="18" charset="0"/>
              </a:rPr>
              <a:t> предметная</a:t>
            </a:r>
            <a:endParaRPr lang="ru-RU" sz="3600" dirty="0"/>
          </a:p>
        </p:txBody>
      </p:sp>
      <p:sp>
        <p:nvSpPr>
          <p:cNvPr id="4" name="Прямоугольник 3"/>
          <p:cNvSpPr/>
          <p:nvPr/>
        </p:nvSpPr>
        <p:spPr>
          <a:xfrm>
            <a:off x="3286116" y="928670"/>
            <a:ext cx="5572164" cy="5706177"/>
          </a:xfrm>
          <a:prstGeom prst="rect">
            <a:avLst/>
          </a:prstGeom>
        </p:spPr>
        <p:txBody>
          <a:bodyPr wrap="square">
            <a:spAutoFit/>
          </a:bodyPr>
          <a:lstStyle/>
          <a:p>
            <a:pPr>
              <a:lnSpc>
                <a:spcPct val="120000"/>
              </a:lnSpc>
              <a:buFont typeface="Wingdings" pitchFamily="2" charset="2"/>
              <a:buChar char="v"/>
            </a:pPr>
            <a:r>
              <a:rPr lang="ru-RU" sz="1600" b="1" u="sng" dirty="0" smtClean="0">
                <a:solidFill>
                  <a:srgbClr val="0000FF"/>
                </a:solidFill>
                <a:latin typeface="Times New Roman" pitchFamily="18" charset="0"/>
                <a:cs typeface="Times New Roman" pitchFamily="18" charset="0"/>
              </a:rPr>
              <a:t>Возраст:</a:t>
            </a:r>
            <a:r>
              <a:rPr lang="ru-RU" sz="1600" b="1" dirty="0" smtClean="0">
                <a:solidFill>
                  <a:srgbClr val="0000FF"/>
                </a:solidFill>
                <a:latin typeface="Times New Roman" pitchFamily="18" charset="0"/>
                <a:cs typeface="Times New Roman" pitchFamily="18" charset="0"/>
              </a:rPr>
              <a:t> от пяти лет.</a:t>
            </a:r>
            <a:endParaRPr lang="ru-RU" sz="16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1600" b="1" u="sng" dirty="0" smtClean="0">
                <a:solidFill>
                  <a:srgbClr val="0000FF"/>
                </a:solidFill>
                <a:latin typeface="Times New Roman" pitchFamily="18" charset="0"/>
                <a:cs typeface="Times New Roman" pitchFamily="18" charset="0"/>
              </a:rPr>
              <a:t>Средства выразительности:</a:t>
            </a:r>
            <a:r>
              <a:rPr lang="ru-RU" sz="1600" b="1" dirty="0" smtClean="0">
                <a:solidFill>
                  <a:srgbClr val="0000FF"/>
                </a:solidFill>
                <a:latin typeface="Times New Roman" pitchFamily="18" charset="0"/>
                <a:cs typeface="Times New Roman" pitchFamily="18" charset="0"/>
              </a:rPr>
              <a:t> пятно, цвет, симметрия.</a:t>
            </a:r>
            <a:endParaRPr lang="ru-RU" sz="16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1600" b="1" u="sng" dirty="0" smtClean="0">
                <a:solidFill>
                  <a:srgbClr val="0000FF"/>
                </a:solidFill>
                <a:latin typeface="Times New Roman" pitchFamily="18" charset="0"/>
                <a:cs typeface="Times New Roman" pitchFamily="18" charset="0"/>
              </a:rPr>
              <a:t>Материалы: </a:t>
            </a:r>
            <a:r>
              <a:rPr lang="ru-RU" sz="1600" b="1" dirty="0" smtClean="0">
                <a:solidFill>
                  <a:srgbClr val="0000FF"/>
                </a:solidFill>
                <a:latin typeface="Times New Roman" pitchFamily="18" charset="0"/>
                <a:cs typeface="Times New Roman" pitchFamily="18" charset="0"/>
              </a:rPr>
              <a:t>плотная бумага любого цвета, кисти, гуашь или акварель.</a:t>
            </a:r>
            <a:endParaRPr lang="ru-RU" sz="16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1600" b="1" u="sng" dirty="0" smtClean="0">
                <a:solidFill>
                  <a:srgbClr val="0000FF"/>
                </a:solidFill>
                <a:latin typeface="Times New Roman" pitchFamily="18" charset="0"/>
                <a:cs typeface="Times New Roman" pitchFamily="18" charset="0"/>
              </a:rPr>
              <a:t>Способ получения изображения:</a:t>
            </a:r>
            <a:r>
              <a:rPr lang="ru-RU" sz="1600" b="1" dirty="0" smtClean="0">
                <a:solidFill>
                  <a:srgbClr val="0000FF"/>
                </a:solidFill>
                <a:latin typeface="Times New Roman" pitchFamily="18" charset="0"/>
                <a:cs typeface="Times New Roman" pitchFamily="18" charset="0"/>
              </a:rPr>
              <a:t> ребенок складывает лист бумаги вдвое и на одной его полови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 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endParaRPr lang="ru-RU" sz="1600" dirty="0" smtClean="0">
              <a:solidFill>
                <a:srgbClr val="0000FF"/>
              </a:solidFill>
              <a:latin typeface="Times New Roman" pitchFamily="18" charset="0"/>
              <a:cs typeface="Times New Roman" pitchFamily="18" charset="0"/>
            </a:endParaRPr>
          </a:p>
        </p:txBody>
      </p:sp>
      <p:pic>
        <p:nvPicPr>
          <p:cNvPr id="6" name="Picture 3" descr="http://luntiki.ru/uploads/images/9/f/f/2/190/1f45d547b8.jpg">
            <a:hlinkClick r:id="rId2"/>
          </p:cNvPr>
          <p:cNvPicPr>
            <a:picLocks noChangeAspect="1" noChangeArrowheads="1"/>
          </p:cNvPicPr>
          <p:nvPr/>
        </p:nvPicPr>
        <p:blipFill>
          <a:blip r:embed="rId3"/>
          <a:srcRect/>
          <a:stretch>
            <a:fillRect/>
          </a:stretch>
        </p:blipFill>
        <p:spPr bwMode="auto">
          <a:xfrm>
            <a:off x="500034" y="1357298"/>
            <a:ext cx="2714644" cy="46434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FF0000"/>
                </a:solidFill>
                <a:latin typeface="Times New Roman" pitchFamily="18" charset="0"/>
                <a:cs typeface="Times New Roman" pitchFamily="18" charset="0"/>
              </a:rPr>
              <a:t>Кляксография</a:t>
            </a:r>
            <a:r>
              <a:rPr lang="ru-RU" b="1" dirty="0" smtClean="0">
                <a:solidFill>
                  <a:srgbClr val="FF0000"/>
                </a:solidFill>
                <a:latin typeface="Times New Roman" pitchFamily="18" charset="0"/>
                <a:cs typeface="Times New Roman" pitchFamily="18" charset="0"/>
              </a:rPr>
              <a:t>  обычная</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11960" y="1600200"/>
            <a:ext cx="4474840" cy="4637112"/>
          </a:xfrm>
        </p:spPr>
        <p:txBody>
          <a:bodyPr>
            <a:normAutofit fontScale="47500" lnSpcReduction="20000"/>
          </a:bodyPr>
          <a:lstStyle/>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Возраст:</a:t>
            </a:r>
            <a:r>
              <a:rPr lang="ru-RU" sz="3100" b="1" dirty="0" smtClean="0">
                <a:solidFill>
                  <a:srgbClr val="0000FF"/>
                </a:solidFill>
                <a:latin typeface="Times New Roman" pitchFamily="18" charset="0"/>
                <a:cs typeface="Times New Roman" pitchFamily="18" charset="0"/>
              </a:rPr>
              <a:t> от пяти лет.</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Средства выразительности:</a:t>
            </a:r>
            <a:r>
              <a:rPr lang="ru-RU" sz="3100" b="1" dirty="0" smtClean="0">
                <a:solidFill>
                  <a:srgbClr val="0000FF"/>
                </a:solidFill>
                <a:latin typeface="Times New Roman" pitchFamily="18" charset="0"/>
                <a:cs typeface="Times New Roman" pitchFamily="18" charset="0"/>
              </a:rPr>
              <a:t> пятно.</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Материалы:</a:t>
            </a:r>
            <a:r>
              <a:rPr lang="ru-RU" sz="3100" b="1" dirty="0" smtClean="0">
                <a:solidFill>
                  <a:srgbClr val="0000FF"/>
                </a:solidFill>
                <a:latin typeface="Times New Roman" pitchFamily="18" charset="0"/>
                <a:cs typeface="Times New Roman" pitchFamily="18" charset="0"/>
              </a:rPr>
              <a:t> бумага, тушь либо жидко разведенная гуашь в мисочке, пластиковая ложечка.</a:t>
            </a:r>
            <a:endParaRPr lang="ru-RU" sz="3100"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sz="3100" b="1" u="sng" dirty="0" smtClean="0">
                <a:solidFill>
                  <a:srgbClr val="0000FF"/>
                </a:solidFill>
                <a:latin typeface="Times New Roman" pitchFamily="18" charset="0"/>
                <a:cs typeface="Times New Roman" pitchFamily="18" charset="0"/>
              </a:rPr>
              <a:t>Способ получения изображения:</a:t>
            </a:r>
            <a:r>
              <a:rPr lang="ru-RU" sz="3100" b="1" dirty="0" smtClean="0">
                <a:solidFill>
                  <a:srgbClr val="0000FF"/>
                </a:solidFill>
                <a:latin typeface="Times New Roman" pitchFamily="18" charset="0"/>
                <a:cs typeface="Times New Roman" pitchFamily="18" charset="0"/>
              </a:rPr>
              <a:t> ребенок 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endParaRPr lang="ru-RU" sz="3100" dirty="0" smtClean="0">
              <a:solidFill>
                <a:srgbClr val="0000FF"/>
              </a:solidFill>
              <a:latin typeface="Times New Roman" pitchFamily="18" charset="0"/>
              <a:cs typeface="Times New Roman" pitchFamily="18" charset="0"/>
            </a:endParaRPr>
          </a:p>
          <a:p>
            <a:pPr>
              <a:lnSpc>
                <a:spcPct val="120000"/>
              </a:lnSpc>
            </a:pPr>
            <a:endParaRPr lang="ru-RU" dirty="0"/>
          </a:p>
        </p:txBody>
      </p:sp>
      <p:pic>
        <p:nvPicPr>
          <p:cNvPr id="6147" name="Picture 3" descr="C:\Users\User\Downloads\изо\Новая папка (4)\image4.jpeg"/>
          <p:cNvPicPr>
            <a:picLocks noGrp="1" noChangeAspect="1" noChangeArrowheads="1"/>
          </p:cNvPicPr>
          <p:nvPr>
            <p:ph sz="half" idx="1"/>
          </p:nvPr>
        </p:nvPicPr>
        <p:blipFill>
          <a:blip r:embed="rId2" cstate="screen"/>
          <a:srcRect/>
          <a:stretch>
            <a:fillRect/>
          </a:stretch>
        </p:blipFill>
        <p:spPr bwMode="auto">
          <a:xfrm>
            <a:off x="428596" y="1500174"/>
            <a:ext cx="3240162" cy="41764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6147"/>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a:bodyPr>
          <a:lstStyle/>
          <a:p>
            <a:r>
              <a:rPr lang="ru-RU" b="1" dirty="0" err="1" smtClean="0">
                <a:solidFill>
                  <a:srgbClr val="FF0000"/>
                </a:solidFill>
                <a:latin typeface="Times New Roman" pitchFamily="18" charset="0"/>
                <a:cs typeface="Times New Roman" pitchFamily="18" charset="0"/>
              </a:rPr>
              <a:t>Кляксография</a:t>
            </a:r>
            <a:r>
              <a:rPr lang="ru-RU" b="1" dirty="0" smtClean="0">
                <a:solidFill>
                  <a:srgbClr val="FF0000"/>
                </a:solidFill>
                <a:latin typeface="Times New Roman" pitchFamily="18" charset="0"/>
                <a:cs typeface="Times New Roman" pitchFamily="18" charset="0"/>
              </a:rPr>
              <a:t> с трубочкой</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427984" y="1600200"/>
            <a:ext cx="4258816" cy="4525963"/>
          </a:xfrm>
        </p:spPr>
        <p:txBody>
          <a:bodyPr>
            <a:normAutofit fontScale="62500" lnSpcReduction="20000"/>
          </a:bodyPr>
          <a:lstStyle/>
          <a:p>
            <a:pPr>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пяти лет.</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a:t>
            </a:r>
            <a:r>
              <a:rPr lang="ru-RU" b="1" dirty="0" smtClean="0">
                <a:solidFill>
                  <a:srgbClr val="0000FF"/>
                </a:solidFill>
                <a:latin typeface="Times New Roman" pitchFamily="18" charset="0"/>
                <a:cs typeface="Times New Roman" pitchFamily="18" charset="0"/>
              </a:rPr>
              <a:t> пятно.</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a:t>
            </a:r>
            <a:r>
              <a:rPr lang="ru-RU" b="1" dirty="0" smtClean="0">
                <a:solidFill>
                  <a:srgbClr val="0000FF"/>
                </a:solidFill>
                <a:latin typeface="Times New Roman" pitchFamily="18" charset="0"/>
                <a:cs typeface="Times New Roman" pitchFamily="18" charset="0"/>
              </a:rPr>
              <a:t> бумага, тушь либо жидко разведенная гуашь в мисочке, пластиковая ложечка.</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a:t>
            </a:r>
            <a:r>
              <a:rPr lang="ru-RU" b="1" dirty="0" smtClean="0">
                <a:solidFill>
                  <a:srgbClr val="0000FF"/>
                </a:solidFill>
                <a:latin typeface="Times New Roman" pitchFamily="18" charset="0"/>
                <a:cs typeface="Times New Roman" pitchFamily="18" charset="0"/>
              </a:rPr>
              <a:t> ребенок зачерпывает гуашь пластиковой ложкой и выливает на бумагу. Затем на это пятно дует из трубочки так, что бы её конец не касался ни пятна, ни бумаги. При необходимости процедура повторяется. Недостающие детали дорисовываются.</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endParaRPr lang="ru-RU" dirty="0"/>
          </a:p>
        </p:txBody>
      </p:sp>
      <p:pic>
        <p:nvPicPr>
          <p:cNvPr id="7170" name="Picture 2" descr="G:\ИЗО\доклад\6.jpg"/>
          <p:cNvPicPr>
            <a:picLocks noGrp="1" noChangeAspect="1" noChangeArrowheads="1"/>
          </p:cNvPicPr>
          <p:nvPr>
            <p:ph sz="half" idx="1"/>
          </p:nvPr>
        </p:nvPicPr>
        <p:blipFill>
          <a:blip r:embed="rId2" cstate="screen"/>
          <a:srcRect/>
          <a:stretch>
            <a:fillRect/>
          </a:stretch>
        </p:blipFill>
        <p:spPr bwMode="auto">
          <a:xfrm>
            <a:off x="539552" y="1772816"/>
            <a:ext cx="3312368" cy="45460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7170"/>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txBody>
          <a:bodyPr>
            <a:normAutofit/>
          </a:bodyPr>
          <a:lstStyle/>
          <a:p>
            <a:r>
              <a:rPr lang="ru-RU" b="1" dirty="0" smtClean="0">
                <a:solidFill>
                  <a:srgbClr val="FF0000"/>
                </a:solidFill>
                <a:latin typeface="Times New Roman" pitchFamily="18" charset="0"/>
                <a:cs typeface="Times New Roman" pitchFamily="18" charset="0"/>
              </a:rPr>
              <a:t>Рисование крупой (солью)</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196753"/>
            <a:ext cx="8640960" cy="2376263"/>
          </a:xfrm>
        </p:spPr>
        <p:txBody>
          <a:bodyPr>
            <a:normAutofit/>
          </a:bodyPr>
          <a:lstStyle/>
          <a:p>
            <a:pPr>
              <a:buFont typeface="Wingdings" pitchFamily="2" charset="2"/>
              <a:buChar char="v"/>
            </a:pPr>
            <a:r>
              <a:rPr lang="ru-RU" sz="1600" b="1" dirty="0" smtClean="0">
                <a:solidFill>
                  <a:srgbClr val="0000FF"/>
                </a:solidFill>
                <a:latin typeface="Times New Roman" pitchFamily="18" charset="0"/>
                <a:cs typeface="Times New Roman" pitchFamily="18" charset="0"/>
              </a:rPr>
              <a:t>Возраст: от шести лет.</a:t>
            </a:r>
            <a:endParaRPr lang="ru-RU" sz="1600" dirty="0" smtClean="0">
              <a:solidFill>
                <a:srgbClr val="0000FF"/>
              </a:solidFill>
              <a:latin typeface="Times New Roman" pitchFamily="18" charset="0"/>
              <a:cs typeface="Times New Roman" pitchFamily="18" charset="0"/>
            </a:endParaRPr>
          </a:p>
          <a:p>
            <a:pPr>
              <a:buFont typeface="Wingdings" pitchFamily="2" charset="2"/>
              <a:buChar char="v"/>
            </a:pPr>
            <a:r>
              <a:rPr lang="ru-RU" sz="1600" b="1" dirty="0" smtClean="0">
                <a:solidFill>
                  <a:srgbClr val="0000FF"/>
                </a:solidFill>
                <a:latin typeface="Times New Roman" pitchFamily="18" charset="0"/>
                <a:cs typeface="Times New Roman" pitchFamily="18" charset="0"/>
              </a:rPr>
              <a:t>Средства выразительности: объем.</a:t>
            </a:r>
            <a:endParaRPr lang="ru-RU" sz="1600" dirty="0" smtClean="0">
              <a:solidFill>
                <a:srgbClr val="0000FF"/>
              </a:solidFill>
              <a:latin typeface="Times New Roman" pitchFamily="18" charset="0"/>
              <a:cs typeface="Times New Roman" pitchFamily="18" charset="0"/>
            </a:endParaRPr>
          </a:p>
          <a:p>
            <a:pPr>
              <a:buFont typeface="Wingdings" pitchFamily="2" charset="2"/>
              <a:buChar char="v"/>
            </a:pPr>
            <a:r>
              <a:rPr lang="ru-RU" sz="1600" b="1" dirty="0" smtClean="0">
                <a:solidFill>
                  <a:srgbClr val="0000FF"/>
                </a:solidFill>
                <a:latin typeface="Times New Roman" pitchFamily="18" charset="0"/>
                <a:cs typeface="Times New Roman" pitchFamily="18" charset="0"/>
              </a:rPr>
              <a:t>Материалы: соль, чистый песок или манная крупа, клей ПВА, картон, кисти для клея, простой карандаш.</a:t>
            </a:r>
            <a:endParaRPr lang="ru-RU" sz="1600" dirty="0" smtClean="0">
              <a:solidFill>
                <a:srgbClr val="0000FF"/>
              </a:solidFill>
              <a:latin typeface="Times New Roman" pitchFamily="18" charset="0"/>
              <a:cs typeface="Times New Roman" pitchFamily="18" charset="0"/>
            </a:endParaRPr>
          </a:p>
          <a:p>
            <a:pPr>
              <a:buFont typeface="Wingdings" pitchFamily="2" charset="2"/>
              <a:buChar char="v"/>
            </a:pPr>
            <a:r>
              <a:rPr lang="ru-RU" sz="1600" b="1" dirty="0" smtClean="0">
                <a:solidFill>
                  <a:srgbClr val="0000FF"/>
                </a:solidFill>
                <a:latin typeface="Times New Roman" pitchFamily="18" charset="0"/>
                <a:cs typeface="Times New Roman" pitchFamily="18" charset="0"/>
              </a:rPr>
              <a:t>Способ получения: Ребенок готовит картон нужного цвета, простым карандашом наносит необходимый рисунок, потом каждый предмет по очереди намазывает клеем и посыпает </a:t>
            </a:r>
            <a:r>
              <a:rPr lang="ru-RU" sz="1400" b="1" dirty="0" smtClean="0">
                <a:solidFill>
                  <a:srgbClr val="0000FF"/>
                </a:solidFill>
                <a:latin typeface="Times New Roman" pitchFamily="18" charset="0"/>
                <a:cs typeface="Times New Roman" pitchFamily="18" charset="0"/>
              </a:rPr>
              <a:t>аккуратно солью(крупой), лишнее ссыпает на поднос. </a:t>
            </a:r>
            <a:endParaRPr lang="ru-RU" sz="1400" dirty="0" smtClean="0">
              <a:solidFill>
                <a:srgbClr val="0000FF"/>
              </a:solidFill>
              <a:latin typeface="Times New Roman" pitchFamily="18" charset="0"/>
              <a:cs typeface="Times New Roman" pitchFamily="18" charset="0"/>
            </a:endParaRPr>
          </a:p>
          <a:p>
            <a:endParaRPr lang="ru-RU" dirty="0"/>
          </a:p>
        </p:txBody>
      </p:sp>
      <p:pic>
        <p:nvPicPr>
          <p:cNvPr id="8195" name="Picture 3" descr="G:\ИЗО\доклад\8.jpg"/>
          <p:cNvPicPr>
            <a:picLocks noChangeAspect="1" noChangeArrowheads="1"/>
          </p:cNvPicPr>
          <p:nvPr/>
        </p:nvPicPr>
        <p:blipFill>
          <a:blip r:embed="rId2" cstate="screen"/>
          <a:srcRect/>
          <a:stretch>
            <a:fillRect/>
          </a:stretch>
        </p:blipFill>
        <p:spPr bwMode="auto">
          <a:xfrm>
            <a:off x="1835696" y="3212976"/>
            <a:ext cx="2376264" cy="3306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7" name="Picture 5" descr="G:\ИЗО\доклад\9.jpg"/>
          <p:cNvPicPr>
            <a:picLocks noChangeAspect="1" noChangeArrowheads="1"/>
          </p:cNvPicPr>
          <p:nvPr/>
        </p:nvPicPr>
        <p:blipFill>
          <a:blip r:embed="rId3" cstate="screen"/>
          <a:srcRect/>
          <a:stretch>
            <a:fillRect/>
          </a:stretch>
        </p:blipFill>
        <p:spPr bwMode="auto">
          <a:xfrm>
            <a:off x="4644008" y="3212976"/>
            <a:ext cx="2376264" cy="33066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6" presetClass="emph" presetSubtype="0" fill="hold" nodeType="afterEffect">
                                  <p:stCondLst>
                                    <p:cond delay="0"/>
                                  </p:stCondLst>
                                  <p:childTnLst>
                                    <p:animScale>
                                      <p:cBhvr>
                                        <p:cTn id="35" dur="2000" fill="hold"/>
                                        <p:tgtEl>
                                          <p:spTgt spid="8195"/>
                                        </p:tgtEl>
                                      </p:cBhvr>
                                      <p:by x="120000" y="120000"/>
                                    </p:animScale>
                                  </p:childTnLst>
                                </p:cTn>
                              </p:par>
                            </p:childTnLst>
                          </p:cTn>
                        </p:par>
                        <p:par>
                          <p:cTn id="36" fill="hold">
                            <p:stCondLst>
                              <p:cond delay="8000"/>
                            </p:stCondLst>
                            <p:childTnLst>
                              <p:par>
                                <p:cTn id="37" presetID="6" presetClass="emph" presetSubtype="0" fill="hold" nodeType="afterEffect">
                                  <p:stCondLst>
                                    <p:cond delay="0"/>
                                  </p:stCondLst>
                                  <p:childTnLst>
                                    <p:animScale>
                                      <p:cBhvr>
                                        <p:cTn id="38" dur="2000" fill="hold"/>
                                        <p:tgtEl>
                                          <p:spTgt spid="819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rgbClr val="FF0000"/>
                </a:solidFill>
                <a:latin typeface="Times New Roman" pitchFamily="18" charset="0"/>
                <a:cs typeface="Times New Roman" pitchFamily="18" charset="0"/>
              </a:rPr>
              <a:t>Граттаж</a:t>
            </a:r>
            <a:r>
              <a:rPr lang="ru-RU" b="1" dirty="0" smtClean="0">
                <a:solidFill>
                  <a:srgbClr val="FF0000"/>
                </a:solidFill>
                <a:latin typeface="Times New Roman" pitchFamily="18" charset="0"/>
                <a:cs typeface="Times New Roman" pitchFamily="18" charset="0"/>
              </a:rPr>
              <a:t>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(грунтованный лист)</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139952" y="1600200"/>
            <a:ext cx="4546848" cy="4525963"/>
          </a:xfrm>
        </p:spPr>
        <p:txBody>
          <a:bodyPr>
            <a:normAutofit fontScale="55000" lnSpcReduction="20000"/>
          </a:bodyPr>
          <a:lstStyle/>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5 лет</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 </a:t>
            </a:r>
            <a:r>
              <a:rPr lang="ru-RU" b="1" dirty="0" smtClean="0">
                <a:solidFill>
                  <a:srgbClr val="0000FF"/>
                </a:solidFill>
                <a:latin typeface="Times New Roman" pitchFamily="18" charset="0"/>
                <a:cs typeface="Times New Roman" pitchFamily="18" charset="0"/>
              </a:rPr>
              <a:t>линия, штрих, контраст. </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 </a:t>
            </a:r>
            <a:r>
              <a:rPr lang="ru-RU" b="1" dirty="0" err="1" smtClean="0">
                <a:solidFill>
                  <a:srgbClr val="0000FF"/>
                </a:solidFill>
                <a:latin typeface="Times New Roman" pitchFamily="18" charset="0"/>
                <a:cs typeface="Times New Roman" pitchFamily="18" charset="0"/>
              </a:rPr>
              <a:t>полукартон</a:t>
            </a:r>
            <a:r>
              <a:rPr lang="ru-RU" b="1" dirty="0" smtClean="0">
                <a:solidFill>
                  <a:srgbClr val="0000FF"/>
                </a:solidFill>
                <a:latin typeface="Times New Roman" pitchFamily="18" charset="0"/>
                <a:cs typeface="Times New Roman" pitchFamily="18" charset="0"/>
              </a:rPr>
              <a:t>, либо плотная бумага белого цвета, свеча, широкая кисть, чёрная тушь, жидкое мыло (примерно одна капля на столовую ложку туши) или зубной порошок, мисочки для туши, палочка с заточенными концами. </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 </a:t>
            </a:r>
            <a:r>
              <a:rPr lang="ru-RU" b="1" dirty="0" smtClean="0">
                <a:solidFill>
                  <a:srgbClr val="0000FF"/>
                </a:solidFill>
                <a:latin typeface="Times New Roman" pitchFamily="18" charset="0"/>
                <a:cs typeface="Times New Roman" pitchFamily="18" charset="0"/>
              </a:rPr>
              <a:t>ребёнок натирает свечой лист так, чтобы он весь был покрыт слоем воска. Затем на него наносится тушь с жидким мылом, либо зубной порошок, в этом случае он заливается тушью без добавок. После высыхания палочкой процарапывается рисунок</a:t>
            </a:r>
            <a:r>
              <a:rPr lang="ru-RU" b="1" i="1" dirty="0" smtClean="0">
                <a:solidFill>
                  <a:srgbClr val="0000FF"/>
                </a:solidFill>
                <a:latin typeface="Times New Roman" pitchFamily="18" charset="0"/>
                <a:cs typeface="Times New Roman" pitchFamily="18" charset="0"/>
              </a:rPr>
              <a:t>.</a:t>
            </a:r>
            <a:endParaRPr lang="ru-RU" dirty="0" smtClean="0">
              <a:solidFill>
                <a:srgbClr val="0000FF"/>
              </a:solidFill>
              <a:latin typeface="Times New Roman" pitchFamily="18" charset="0"/>
              <a:cs typeface="Times New Roman" pitchFamily="18" charset="0"/>
            </a:endParaRPr>
          </a:p>
          <a:p>
            <a:endParaRPr lang="ru-RU" dirty="0"/>
          </a:p>
        </p:txBody>
      </p:sp>
      <p:pic>
        <p:nvPicPr>
          <p:cNvPr id="9218" name="Picture 2" descr="C:\Users\User\Downloads\изо\Новая папка (4)\C4zanPIuehA.jpg"/>
          <p:cNvPicPr>
            <a:picLocks noGrp="1" noChangeAspect="1" noChangeArrowheads="1"/>
          </p:cNvPicPr>
          <p:nvPr>
            <p:ph sz="half" idx="1"/>
          </p:nvPr>
        </p:nvPicPr>
        <p:blipFill>
          <a:blip r:embed="rId2" cstate="screen"/>
          <a:srcRect/>
          <a:stretch>
            <a:fillRect/>
          </a:stretch>
        </p:blipFill>
        <p:spPr bwMode="auto">
          <a:xfrm>
            <a:off x="611560" y="1916832"/>
            <a:ext cx="3034680" cy="439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9218"/>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Рисование по мокрому</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normAutofit fontScale="55000" lnSpcReduction="20000"/>
          </a:bodyPr>
          <a:lstStyle/>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i="1" dirty="0" smtClean="0">
                <a:solidFill>
                  <a:srgbClr val="0000FF"/>
                </a:solidFill>
                <a:latin typeface="Times New Roman" pitchFamily="18" charset="0"/>
                <a:cs typeface="Times New Roman" pitchFamily="18" charset="0"/>
              </a:rPr>
              <a:t> от пяти лет.</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a:t>
            </a:r>
            <a:r>
              <a:rPr lang="ru-RU" b="1" dirty="0" smtClean="0">
                <a:solidFill>
                  <a:srgbClr val="0000FF"/>
                </a:solidFill>
                <a:latin typeface="Times New Roman" pitchFamily="18" charset="0"/>
                <a:cs typeface="Times New Roman" pitchFamily="18" charset="0"/>
              </a:rPr>
              <a:t> </a:t>
            </a:r>
            <a:r>
              <a:rPr lang="ru-RU" b="1" i="1" dirty="0" smtClean="0">
                <a:solidFill>
                  <a:srgbClr val="0000FF"/>
                </a:solidFill>
                <a:latin typeface="Times New Roman" pitchFamily="18" charset="0"/>
                <a:cs typeface="Times New Roman" pitchFamily="18" charset="0"/>
              </a:rPr>
              <a:t>точка, фактура.</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a:t>
            </a:r>
            <a:r>
              <a:rPr lang="ru-RU" b="1" dirty="0" smtClean="0">
                <a:solidFill>
                  <a:srgbClr val="0000FF"/>
                </a:solidFill>
                <a:latin typeface="Times New Roman" pitchFamily="18" charset="0"/>
                <a:cs typeface="Times New Roman" pitchFamily="18" charset="0"/>
              </a:rPr>
              <a:t> </a:t>
            </a:r>
            <a:r>
              <a:rPr lang="ru-RU" b="1" i="1" dirty="0" smtClean="0">
                <a:solidFill>
                  <a:srgbClr val="0000FF"/>
                </a:solidFill>
                <a:latin typeface="Times New Roman" pitchFamily="18" charset="0"/>
                <a:cs typeface="Times New Roman" pitchFamily="18" charset="0"/>
              </a:rPr>
              <a:t>бумага, гуашь, жесткая кисть, кусочек плотного картона либо пластика (5x5 см).</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a:t>
            </a:r>
            <a:r>
              <a:rPr lang="ru-RU" dirty="0" smtClean="0">
                <a:solidFill>
                  <a:srgbClr val="0000FF"/>
                </a:solidFill>
                <a:latin typeface="Times New Roman" pitchFamily="18" charset="0"/>
                <a:cs typeface="Times New Roman" pitchFamily="18" charset="0"/>
              </a:rPr>
              <a:t> </a:t>
            </a:r>
          </a:p>
          <a:p>
            <a:pPr>
              <a:lnSpc>
                <a:spcPct val="120000"/>
              </a:lnSpc>
              <a:buFont typeface="Wingdings" pitchFamily="2" charset="2"/>
              <a:buChar char="v"/>
            </a:pPr>
            <a:r>
              <a:rPr lang="ru-RU" b="1" dirty="0" smtClean="0">
                <a:solidFill>
                  <a:srgbClr val="0000FF"/>
                </a:solidFill>
                <a:latin typeface="Times New Roman" pitchFamily="18" charset="0"/>
                <a:cs typeface="Times New Roman" pitchFamily="18" charset="0"/>
              </a:rPr>
              <a:t>1. рисование на определенную тему: пейзаж, прогулка, животные, цветы и пр., — когда рисунок создается на мокром листе,</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dirty="0" smtClean="0">
                <a:solidFill>
                  <a:srgbClr val="0000FF"/>
                </a:solidFill>
                <a:latin typeface="Times New Roman" pitchFamily="18" charset="0"/>
                <a:cs typeface="Times New Roman" pitchFamily="18" charset="0"/>
              </a:rPr>
              <a:t>2. рисование фона для будущего рисунка, когда краски растекаются, соединяясь и переливаясь между собой, создают узор, который и определяет тематику дальнейшего рисования «</a:t>
            </a:r>
            <a:r>
              <a:rPr lang="ru-RU" b="1" dirty="0" err="1" smtClean="0">
                <a:solidFill>
                  <a:srgbClr val="0000FF"/>
                </a:solidFill>
                <a:latin typeface="Times New Roman" pitchFamily="18" charset="0"/>
                <a:cs typeface="Times New Roman" pitchFamily="18" charset="0"/>
              </a:rPr>
              <a:t>по-сухому</a:t>
            </a:r>
            <a:r>
              <a:rPr lang="ru-RU" b="1" dirty="0" smtClean="0">
                <a:solidFill>
                  <a:srgbClr val="0000FF"/>
                </a:solidFill>
                <a:latin typeface="Times New Roman" pitchFamily="18" charset="0"/>
                <a:cs typeface="Times New Roman" pitchFamily="18" charset="0"/>
              </a:rPr>
              <a:t>»</a:t>
            </a:r>
            <a:endParaRPr lang="ru-RU" dirty="0" smtClean="0">
              <a:solidFill>
                <a:srgbClr val="0000FF"/>
              </a:solidFill>
              <a:latin typeface="Times New Roman" pitchFamily="18" charset="0"/>
              <a:cs typeface="Times New Roman" pitchFamily="18" charset="0"/>
            </a:endParaRPr>
          </a:p>
          <a:p>
            <a:endParaRPr lang="ru-RU" dirty="0"/>
          </a:p>
        </p:txBody>
      </p:sp>
      <p:pic>
        <p:nvPicPr>
          <p:cNvPr id="10242" name="Picture 2" descr="C:\Users\User\Downloads\изо\Новая папка (4)\snegovik.-1024x718.jpg"/>
          <p:cNvPicPr>
            <a:picLocks noGrp="1" noChangeAspect="1" noChangeArrowheads="1"/>
          </p:cNvPicPr>
          <p:nvPr>
            <p:ph sz="half" idx="1"/>
          </p:nvPr>
        </p:nvPicPr>
        <p:blipFill>
          <a:blip r:embed="rId2" cstate="screen"/>
          <a:srcRect/>
          <a:stretch>
            <a:fillRect/>
          </a:stretch>
        </p:blipFill>
        <p:spPr bwMode="auto">
          <a:xfrm>
            <a:off x="395536" y="2029233"/>
            <a:ext cx="3312368" cy="43520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0242"/>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grpId="0" nodeType="after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fade">
                                      <p:cBhvr>
                                        <p:cTn id="45" dur="1000"/>
                                        <p:tgtEl>
                                          <p:spTgt spid="4">
                                            <p:txEl>
                                              <p:pRg st="5" end="5"/>
                                            </p:txEl>
                                          </p:spTgt>
                                        </p:tgtEl>
                                      </p:cBhvr>
                                    </p:animEffect>
                                    <p:anim calcmode="lin" valueType="num">
                                      <p:cBhvr>
                                        <p:cTn id="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Рисование с помощью </a:t>
            </a:r>
            <a:r>
              <a:rPr lang="ru-RU" b="1" dirty="0" err="1" smtClean="0">
                <a:solidFill>
                  <a:srgbClr val="FF0000"/>
                </a:solidFill>
                <a:latin typeface="Times New Roman" pitchFamily="18" charset="0"/>
                <a:cs typeface="Times New Roman" pitchFamily="18" charset="0"/>
              </a:rPr>
              <a:t>изоленты</a:t>
            </a:r>
            <a:endParaRPr lang="ru-RU" b="1" dirty="0">
              <a:solidFill>
                <a:srgbClr val="FF0000"/>
              </a:solidFill>
              <a:latin typeface="Times New Roman" pitchFamily="18" charset="0"/>
              <a:cs typeface="Times New Roman" pitchFamily="18" charset="0"/>
            </a:endParaRPr>
          </a:p>
        </p:txBody>
      </p:sp>
      <p:pic>
        <p:nvPicPr>
          <p:cNvPr id="18434" name="Picture 2" descr="G:\ИЗО\доклад\7.jpg"/>
          <p:cNvPicPr>
            <a:picLocks noGrp="1" noChangeAspect="1" noChangeArrowheads="1"/>
          </p:cNvPicPr>
          <p:nvPr>
            <p:ph sz="half" idx="1"/>
          </p:nvPr>
        </p:nvPicPr>
        <p:blipFill>
          <a:blip r:embed="rId2" cstate="screen"/>
          <a:srcRect/>
          <a:stretch>
            <a:fillRect/>
          </a:stretch>
        </p:blipFill>
        <p:spPr bwMode="auto">
          <a:xfrm>
            <a:off x="539552" y="1772816"/>
            <a:ext cx="3168352" cy="46695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Содержимое 6"/>
          <p:cNvSpPr>
            <a:spLocks noGrp="1"/>
          </p:cNvSpPr>
          <p:nvPr>
            <p:ph sz="half" idx="2"/>
          </p:nvPr>
        </p:nvSpPr>
        <p:spPr/>
        <p:txBody>
          <a:bodyPr>
            <a:normAutofit fontScale="70000" lnSpcReduction="20000"/>
          </a:bodyPr>
          <a:lstStyle/>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5 лет</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 </a:t>
            </a:r>
            <a:r>
              <a:rPr lang="ru-RU" b="1" dirty="0" smtClean="0">
                <a:solidFill>
                  <a:srgbClr val="0000FF"/>
                </a:solidFill>
                <a:latin typeface="Times New Roman" pitchFamily="18" charset="0"/>
                <a:cs typeface="Times New Roman" pitchFamily="18" charset="0"/>
              </a:rPr>
              <a:t>линия, контраст. </a:t>
            </a:r>
            <a:endParaRPr lang="ru-RU" dirty="0" smtClean="0">
              <a:solidFill>
                <a:srgbClr val="0000FF"/>
              </a:solidFill>
              <a:latin typeface="Times New Roman" pitchFamily="18" charset="0"/>
              <a:cs typeface="Times New Roman" pitchFamily="18" charset="0"/>
            </a:endParaRP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 </a:t>
            </a:r>
            <a:r>
              <a:rPr lang="ru-RU" b="1" dirty="0" err="1" smtClean="0">
                <a:solidFill>
                  <a:srgbClr val="0000FF"/>
                </a:solidFill>
                <a:latin typeface="Times New Roman" pitchFamily="18" charset="0"/>
                <a:cs typeface="Times New Roman" pitchFamily="18" charset="0"/>
              </a:rPr>
              <a:t>полукартон</a:t>
            </a:r>
            <a:r>
              <a:rPr lang="ru-RU" b="1" dirty="0" smtClean="0">
                <a:solidFill>
                  <a:srgbClr val="0000FF"/>
                </a:solidFill>
                <a:latin typeface="Times New Roman" pitchFamily="18" charset="0"/>
                <a:cs typeface="Times New Roman" pitchFamily="18" charset="0"/>
              </a:rPr>
              <a:t>, либо плотная бумага белого цвета, гуашь, </a:t>
            </a:r>
            <a:r>
              <a:rPr lang="ru-RU" b="1" dirty="0" err="1" smtClean="0">
                <a:solidFill>
                  <a:srgbClr val="0000FF"/>
                </a:solidFill>
                <a:latin typeface="Times New Roman" pitchFamily="18" charset="0"/>
                <a:cs typeface="Times New Roman" pitchFamily="18" charset="0"/>
              </a:rPr>
              <a:t>изолентас</a:t>
            </a:r>
            <a:r>
              <a:rPr lang="ru-RU" b="1" dirty="0" smtClean="0">
                <a:solidFill>
                  <a:srgbClr val="0000FF"/>
                </a:solidFill>
                <a:latin typeface="Times New Roman" pitchFamily="18" charset="0"/>
                <a:cs typeface="Times New Roman" pitchFamily="18" charset="0"/>
              </a:rPr>
              <a:t>.</a:t>
            </a:r>
          </a:p>
          <a:p>
            <a:pPr>
              <a:lnSpc>
                <a:spcPct val="120000"/>
              </a:lnSpc>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 </a:t>
            </a:r>
            <a:r>
              <a:rPr lang="ru-RU" b="1" dirty="0" smtClean="0">
                <a:solidFill>
                  <a:srgbClr val="0000FF"/>
                </a:solidFill>
                <a:latin typeface="Times New Roman" pitchFamily="18" charset="0"/>
                <a:cs typeface="Times New Roman" pitchFamily="18" charset="0"/>
              </a:rPr>
              <a:t>ребёнок наклеивает элементы рисунка с помощь </a:t>
            </a:r>
            <a:r>
              <a:rPr lang="ru-RU" b="1" dirty="0" err="1" smtClean="0">
                <a:solidFill>
                  <a:srgbClr val="0000FF"/>
                </a:solidFill>
                <a:latin typeface="Times New Roman" pitchFamily="18" charset="0"/>
                <a:cs typeface="Times New Roman" pitchFamily="18" charset="0"/>
              </a:rPr>
              <a:t>изоленты</a:t>
            </a:r>
            <a:r>
              <a:rPr lang="ru-RU" b="1" dirty="0" smtClean="0">
                <a:solidFill>
                  <a:srgbClr val="0000FF"/>
                </a:solidFill>
                <a:latin typeface="Times New Roman" pitchFamily="18" charset="0"/>
                <a:cs typeface="Times New Roman" pitchFamily="18" charset="0"/>
              </a:rPr>
              <a:t>. Закрашивает лист бумаги. После полного высыхания, аккуратно убирается </a:t>
            </a:r>
            <a:r>
              <a:rPr lang="ru-RU" b="1" dirty="0" err="1" smtClean="0">
                <a:solidFill>
                  <a:srgbClr val="0000FF"/>
                </a:solidFill>
                <a:latin typeface="Times New Roman" pitchFamily="18" charset="0"/>
                <a:cs typeface="Times New Roman" pitchFamily="18" charset="0"/>
              </a:rPr>
              <a:t>изолета</a:t>
            </a:r>
            <a:r>
              <a:rPr lang="ru-RU" b="1" dirty="0" smtClean="0">
                <a:solidFill>
                  <a:srgbClr val="0000FF"/>
                </a:solidFill>
                <a:latin typeface="Times New Roman" pitchFamily="18" charset="0"/>
                <a:cs typeface="Times New Roman" pitchFamily="18" charset="0"/>
              </a:rPr>
              <a:t>.</a:t>
            </a:r>
            <a:endParaRPr lang="ru-RU" dirty="0" smtClean="0">
              <a:solidFill>
                <a:srgbClr val="0000FF"/>
              </a:solidFill>
              <a:latin typeface="Times New Roman" pitchFamily="18" charset="0"/>
              <a:cs typeface="Times New Roman" pitchFamily="18" charset="0"/>
            </a:endParaRPr>
          </a:p>
          <a:p>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8434"/>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000"/>
                                        <p:tgtEl>
                                          <p:spTgt spid="7">
                                            <p:txEl>
                                              <p:pRg st="2" end="2"/>
                                            </p:txEl>
                                          </p:spTgt>
                                        </p:tgtEl>
                                      </p:cBhvr>
                                    </p:animEffect>
                                    <p:anim calcmode="lin" valueType="num">
                                      <p:cBhvr>
                                        <p:cTn id="2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30" y="142852"/>
            <a:ext cx="8215370" cy="646331"/>
          </a:xfrm>
          <a:prstGeom prst="rect">
            <a:avLst/>
          </a:prstGeom>
        </p:spPr>
        <p:txBody>
          <a:bodyPr wrap="square">
            <a:spAutoFit/>
          </a:bodyPr>
          <a:lstStyle/>
          <a:p>
            <a:pPr algn="ctr"/>
            <a:r>
              <a:rPr lang="ru-RU" sz="3600" b="1" dirty="0" err="1" smtClean="0">
                <a:solidFill>
                  <a:srgbClr val="FF0000"/>
                </a:solidFill>
                <a:latin typeface="Times New Roman" pitchFamily="18" charset="0"/>
                <a:cs typeface="Times New Roman" pitchFamily="18" charset="0"/>
              </a:rPr>
              <a:t>Тычкование</a:t>
            </a:r>
            <a:endParaRPr lang="ru-RU" sz="3600" dirty="0"/>
          </a:p>
        </p:txBody>
      </p:sp>
      <p:sp>
        <p:nvSpPr>
          <p:cNvPr id="4" name="Прямоугольник 3"/>
          <p:cNvSpPr/>
          <p:nvPr/>
        </p:nvSpPr>
        <p:spPr>
          <a:xfrm>
            <a:off x="285720" y="714356"/>
            <a:ext cx="8858280" cy="3139321"/>
          </a:xfrm>
          <a:prstGeom prst="rect">
            <a:avLst/>
          </a:prstGeom>
        </p:spPr>
        <p:txBody>
          <a:bodyPr wrap="square">
            <a:spAutoFit/>
          </a:bodyPr>
          <a:lstStyle/>
          <a:p>
            <a:pPr>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5 лет</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 </a:t>
            </a:r>
            <a:r>
              <a:rPr lang="ru-RU" b="1" dirty="0" smtClean="0">
                <a:solidFill>
                  <a:srgbClr val="0000FF"/>
                </a:solidFill>
                <a:latin typeface="Times New Roman" pitchFamily="18" charset="0"/>
                <a:cs typeface="Times New Roman" pitchFamily="18" charset="0"/>
              </a:rPr>
              <a:t>фактура, объем</a:t>
            </a:r>
          </a:p>
          <a:p>
            <a:pPr>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a:t>
            </a:r>
            <a:r>
              <a:rPr lang="ru-RU" b="1" dirty="0" smtClean="0">
                <a:solidFill>
                  <a:srgbClr val="0000FF"/>
                </a:solidFill>
                <a:latin typeface="Times New Roman" pitchFamily="18" charset="0"/>
                <a:cs typeface="Times New Roman" pitchFamily="18" charset="0"/>
              </a:rPr>
              <a:t>: квадраты из цветной двухсторонней бумаги размером(2/2), карандаш, клей ПВА, цветной картон для основы.</a:t>
            </a:r>
          </a:p>
          <a:p>
            <a:pPr>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 </a:t>
            </a:r>
            <a:r>
              <a:rPr lang="ru-RU" b="1" dirty="0" smtClean="0">
                <a:solidFill>
                  <a:srgbClr val="0000FF"/>
                </a:solidFill>
                <a:latin typeface="Times New Roman" pitchFamily="18" charset="0"/>
                <a:cs typeface="Times New Roman" pitchFamily="18" charset="0"/>
              </a:rPr>
              <a:t>ребенок ставит тупой конец карандаша в середину квадрата из бумаги и заворачивает вращательным движением края квадрата на карандаш. Придерживая пальцем край квадрата, чтобы не соскользнул с карандаша, опустить в клей. Затем прикладываем квадратик на основу, прижимая его карандашом. Только после этого вытаскиваем карандаш, а свернутый квадратик остается на бумаге. Процедура повторяется многократно, пока не заполнится желаемый объем листа.</a:t>
            </a:r>
            <a:endParaRPr lang="ru-RU" b="1" u="sng" dirty="0" smtClean="0">
              <a:solidFill>
                <a:srgbClr val="0000FF"/>
              </a:solidFill>
              <a:latin typeface="Times New Roman" pitchFamily="18" charset="0"/>
              <a:cs typeface="Times New Roman" pitchFamily="18" charset="0"/>
            </a:endParaRPr>
          </a:p>
        </p:txBody>
      </p:sp>
      <p:pic>
        <p:nvPicPr>
          <p:cNvPr id="1026" name="Picture 2" descr="C:\Users\Детский сад №4\Desktop\Тычк2.jpg"/>
          <p:cNvPicPr>
            <a:picLocks noChangeAspect="1" noChangeArrowheads="1"/>
          </p:cNvPicPr>
          <p:nvPr/>
        </p:nvPicPr>
        <p:blipFill>
          <a:blip r:embed="rId2"/>
          <a:srcRect/>
          <a:stretch>
            <a:fillRect/>
          </a:stretch>
        </p:blipFill>
        <p:spPr bwMode="auto">
          <a:xfrm>
            <a:off x="357158" y="3786190"/>
            <a:ext cx="6572296" cy="28575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507288" cy="3240360"/>
          </a:xfrm>
        </p:spPr>
        <p:txBody>
          <a:bodyPr>
            <a:normAutofit fontScale="77500" lnSpcReduction="20000"/>
          </a:bodyPr>
          <a:lstStyle/>
          <a:p>
            <a:pPr algn="r">
              <a:buNone/>
            </a:pPr>
            <a:endParaRPr lang="ru-RU" b="1" dirty="0" smtClean="0">
              <a:solidFill>
                <a:srgbClr val="0000FF"/>
              </a:solidFill>
              <a:latin typeface="Segoe Script" pitchFamily="34" charset="0"/>
            </a:endParaRPr>
          </a:p>
          <a:p>
            <a:pPr algn="ctr">
              <a:buClr>
                <a:srgbClr val="000000"/>
              </a:buClr>
              <a:buSzPct val="100000"/>
              <a:buNone/>
              <a:defRPr/>
            </a:pPr>
            <a:r>
              <a:rPr lang="ru-RU" altLang="ru-RU" b="1" i="1" dirty="0" smtClean="0">
                <a:cs typeface="Arial" panose="020B0604020202020204" pitchFamily="34" charset="0"/>
              </a:rPr>
              <a:t>Это правда! Ну чего же тут скрывать? </a:t>
            </a:r>
          </a:p>
          <a:p>
            <a:pPr algn="ctr">
              <a:buClr>
                <a:srgbClr val="000000"/>
              </a:buClr>
              <a:buSzPct val="100000"/>
              <a:buNone/>
              <a:defRPr/>
            </a:pPr>
            <a:r>
              <a:rPr lang="ru-RU" altLang="ru-RU" b="1" i="1" dirty="0" smtClean="0">
                <a:cs typeface="Arial" panose="020B0604020202020204" pitchFamily="34" charset="0"/>
              </a:rPr>
              <a:t>Дети любят, </a:t>
            </a:r>
          </a:p>
          <a:p>
            <a:pPr algn="ctr">
              <a:buClr>
                <a:srgbClr val="000000"/>
              </a:buClr>
              <a:buSzPct val="100000"/>
              <a:buNone/>
              <a:defRPr/>
            </a:pPr>
            <a:r>
              <a:rPr lang="ru-RU" altLang="ru-RU" b="1" i="1" dirty="0" smtClean="0">
                <a:cs typeface="Arial" panose="020B0604020202020204" pitchFamily="34" charset="0"/>
              </a:rPr>
              <a:t>очень любят рисовать! </a:t>
            </a:r>
          </a:p>
          <a:p>
            <a:pPr algn="ctr">
              <a:buClr>
                <a:srgbClr val="000000"/>
              </a:buClr>
              <a:buSzPct val="100000"/>
              <a:buNone/>
              <a:defRPr/>
            </a:pPr>
            <a:r>
              <a:rPr lang="ru-RU" altLang="ru-RU" b="1" i="1" dirty="0" smtClean="0">
                <a:cs typeface="Arial" panose="020B0604020202020204" pitchFamily="34" charset="0"/>
              </a:rPr>
              <a:t>На бумаге, на асфальте, на стене </a:t>
            </a:r>
          </a:p>
          <a:p>
            <a:pPr algn="ctr">
              <a:buClr>
                <a:srgbClr val="000000"/>
              </a:buClr>
              <a:buSzPct val="100000"/>
              <a:buNone/>
              <a:defRPr/>
            </a:pPr>
            <a:r>
              <a:rPr lang="ru-RU" altLang="ru-RU" b="1" i="1" dirty="0" smtClean="0">
                <a:cs typeface="Arial" panose="020B0604020202020204" pitchFamily="34" charset="0"/>
              </a:rPr>
              <a:t>и в трамвае на окне…</a:t>
            </a:r>
          </a:p>
          <a:p>
            <a:pPr algn="ctr">
              <a:buClr>
                <a:srgbClr val="000000"/>
              </a:buClr>
              <a:buSzPct val="100000"/>
              <a:buNone/>
              <a:defRPr/>
            </a:pPr>
            <a:endParaRPr lang="ru-RU" altLang="ru-RU" b="1" i="1" dirty="0" smtClean="0">
              <a:cs typeface="Arial" panose="020B0604020202020204" pitchFamily="34" charset="0"/>
            </a:endParaRPr>
          </a:p>
          <a:p>
            <a:pPr algn="ctr">
              <a:buClr>
                <a:srgbClr val="000000"/>
              </a:buClr>
              <a:buSzPct val="100000"/>
              <a:buNone/>
              <a:defRPr/>
            </a:pPr>
            <a:r>
              <a:rPr lang="ru-RU" altLang="ru-RU" b="1" i="1" dirty="0" smtClean="0">
                <a:cs typeface="Arial" panose="020B0604020202020204" pitchFamily="34" charset="0"/>
              </a:rPr>
              <a:t>Э. Успенский</a:t>
            </a:r>
            <a:endParaRPr lang="ru-RU" b="1" dirty="0"/>
          </a:p>
        </p:txBody>
      </p:sp>
      <p:pic>
        <p:nvPicPr>
          <p:cNvPr id="1032" name="Picture 8" descr="G:\ИЗО\доклад\11.jpg"/>
          <p:cNvPicPr>
            <a:picLocks noChangeAspect="1" noChangeArrowheads="1"/>
          </p:cNvPicPr>
          <p:nvPr/>
        </p:nvPicPr>
        <p:blipFill>
          <a:blip r:embed="rId2" cstate="screen"/>
          <a:srcRect/>
          <a:stretch>
            <a:fillRect/>
          </a:stretch>
        </p:blipFill>
        <p:spPr bwMode="auto">
          <a:xfrm>
            <a:off x="539552" y="3429000"/>
            <a:ext cx="2000505" cy="28083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3" name="Picture 9" descr="G:\ИЗО\доклад\13.jpg"/>
          <p:cNvPicPr>
            <a:picLocks noChangeAspect="1" noChangeArrowheads="1"/>
          </p:cNvPicPr>
          <p:nvPr/>
        </p:nvPicPr>
        <p:blipFill>
          <a:blip r:embed="rId3" cstate="screen"/>
          <a:srcRect/>
          <a:stretch>
            <a:fillRect/>
          </a:stretch>
        </p:blipFill>
        <p:spPr bwMode="auto">
          <a:xfrm>
            <a:off x="2771800" y="3429000"/>
            <a:ext cx="2023364" cy="2808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4" name="Picture 10" descr="G:\ИЗО\доклад\12.jpg"/>
          <p:cNvPicPr>
            <a:picLocks noChangeAspect="1" noChangeArrowheads="1"/>
          </p:cNvPicPr>
          <p:nvPr/>
        </p:nvPicPr>
        <p:blipFill>
          <a:blip r:embed="rId4" cstate="screen"/>
          <a:srcRect/>
          <a:stretch>
            <a:fillRect/>
          </a:stretch>
        </p:blipFill>
        <p:spPr bwMode="auto">
          <a:xfrm>
            <a:off x="5004048" y="3429000"/>
            <a:ext cx="2016224" cy="28276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3000" fill="hold"/>
                                        <p:tgtEl>
                                          <p:spTgt spid="1032"/>
                                        </p:tgtEl>
                                      </p:cBhvr>
                                      <p:by x="150000" y="150000"/>
                                    </p:animScale>
                                  </p:childTnLst>
                                </p:cTn>
                              </p:par>
                            </p:childTnLst>
                          </p:cTn>
                        </p:par>
                        <p:par>
                          <p:cTn id="7" fill="hold">
                            <p:stCondLst>
                              <p:cond delay="3000"/>
                            </p:stCondLst>
                            <p:childTnLst>
                              <p:par>
                                <p:cTn id="8" presetID="6" presetClass="emph" presetSubtype="0" fill="hold" nodeType="afterEffect">
                                  <p:stCondLst>
                                    <p:cond delay="0"/>
                                  </p:stCondLst>
                                  <p:childTnLst>
                                    <p:animScale>
                                      <p:cBhvr>
                                        <p:cTn id="9" dur="3000" fill="hold"/>
                                        <p:tgtEl>
                                          <p:spTgt spid="1033"/>
                                        </p:tgtEl>
                                      </p:cBhvr>
                                      <p:by x="150000" y="150000"/>
                                    </p:animScale>
                                  </p:childTnLst>
                                </p:cTn>
                              </p:par>
                            </p:childTnLst>
                          </p:cTn>
                        </p:par>
                        <p:par>
                          <p:cTn id="10" fill="hold">
                            <p:stCondLst>
                              <p:cond delay="6000"/>
                            </p:stCondLst>
                            <p:childTnLst>
                              <p:par>
                                <p:cTn id="11" presetID="6" presetClass="emph" presetSubtype="0" fill="hold" nodeType="afterEffect">
                                  <p:stCondLst>
                                    <p:cond delay="0"/>
                                  </p:stCondLst>
                                  <p:childTnLst>
                                    <p:animScale>
                                      <p:cBhvr>
                                        <p:cTn id="12" dur="3000" fill="hold"/>
                                        <p:tgtEl>
                                          <p:spTgt spid="10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err="1" smtClean="0">
                <a:solidFill>
                  <a:srgbClr val="FF0000"/>
                </a:solidFill>
                <a:latin typeface="Times New Roman" pitchFamily="18" charset="0"/>
                <a:cs typeface="Times New Roman" pitchFamily="18" charset="0"/>
              </a:rPr>
              <a:t>Пластилинография</a:t>
            </a:r>
            <a:endParaRPr lang="ru-RU" sz="4800"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355976" y="1600200"/>
            <a:ext cx="4330824" cy="4709120"/>
          </a:xfrm>
        </p:spPr>
        <p:txBody>
          <a:bodyPr>
            <a:normAutofit fontScale="25000" lnSpcReduction="20000"/>
          </a:bodyPr>
          <a:lstStyle/>
          <a:p>
            <a:pPr>
              <a:buFont typeface="Wingdings" pitchFamily="2" charset="2"/>
              <a:buChar char="v"/>
            </a:pPr>
            <a:r>
              <a:rPr lang="ru-RU" sz="6400" b="1" u="sng" dirty="0" smtClean="0">
                <a:solidFill>
                  <a:srgbClr val="0000FF"/>
                </a:solidFill>
                <a:latin typeface="Times New Roman" pitchFamily="18" charset="0"/>
                <a:cs typeface="Times New Roman" pitchFamily="18" charset="0"/>
              </a:rPr>
              <a:t>Возраст:</a:t>
            </a:r>
            <a:r>
              <a:rPr lang="ru-RU" sz="6400" b="1" i="1" dirty="0" smtClean="0">
                <a:solidFill>
                  <a:srgbClr val="0000FF"/>
                </a:solidFill>
                <a:latin typeface="Times New Roman" pitchFamily="18" charset="0"/>
                <a:cs typeface="Times New Roman" pitchFamily="18" charset="0"/>
              </a:rPr>
              <a:t> </a:t>
            </a:r>
            <a:r>
              <a:rPr lang="ru-RU" sz="6400" b="1" dirty="0" smtClean="0">
                <a:solidFill>
                  <a:srgbClr val="0000FF"/>
                </a:solidFill>
                <a:latin typeface="Times New Roman" pitchFamily="18" charset="0"/>
                <a:cs typeface="Times New Roman" pitchFamily="18" charset="0"/>
              </a:rPr>
              <a:t>любой.</a:t>
            </a:r>
          </a:p>
          <a:p>
            <a:pPr>
              <a:buFont typeface="Wingdings" pitchFamily="2" charset="2"/>
              <a:buChar char="v"/>
            </a:pPr>
            <a:r>
              <a:rPr lang="ru-RU" sz="6400" b="1" u="sng" dirty="0" smtClean="0">
                <a:solidFill>
                  <a:srgbClr val="0000FF"/>
                </a:solidFill>
                <a:latin typeface="Times New Roman" pitchFamily="18" charset="0"/>
                <a:cs typeface="Times New Roman" pitchFamily="18" charset="0"/>
              </a:rPr>
              <a:t>Средства выразительности: </a:t>
            </a:r>
            <a:r>
              <a:rPr lang="ru-RU" sz="6400" b="1" dirty="0" smtClean="0">
                <a:solidFill>
                  <a:srgbClr val="0000FF"/>
                </a:solidFill>
                <a:latin typeface="Times New Roman" pitchFamily="18" charset="0"/>
                <a:cs typeface="Times New Roman" pitchFamily="18" charset="0"/>
              </a:rPr>
              <a:t>объем, цвет, фактура.</a:t>
            </a:r>
          </a:p>
          <a:p>
            <a:pPr>
              <a:buFont typeface="Wingdings" pitchFamily="2" charset="2"/>
              <a:buChar char="v"/>
            </a:pPr>
            <a:r>
              <a:rPr lang="ru-RU" sz="6400" b="1" u="sng" dirty="0" smtClean="0">
                <a:solidFill>
                  <a:srgbClr val="0000FF"/>
                </a:solidFill>
                <a:latin typeface="Times New Roman" pitchFamily="18" charset="0"/>
                <a:cs typeface="Times New Roman" pitchFamily="18" charset="0"/>
              </a:rPr>
              <a:t>Материалы: </a:t>
            </a:r>
            <a:r>
              <a:rPr lang="ru-RU" sz="6400" b="1" dirty="0" smtClean="0">
                <a:solidFill>
                  <a:srgbClr val="0000FF"/>
                </a:solidFill>
                <a:latin typeface="Times New Roman" pitchFamily="18" charset="0"/>
                <a:cs typeface="Times New Roman" pitchFamily="18" charset="0"/>
              </a:rPr>
              <a:t>картон с контурным рисунком, стекло; набор пластилина; салфетка для рук; стеки; бросовый и природный материалы. </a:t>
            </a:r>
          </a:p>
          <a:p>
            <a:pPr>
              <a:buFont typeface="Wingdings" pitchFamily="2" charset="2"/>
              <a:buChar char="v"/>
            </a:pPr>
            <a:r>
              <a:rPr lang="ru-RU" sz="6400" b="1" u="sng" dirty="0" smtClean="0">
                <a:solidFill>
                  <a:srgbClr val="0000FF"/>
                </a:solidFill>
                <a:latin typeface="Times New Roman" pitchFamily="18" charset="0"/>
                <a:cs typeface="Times New Roman" pitchFamily="18" charset="0"/>
              </a:rPr>
              <a:t>Способ получения изображения:</a:t>
            </a:r>
          </a:p>
          <a:p>
            <a:pPr>
              <a:lnSpc>
                <a:spcPct val="120000"/>
              </a:lnSpc>
              <a:buNone/>
            </a:pPr>
            <a:r>
              <a:rPr lang="ru-RU" sz="6400" b="1" dirty="0" smtClean="0">
                <a:solidFill>
                  <a:srgbClr val="0000FF"/>
                </a:solidFill>
                <a:latin typeface="Times New Roman" pitchFamily="18" charset="0"/>
                <a:cs typeface="Times New Roman" pitchFamily="18" charset="0"/>
              </a:rPr>
              <a:t>1.    Нанесение пластилина на картон. Можно сделать поверхность немного шероховатой. Для этого используются различные способы нанесения на поверхность пластилинового изображения рельефных точек, штрихов, полосок, извилин или каких-нибудь фигурных линий.</a:t>
            </a:r>
            <a:br>
              <a:rPr lang="ru-RU" sz="6400" b="1" dirty="0" smtClean="0">
                <a:solidFill>
                  <a:srgbClr val="0000FF"/>
                </a:solidFill>
                <a:latin typeface="Times New Roman" pitchFamily="18" charset="0"/>
                <a:cs typeface="Times New Roman" pitchFamily="18" charset="0"/>
              </a:rPr>
            </a:br>
            <a:r>
              <a:rPr lang="ru-RU" sz="6400" b="1" dirty="0" smtClean="0">
                <a:solidFill>
                  <a:srgbClr val="0000FF"/>
                </a:solidFill>
                <a:latin typeface="Times New Roman" pitchFamily="18" charset="0"/>
                <a:cs typeface="Times New Roman" pitchFamily="18" charset="0"/>
              </a:rPr>
              <a:t>Работать можно не только пальцами рук, но и стеками.</a:t>
            </a:r>
            <a:endParaRPr lang="ru-RU" sz="6400" dirty="0" smtClean="0">
              <a:solidFill>
                <a:srgbClr val="0000FF"/>
              </a:solidFill>
              <a:latin typeface="Times New Roman" pitchFamily="18" charset="0"/>
              <a:cs typeface="Times New Roman" pitchFamily="18" charset="0"/>
            </a:endParaRPr>
          </a:p>
          <a:p>
            <a:endParaRPr lang="ru-RU" dirty="0"/>
          </a:p>
        </p:txBody>
      </p:sp>
      <p:pic>
        <p:nvPicPr>
          <p:cNvPr id="11266" name="Picture 2" descr="C:\Users\User\Downloads\изо\Новая папка (4)\img1.jpg"/>
          <p:cNvPicPr>
            <a:picLocks noGrp="1" noChangeAspect="1" noChangeArrowheads="1"/>
          </p:cNvPicPr>
          <p:nvPr>
            <p:ph sz="half" idx="1"/>
          </p:nvPr>
        </p:nvPicPr>
        <p:blipFill>
          <a:blip r:embed="rId2" cstate="screen"/>
          <a:srcRect/>
          <a:stretch>
            <a:fillRect/>
          </a:stretch>
        </p:blipFill>
        <p:spPr bwMode="auto">
          <a:xfrm>
            <a:off x="611560" y="1988840"/>
            <a:ext cx="3314832" cy="4285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1266"/>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33656" cy="2088232"/>
          </a:xfrm>
        </p:spPr>
        <p:txBody>
          <a:bodyPr>
            <a:normAutofit/>
          </a:bodyPr>
          <a:lstStyle/>
          <a:p>
            <a:pPr algn="l"/>
            <a:r>
              <a:rPr lang="ru-RU" sz="2800" b="1" dirty="0" smtClean="0">
                <a:solidFill>
                  <a:srgbClr val="0000FF"/>
                </a:solidFill>
                <a:latin typeface="Times New Roman" pitchFamily="18" charset="0"/>
                <a:cs typeface="Times New Roman" pitchFamily="18" charset="0"/>
              </a:rPr>
              <a:t>2.      На картон наносится тонкий слой пластилина, выравнивается стеком, а рисунок процарапывается стеком или палочкой.</a:t>
            </a:r>
            <a:endParaRPr lang="ru-RU" sz="2800" dirty="0">
              <a:solidFill>
                <a:srgbClr val="0000FF"/>
              </a:solidFill>
              <a:latin typeface="Times New Roman" pitchFamily="18" charset="0"/>
              <a:cs typeface="Times New Roman" pitchFamily="18" charset="0"/>
            </a:endParaRPr>
          </a:p>
        </p:txBody>
      </p:sp>
      <p:pic>
        <p:nvPicPr>
          <p:cNvPr id="12291" name="Picture 3" descr="C:\Users\User\Downloads\изо\Новая папка (4)\Photo-0010.jpg"/>
          <p:cNvPicPr>
            <a:picLocks noGrp="1" noChangeAspect="1" noChangeArrowheads="1"/>
          </p:cNvPicPr>
          <p:nvPr>
            <p:ph idx="1"/>
          </p:nvPr>
        </p:nvPicPr>
        <p:blipFill>
          <a:blip r:embed="rId2" cstate="screen"/>
          <a:srcRect/>
          <a:stretch>
            <a:fillRect/>
          </a:stretch>
        </p:blipFill>
        <p:spPr bwMode="auto">
          <a:xfrm>
            <a:off x="1115616" y="1988840"/>
            <a:ext cx="5760864" cy="4444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229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568952" cy="2996952"/>
          </a:xfrm>
        </p:spPr>
        <p:txBody>
          <a:bodyPr>
            <a:noAutofit/>
          </a:bodyPr>
          <a:lstStyle/>
          <a:p>
            <a:pPr algn="l"/>
            <a:r>
              <a:rPr lang="ru-RU" sz="2000" b="1" dirty="0" smtClean="0">
                <a:solidFill>
                  <a:srgbClr val="0000FF"/>
                </a:solidFill>
                <a:latin typeface="Times New Roman" pitchFamily="18" charset="0"/>
                <a:cs typeface="Times New Roman" pitchFamily="18" charset="0"/>
              </a:rPr>
              <a:t>3.      Рисовать пластилином “горошками”, «капельками» и “жгутиками”. Из пластилина катаются горошинки или капельки и выкладываются узором на грунтованную или чистую поверхность картона, заполняя весь рисунок. Техника “жгутиками” несколько сложнее в том, что надо скатать жгутики одинаковой толщины и выкладывать их на рисунок. Можно жгутики соединить вдвое и скрутить, тогда получится красивая косичка, основа контура рисунка.</a:t>
            </a:r>
            <a:endParaRPr lang="ru-RU" sz="2000" dirty="0">
              <a:solidFill>
                <a:srgbClr val="0000FF"/>
              </a:solidFill>
              <a:latin typeface="Times New Roman" pitchFamily="18" charset="0"/>
              <a:cs typeface="Times New Roman" pitchFamily="18" charset="0"/>
            </a:endParaRPr>
          </a:p>
        </p:txBody>
      </p:sp>
      <p:pic>
        <p:nvPicPr>
          <p:cNvPr id="13314" name="Picture 2" descr="C:\Users\User\Downloads\изо\Новая папка (4)\s1050020.jpg"/>
          <p:cNvPicPr>
            <a:picLocks noGrp="1" noChangeAspect="1" noChangeArrowheads="1"/>
          </p:cNvPicPr>
          <p:nvPr>
            <p:ph idx="1"/>
          </p:nvPr>
        </p:nvPicPr>
        <p:blipFill>
          <a:blip r:embed="rId2" cstate="screen"/>
          <a:srcRect/>
          <a:stretch>
            <a:fillRect/>
          </a:stretch>
        </p:blipFill>
        <p:spPr bwMode="auto">
          <a:xfrm>
            <a:off x="611560" y="2780928"/>
            <a:ext cx="6264696" cy="37832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0" fill="hold"/>
                                        <p:tgtEl>
                                          <p:spTgt spid="1331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16016" y="836712"/>
            <a:ext cx="4038600" cy="5361459"/>
          </a:xfrm>
        </p:spPr>
        <p:txBody>
          <a:bodyPr>
            <a:normAutofit fontScale="85000" lnSpcReduction="20000"/>
          </a:bodyPr>
          <a:lstStyle/>
          <a:p>
            <a:pPr>
              <a:lnSpc>
                <a:spcPct val="120000"/>
              </a:lnSpc>
            </a:pPr>
            <a:r>
              <a:rPr lang="ru-RU" b="1" dirty="0" smtClean="0">
                <a:solidFill>
                  <a:srgbClr val="0000FF"/>
                </a:solidFill>
                <a:latin typeface="Times New Roman" pitchFamily="18" charset="0"/>
                <a:cs typeface="Times New Roman" pitchFamily="18" charset="0"/>
              </a:rPr>
              <a:t>4.    На картон наносится рисунок, скатываются жгутики, размазываются пальцем к середине, затем заполняется центр элемента рисунка. Можно применять смешенный пластилин для большей цветовой гаммы. Работу можно сделать рельефной, накладывая на листики жилки из пластилина или мазками</a:t>
            </a:r>
            <a:endParaRPr lang="ru-RU" b="1" dirty="0">
              <a:solidFill>
                <a:srgbClr val="0000FF"/>
              </a:solidFill>
              <a:latin typeface="Times New Roman" pitchFamily="18" charset="0"/>
              <a:cs typeface="Times New Roman" pitchFamily="18" charset="0"/>
            </a:endParaRPr>
          </a:p>
        </p:txBody>
      </p:sp>
      <p:pic>
        <p:nvPicPr>
          <p:cNvPr id="14338" name="Picture 2" descr="C:\Users\User\Downloads\изо\Новая папка (4)\p21_img1441.jpg"/>
          <p:cNvPicPr>
            <a:picLocks noGrp="1" noChangeAspect="1" noChangeArrowheads="1"/>
          </p:cNvPicPr>
          <p:nvPr>
            <p:ph sz="half" idx="1"/>
          </p:nvPr>
        </p:nvPicPr>
        <p:blipFill>
          <a:blip r:embed="rId2" cstate="screen"/>
          <a:srcRect/>
          <a:stretch>
            <a:fillRect/>
          </a:stretch>
        </p:blipFill>
        <p:spPr bwMode="auto">
          <a:xfrm>
            <a:off x="457200" y="1813934"/>
            <a:ext cx="4038600" cy="40984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2000" fill="hold"/>
                                        <p:tgtEl>
                                          <p:spTgt spid="1433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1512168"/>
          </a:xfrm>
        </p:spPr>
        <p:txBody>
          <a:bodyPr>
            <a:noAutofit/>
          </a:bodyPr>
          <a:lstStyle/>
          <a:p>
            <a:r>
              <a:rPr lang="ru-RU" sz="3800" b="1" dirty="0" smtClean="0">
                <a:solidFill>
                  <a:srgbClr val="FF0000"/>
                </a:solidFill>
                <a:latin typeface="Times New Roman" pitchFamily="18" charset="0"/>
                <a:cs typeface="Times New Roman" pitchFamily="18" charset="0"/>
              </a:rPr>
              <a:t>Различные техники прекрасно </a:t>
            </a:r>
            <a:br>
              <a:rPr lang="ru-RU" sz="3800" b="1" dirty="0" smtClean="0">
                <a:solidFill>
                  <a:srgbClr val="FF0000"/>
                </a:solidFill>
                <a:latin typeface="Times New Roman" pitchFamily="18" charset="0"/>
                <a:cs typeface="Times New Roman" pitchFamily="18" charset="0"/>
              </a:rPr>
            </a:br>
            <a:r>
              <a:rPr lang="ru-RU" sz="3800" b="1" dirty="0" smtClean="0">
                <a:solidFill>
                  <a:srgbClr val="FF0000"/>
                </a:solidFill>
                <a:latin typeface="Times New Roman" pitchFamily="18" charset="0"/>
                <a:cs typeface="Times New Roman" pitchFamily="18" charset="0"/>
              </a:rPr>
              <a:t>сочетаются между собой</a:t>
            </a:r>
            <a:endParaRPr lang="ru-RU" sz="3800"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pPr>
              <a:buFont typeface="Wingdings" pitchFamily="2" charset="2"/>
              <a:buChar char="v"/>
            </a:pPr>
            <a:endParaRPr lang="ru-RU" dirty="0" smtClean="0">
              <a:solidFill>
                <a:srgbClr val="0000FF"/>
              </a:solidFill>
              <a:latin typeface="Comic Sans MS" pitchFamily="66" charset="0"/>
            </a:endParaRPr>
          </a:p>
          <a:p>
            <a:pPr>
              <a:buFont typeface="Wingdings" pitchFamily="2" charset="2"/>
              <a:buChar char="v"/>
            </a:pPr>
            <a:endParaRPr lang="ru-RU" dirty="0" smtClean="0">
              <a:solidFill>
                <a:srgbClr val="0000FF"/>
              </a:solidFill>
              <a:latin typeface="Comic Sans MS" pitchFamily="66" charset="0"/>
            </a:endParaRPr>
          </a:p>
          <a:p>
            <a:pPr algn="ctr">
              <a:buFont typeface="Wingdings" pitchFamily="2" charset="2"/>
              <a:buChar char="v"/>
            </a:pPr>
            <a:r>
              <a:rPr lang="ru-RU" b="1" dirty="0" smtClean="0">
                <a:solidFill>
                  <a:srgbClr val="0000FF"/>
                </a:solidFill>
                <a:latin typeface="Times New Roman" pitchFamily="18" charset="0"/>
                <a:cs typeface="Times New Roman" pitchFamily="18" charset="0"/>
              </a:rPr>
              <a:t>Рисование с помощью соли и </a:t>
            </a:r>
            <a:r>
              <a:rPr lang="ru-RU" b="1" dirty="0" err="1" smtClean="0">
                <a:solidFill>
                  <a:srgbClr val="0000FF"/>
                </a:solidFill>
                <a:latin typeface="Times New Roman" pitchFamily="18" charset="0"/>
                <a:cs typeface="Times New Roman" pitchFamily="18" charset="0"/>
              </a:rPr>
              <a:t>целофана</a:t>
            </a:r>
            <a:endParaRPr lang="ru-RU" b="1" dirty="0">
              <a:solidFill>
                <a:srgbClr val="0000FF"/>
              </a:solidFill>
              <a:latin typeface="Times New Roman" pitchFamily="18" charset="0"/>
              <a:cs typeface="Times New Roman" pitchFamily="18" charset="0"/>
            </a:endParaRPr>
          </a:p>
        </p:txBody>
      </p:sp>
      <p:pic>
        <p:nvPicPr>
          <p:cNvPr id="17411" name="Picture 3" descr="G:\ИЗО\доклад\2с.jpg"/>
          <p:cNvPicPr>
            <a:picLocks noGrp="1" noChangeAspect="1" noChangeArrowheads="1"/>
          </p:cNvPicPr>
          <p:nvPr>
            <p:ph sz="half" idx="1"/>
          </p:nvPr>
        </p:nvPicPr>
        <p:blipFill>
          <a:blip r:embed="rId2" cstate="screen"/>
          <a:srcRect/>
          <a:stretch>
            <a:fillRect/>
          </a:stretch>
        </p:blipFill>
        <p:spPr bwMode="auto">
          <a:xfrm>
            <a:off x="611560" y="1772816"/>
            <a:ext cx="3258375"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7411"/>
                                        </p:tgtEl>
                                      </p:cBhvr>
                                      <p:by x="130000" y="13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5000660"/>
          </a:xfrm>
        </p:spPr>
        <p:txBody>
          <a:bodyPr>
            <a:normAutofit fontScale="90000"/>
          </a:bodyPr>
          <a:lstStyle/>
          <a:p>
            <a:pPr>
              <a:defRPr/>
            </a:pPr>
            <a:r>
              <a:rPr lang="ru-RU" b="1" dirty="0" smtClean="0">
                <a:solidFill>
                  <a:srgbClr val="FF0000"/>
                </a:solidFill>
                <a:latin typeface="Times New Roman" pitchFamily="18" charset="0"/>
                <a:cs typeface="Times New Roman" pitchFamily="18" charset="0"/>
              </a:rPr>
              <a:t>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br>
              <a:rPr lang="ru-RU" b="1" dirty="0" smtClean="0">
                <a:solidFill>
                  <a:srgbClr val="FF0000"/>
                </a:solidFill>
                <a:latin typeface="Times New Roman" pitchFamily="18" charset="0"/>
                <a:cs typeface="Times New Roman" pitchFamily="18" charset="0"/>
              </a:rPr>
            </a:br>
            <a:endParaRPr lang="ru-RU" b="1"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Рекомендации педагогам</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1484784"/>
            <a:ext cx="8640960" cy="5112568"/>
          </a:xfrm>
        </p:spPr>
        <p:txBody>
          <a:bodyPr>
            <a:noAutofit/>
          </a:bodyPr>
          <a:lstStyle/>
          <a:p>
            <a:pPr>
              <a:lnSpc>
                <a:spcPct val="120000"/>
              </a:lnSpc>
              <a:buFont typeface="Wingdings" pitchFamily="2" charset="2"/>
              <a:buChar char="v"/>
            </a:pPr>
            <a:r>
              <a:rPr lang="ru-RU" sz="2200" b="1" dirty="0" smtClean="0">
                <a:solidFill>
                  <a:srgbClr val="0000FF"/>
                </a:solidFill>
                <a:latin typeface="Times New Roman" pitchFamily="18" charset="0"/>
                <a:cs typeface="Times New Roman" pitchFamily="18" charset="0"/>
              </a:rPr>
              <a:t>используйте разные формы художественной деятельности: коллективное творчество, самостоятельную и игровую деятельность детей по освоению нетрадиционных техник изображения;</a:t>
            </a:r>
          </a:p>
          <a:p>
            <a:pPr>
              <a:lnSpc>
                <a:spcPct val="120000"/>
              </a:lnSpc>
              <a:buFont typeface="Wingdings" pitchFamily="2" charset="2"/>
              <a:buChar char="v"/>
            </a:pPr>
            <a:r>
              <a:rPr lang="ru-RU" sz="2200" b="1" dirty="0" smtClean="0">
                <a:solidFill>
                  <a:srgbClr val="0000FF"/>
                </a:solidFill>
                <a:latin typeface="Times New Roman" pitchFamily="18" charset="0"/>
                <a:cs typeface="Times New Roman" pitchFamily="18" charset="0"/>
              </a:rPr>
              <a:t>в планировании занятий по изобразительной деятельности соблюдайте систему и преемственность использования нетрадиционных изобразительных техник, учитывая возрастные и индивидуальные способности детей;</a:t>
            </a:r>
          </a:p>
          <a:p>
            <a:pPr>
              <a:lnSpc>
                <a:spcPct val="120000"/>
              </a:lnSpc>
              <a:buFont typeface="Wingdings" pitchFamily="2" charset="2"/>
              <a:buChar char="v"/>
            </a:pPr>
            <a:r>
              <a:rPr lang="ru-RU" sz="2200" b="1" dirty="0" smtClean="0">
                <a:solidFill>
                  <a:srgbClr val="0000FF"/>
                </a:solidFill>
                <a:latin typeface="Times New Roman" pitchFamily="18" charset="0"/>
                <a:cs typeface="Times New Roman" pitchFamily="18" charset="0"/>
              </a:rPr>
              <a:t>повышайте свой профессиональный уровень и мастерство через ознакомление, и овладение новыми нетрадиционными способами и приемами изображения</a:t>
            </a:r>
            <a:r>
              <a:rPr lang="ru-RU" sz="2200" b="1" dirty="0" smtClean="0">
                <a:solidFill>
                  <a:srgbClr val="0000FF"/>
                </a:solidFill>
                <a:latin typeface="Comic Sans MS" pitchFamily="66" charset="0"/>
              </a:rPr>
              <a:t>.</a:t>
            </a:r>
          </a:p>
          <a:p>
            <a:endParaRPr lang="ru-RU" sz="2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85794"/>
            <a:ext cx="8640960" cy="3214710"/>
          </a:xfrm>
        </p:spPr>
        <p:txBody>
          <a:bodyPr>
            <a:noAutofit/>
          </a:bodyPr>
          <a:lstStyle/>
          <a:p>
            <a:pPr>
              <a:defRPr/>
            </a:pPr>
            <a:r>
              <a:rPr lang="ru-RU" sz="2600" b="1" dirty="0" smtClean="0">
                <a:solidFill>
                  <a:srgbClr val="FF0000"/>
                </a:solidFill>
                <a:latin typeface="Times New Roman" pitchFamily="18" charset="0"/>
                <a:cs typeface="Times New Roman" pitchFamily="18" charset="0"/>
              </a:rPr>
              <a:t>      </a:t>
            </a:r>
            <a:r>
              <a:rPr lang="ru-RU" sz="2800" b="1" dirty="0" smtClean="0">
                <a:solidFill>
                  <a:srgbClr val="FF0000"/>
                </a:solidFill>
                <a:latin typeface="Times New Roman" pitchFamily="18" charset="0"/>
                <a:cs typeface="Times New Roman" pitchFamily="18" charset="0"/>
              </a:rPr>
              <a:t>«Дети, конечно, не делаются художниками от того, что в течение дошкольного детства им удалось создать несколько действительно художественных образов. Но в развитии их личности это оставляет глубокий след, так как они приобретают опыт настоящего творчества, который в дальнейшем приложат к любой области труда.»</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Н.П. </a:t>
            </a:r>
            <a:r>
              <a:rPr lang="ru-RU" sz="2800" b="1" dirty="0" err="1" smtClean="0">
                <a:solidFill>
                  <a:srgbClr val="FF0000"/>
                </a:solidFill>
                <a:latin typeface="Times New Roman" pitchFamily="18" charset="0"/>
                <a:cs typeface="Times New Roman" pitchFamily="18" charset="0"/>
              </a:rPr>
              <a:t>Сакулина</a:t>
            </a: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600" b="1" dirty="0" smtClean="0">
                <a:solidFill>
                  <a:srgbClr val="FF0000"/>
                </a:solidFill>
                <a:latin typeface="Times New Roman" pitchFamily="18" charset="0"/>
                <a:cs typeface="Times New Roman" pitchFamily="18" charset="0"/>
              </a:rPr>
              <a:t/>
            </a:r>
            <a:br>
              <a:rPr lang="ru-RU" sz="2600" b="1" dirty="0" smtClean="0">
                <a:solidFill>
                  <a:srgbClr val="FF0000"/>
                </a:solidFill>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pic>
        <p:nvPicPr>
          <p:cNvPr id="16386" name="Picture 2" descr="C:\Users\User\Downloads\изо\Новая папка (4)\1363858098_schastlivye-oboi-17.jpg"/>
          <p:cNvPicPr>
            <a:picLocks noGrp="1" noChangeAspect="1" noChangeArrowheads="1"/>
          </p:cNvPicPr>
          <p:nvPr>
            <p:ph idx="1"/>
          </p:nvPr>
        </p:nvPicPr>
        <p:blipFill>
          <a:blip r:embed="rId2" cstate="screen"/>
          <a:srcRect/>
          <a:stretch>
            <a:fillRect/>
          </a:stretch>
        </p:blipFill>
        <p:spPr bwMode="auto">
          <a:xfrm>
            <a:off x="571472" y="4143380"/>
            <a:ext cx="8215370" cy="2309956"/>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4950"/>
                            </p:stCondLst>
                            <p:childTnLst>
                              <p:par>
                                <p:cTn id="12" presetID="6" presetClass="emph" presetSubtype="0" fill="hold" nodeType="afterEffect">
                                  <p:stCondLst>
                                    <p:cond delay="0"/>
                                  </p:stCondLst>
                                  <p:childTnLst>
                                    <p:animScale>
                                      <p:cBhvr>
                                        <p:cTn id="13" dur="3000" fill="hold"/>
                                        <p:tgtEl>
                                          <p:spTgt spid="16386"/>
                                        </p:tgtEl>
                                      </p:cBhvr>
                                      <p:by x="135000" y="13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Литература</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47500" lnSpcReduction="20000"/>
          </a:bodyPr>
          <a:lstStyle/>
          <a:p>
            <a:pPr>
              <a:lnSpc>
                <a:spcPct val="120000"/>
              </a:lnSpc>
              <a:defRPr/>
            </a:pPr>
            <a:r>
              <a:rPr lang="ru-RU" altLang="ru-RU" b="1" dirty="0" smtClean="0">
                <a:solidFill>
                  <a:srgbClr val="0000FF"/>
                </a:solidFill>
                <a:latin typeface="Times New Roman" pitchFamily="18" charset="0"/>
                <a:cs typeface="Times New Roman" pitchFamily="18" charset="0"/>
              </a:rPr>
              <a:t>Григорьева Г. Г. «Игровые приемы в обучении дошкольников изобразительной деятельности» М, Просвещение, 1985</a:t>
            </a:r>
          </a:p>
          <a:p>
            <a:pPr>
              <a:lnSpc>
                <a:spcPct val="120000"/>
              </a:lnSpc>
              <a:defRPr/>
            </a:pPr>
            <a:r>
              <a:rPr lang="ru-RU" altLang="ru-RU" b="1" dirty="0" smtClean="0">
                <a:solidFill>
                  <a:srgbClr val="0000FF"/>
                </a:solidFill>
                <a:latin typeface="Times New Roman" pitchFamily="18" charset="0"/>
                <a:cs typeface="Times New Roman" pitchFamily="18" charset="0"/>
              </a:rPr>
              <a:t>Комарова Т. С. Детское художественное творчество. Для занятий с детьми 2—7 лет. —М.: МОЗАИКА-СИНТЕЗ, 2016.-176 с.</a:t>
            </a:r>
          </a:p>
          <a:p>
            <a:pPr>
              <a:lnSpc>
                <a:spcPct val="120000"/>
              </a:lnSpc>
              <a:defRPr/>
            </a:pPr>
            <a:r>
              <a:rPr lang="ru-RU" altLang="ru-RU" b="1" dirty="0" smtClean="0">
                <a:solidFill>
                  <a:srgbClr val="0000FF"/>
                </a:solidFill>
                <a:latin typeface="Times New Roman" pitchFamily="18" charset="0"/>
                <a:cs typeface="Times New Roman" pitchFamily="18" charset="0"/>
              </a:rPr>
              <a:t>Комарова Т. С. Развитие художественных способностей дошкольников Монография. — М.: МОЗАИКА-СИНТЕЗ, 2016. - 144 с.</a:t>
            </a:r>
          </a:p>
          <a:p>
            <a:pPr>
              <a:lnSpc>
                <a:spcPct val="120000"/>
              </a:lnSpc>
              <a:defRPr/>
            </a:pPr>
            <a:r>
              <a:rPr lang="ru-RU" altLang="ru-RU" b="1" dirty="0" smtClean="0">
                <a:solidFill>
                  <a:srgbClr val="0000FF"/>
                </a:solidFill>
                <a:latin typeface="Times New Roman" pitchFamily="18" charset="0"/>
                <a:cs typeface="Times New Roman" pitchFamily="18" charset="0"/>
              </a:rPr>
              <a:t>Казакова Т. «Детское изобразительное творчество» М, Карапуз-дидактика, 2006</a:t>
            </a:r>
          </a:p>
          <a:p>
            <a:pPr>
              <a:lnSpc>
                <a:spcPct val="120000"/>
              </a:lnSpc>
              <a:defRPr/>
            </a:pPr>
            <a:r>
              <a:rPr lang="ru-RU" altLang="ru-RU" b="1" dirty="0" err="1" smtClean="0">
                <a:solidFill>
                  <a:srgbClr val="0000FF"/>
                </a:solidFill>
                <a:latin typeface="Times New Roman" pitchFamily="18" charset="0"/>
                <a:cs typeface="Times New Roman" pitchFamily="18" charset="0"/>
              </a:rPr>
              <a:t>КазаковаР.Г</a:t>
            </a:r>
            <a:r>
              <a:rPr lang="ru-RU" altLang="ru-RU" b="1" dirty="0" smtClean="0">
                <a:solidFill>
                  <a:srgbClr val="0000FF"/>
                </a:solidFill>
                <a:latin typeface="Times New Roman" pitchFamily="18" charset="0"/>
                <a:cs typeface="Times New Roman" pitchFamily="18" charset="0"/>
              </a:rPr>
              <a:t>. Занятия по рисованию с дошкольниками. ТЦ Сфера, 2017</a:t>
            </a:r>
          </a:p>
          <a:p>
            <a:pPr>
              <a:lnSpc>
                <a:spcPct val="120000"/>
              </a:lnSpc>
              <a:defRPr/>
            </a:pPr>
            <a:r>
              <a:rPr lang="ru-RU" altLang="ru-RU" b="1" dirty="0" smtClean="0">
                <a:solidFill>
                  <a:srgbClr val="0000FF"/>
                </a:solidFill>
                <a:latin typeface="Times New Roman" pitchFamily="18" charset="0"/>
                <a:cs typeface="Times New Roman" pitchFamily="18" charset="0"/>
              </a:rPr>
              <a:t>Мэри Энн Ф. </a:t>
            </a:r>
            <a:r>
              <a:rPr lang="ru-RU" altLang="ru-RU" b="1" dirty="0" err="1" smtClean="0">
                <a:solidFill>
                  <a:srgbClr val="0000FF"/>
                </a:solidFill>
                <a:latin typeface="Times New Roman" pitchFamily="18" charset="0"/>
                <a:cs typeface="Times New Roman" pitchFamily="18" charset="0"/>
              </a:rPr>
              <a:t>Колль</a:t>
            </a:r>
            <a:r>
              <a:rPr lang="ru-RU" altLang="ru-RU" b="1" dirty="0" smtClean="0">
                <a:solidFill>
                  <a:srgbClr val="0000FF"/>
                </a:solidFill>
                <a:latin typeface="Times New Roman" pitchFamily="18" charset="0"/>
                <a:cs typeface="Times New Roman" pitchFamily="18" charset="0"/>
              </a:rPr>
              <a:t> «Рисование. Главное – процесс, а не результат!», - 2005</a:t>
            </a:r>
          </a:p>
          <a:p>
            <a:pPr>
              <a:lnSpc>
                <a:spcPct val="120000"/>
              </a:lnSpc>
              <a:defRPr/>
            </a:pPr>
            <a:r>
              <a:rPr lang="ru-RU" altLang="ru-RU" b="1" dirty="0" smtClean="0">
                <a:solidFill>
                  <a:srgbClr val="0000FF"/>
                </a:solidFill>
                <a:latin typeface="Times New Roman" pitchFamily="18" charset="0"/>
                <a:cs typeface="Times New Roman" pitchFamily="18" charset="0"/>
              </a:rPr>
              <a:t>Никитина  А. «Нетрадиционные техники рисования в </a:t>
            </a:r>
            <a:r>
              <a:rPr lang="ru-RU" altLang="ru-RU" b="1" dirty="0" err="1" smtClean="0">
                <a:solidFill>
                  <a:srgbClr val="0000FF"/>
                </a:solidFill>
                <a:latin typeface="Times New Roman" pitchFamily="18" charset="0"/>
                <a:cs typeface="Times New Roman" pitchFamily="18" charset="0"/>
              </a:rPr>
              <a:t>д</a:t>
            </a:r>
            <a:r>
              <a:rPr lang="ru-RU" altLang="ru-RU" b="1" dirty="0" smtClean="0">
                <a:solidFill>
                  <a:srgbClr val="0000FF"/>
                </a:solidFill>
                <a:latin typeface="Times New Roman" pitchFamily="18" charset="0"/>
                <a:cs typeface="Times New Roman" pitchFamily="18" charset="0"/>
              </a:rPr>
              <a:t>/с»/ СПб, Каро,2010</a:t>
            </a:r>
          </a:p>
          <a:p>
            <a:pPr>
              <a:lnSpc>
                <a:spcPct val="120000"/>
              </a:lnSpc>
              <a:defRPr/>
            </a:pPr>
            <a:r>
              <a:rPr lang="ru-RU" altLang="ru-RU" b="1" dirty="0" err="1" smtClean="0">
                <a:solidFill>
                  <a:srgbClr val="0000FF"/>
                </a:solidFill>
                <a:latin typeface="Times New Roman" pitchFamily="18" charset="0"/>
                <a:cs typeface="Times New Roman" pitchFamily="18" charset="0"/>
              </a:rPr>
              <a:t>Сакулина</a:t>
            </a:r>
            <a:r>
              <a:rPr lang="ru-RU" altLang="ru-RU" b="1" dirty="0" smtClean="0">
                <a:solidFill>
                  <a:srgbClr val="0000FF"/>
                </a:solidFill>
                <a:latin typeface="Times New Roman" pitchFamily="18" charset="0"/>
                <a:cs typeface="Times New Roman" pitchFamily="18" charset="0"/>
              </a:rPr>
              <a:t> Н.П. Рисование в дошкольном детстве.- М, 1965</a:t>
            </a:r>
          </a:p>
          <a:p>
            <a:pPr>
              <a:lnSpc>
                <a:spcPct val="120000"/>
              </a:lnSpc>
              <a:defRPr/>
            </a:pPr>
            <a:r>
              <a:rPr lang="ru-RU" altLang="ru-RU" b="1" dirty="0" smtClean="0">
                <a:solidFill>
                  <a:srgbClr val="0000FF"/>
                </a:solidFill>
                <a:latin typeface="Times New Roman" pitchFamily="18" charset="0"/>
                <a:cs typeface="Times New Roman" pitchFamily="18" charset="0"/>
              </a:rPr>
              <a:t>Художественное творчество в  детском саду / под ред. Н.А.Ветлугиной.- М., 1974</a:t>
            </a:r>
          </a:p>
          <a:p>
            <a:pPr>
              <a:lnSpc>
                <a:spcPct val="120000"/>
              </a:lnSpc>
              <a:defRPr/>
            </a:pPr>
            <a:r>
              <a:rPr lang="ru-RU" altLang="ru-RU" b="1" dirty="0" smtClean="0">
                <a:solidFill>
                  <a:srgbClr val="0000FF"/>
                </a:solidFill>
                <a:latin typeface="Times New Roman" pitchFamily="18" charset="0"/>
                <a:cs typeface="Times New Roman" pitchFamily="18" charset="0"/>
              </a:rPr>
              <a:t>Шаляпина И.А. «Нетрадиционное рисование с дошкольниками» – ООО «ТЦ Сфера», 2016</a:t>
            </a:r>
          </a:p>
          <a:p>
            <a:pPr>
              <a:lnSpc>
                <a:spcPct val="120000"/>
              </a:lnSpc>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060848"/>
            <a:ext cx="8568952" cy="2232248"/>
          </a:xfrm>
        </p:spPr>
        <p:txBody>
          <a:bodyPr>
            <a:normAutofit/>
          </a:bodyPr>
          <a:lstStyle/>
          <a:p>
            <a:r>
              <a:rPr lang="ru-RU" dirty="0" smtClean="0"/>
              <a:t/>
            </a:r>
            <a:br>
              <a:rPr lang="ru-RU" dirty="0" smtClean="0"/>
            </a:br>
            <a:r>
              <a:rPr lang="en-US" dirty="0" smtClean="0"/>
              <a:t> </a:t>
            </a:r>
            <a:endParaRPr lang="ru-RU" dirty="0"/>
          </a:p>
        </p:txBody>
      </p:sp>
      <p:sp>
        <p:nvSpPr>
          <p:cNvPr id="3" name="Подзаголовок 2"/>
          <p:cNvSpPr>
            <a:spLocks noGrp="1"/>
          </p:cNvSpPr>
          <p:nvPr>
            <p:ph type="subTitle" idx="1"/>
          </p:nvPr>
        </p:nvSpPr>
        <p:spPr>
          <a:xfrm>
            <a:off x="1371600" y="2357430"/>
            <a:ext cx="6400800" cy="3591850"/>
          </a:xfrm>
        </p:spPr>
        <p:txBody>
          <a:bodyPr>
            <a:noAutofit/>
          </a:bodyPr>
          <a:lstStyle/>
          <a:p>
            <a:r>
              <a:rPr lang="ru-RU" sz="6000" b="1" dirty="0" smtClean="0">
                <a:solidFill>
                  <a:srgbClr val="FF0000"/>
                </a:solidFill>
                <a:latin typeface="Times New Roman" pitchFamily="18" charset="0"/>
                <a:cs typeface="Times New Roman" pitchFamily="18" charset="0"/>
              </a:rPr>
              <a:t>ТВОРЧЕСКИХ ВАМ </a:t>
            </a:r>
          </a:p>
          <a:p>
            <a:r>
              <a:rPr lang="ru-RU" sz="6000" b="1" dirty="0" smtClean="0">
                <a:solidFill>
                  <a:srgbClr val="FF0000"/>
                </a:solidFill>
                <a:latin typeface="Times New Roman" pitchFamily="18" charset="0"/>
                <a:cs typeface="Times New Roman" pitchFamily="18" charset="0"/>
              </a:rPr>
              <a:t>УСПЕХОВ!</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68760"/>
            <a:ext cx="7992888" cy="461665"/>
          </a:xfrm>
          <a:prstGeom prst="rect">
            <a:avLst/>
          </a:prstGeom>
        </p:spPr>
        <p:txBody>
          <a:bodyPr wrap="square">
            <a:spAutoFit/>
          </a:bodyPr>
          <a:lstStyle/>
          <a:p>
            <a:pPr algn="ctr"/>
            <a:r>
              <a:rPr lang="ru-RU" sz="2400" b="1" dirty="0" smtClean="0">
                <a:solidFill>
                  <a:srgbClr val="0000FF"/>
                </a:solidFill>
                <a:latin typeface="Times New Roman" pitchFamily="18" charset="0"/>
                <a:cs typeface="Times New Roman" pitchFamily="18" charset="0"/>
              </a:rPr>
              <a:t>важнейшее</a:t>
            </a:r>
            <a:r>
              <a:rPr lang="ru-RU" sz="2400" b="1" dirty="0" smtClean="0">
                <a:solidFill>
                  <a:srgbClr val="0000FF"/>
                </a:solidFill>
                <a:latin typeface="Comic Sans MS" pitchFamily="66" charset="0"/>
              </a:rPr>
              <a:t> </a:t>
            </a:r>
            <a:r>
              <a:rPr lang="ru-RU" sz="2400" b="1" dirty="0" smtClean="0">
                <a:solidFill>
                  <a:srgbClr val="0000FF"/>
                </a:solidFill>
                <a:latin typeface="Times New Roman" pitchFamily="18" charset="0"/>
                <a:cs typeface="Times New Roman" pitchFamily="18" charset="0"/>
              </a:rPr>
              <a:t>средство эстетического воспитания.</a:t>
            </a:r>
            <a:endParaRPr lang="ru-RU" sz="2400" b="1" dirty="0">
              <a:solidFill>
                <a:srgbClr val="0000FF"/>
              </a:solidFill>
              <a:latin typeface="Times New Roman" pitchFamily="18" charset="0"/>
              <a:cs typeface="Times New Roman" pitchFamily="18" charset="0"/>
            </a:endParaRPr>
          </a:p>
        </p:txBody>
      </p:sp>
      <p:sp>
        <p:nvSpPr>
          <p:cNvPr id="3" name="Прямоугольник 2"/>
          <p:cNvSpPr/>
          <p:nvPr/>
        </p:nvSpPr>
        <p:spPr>
          <a:xfrm>
            <a:off x="611560" y="3428999"/>
            <a:ext cx="7920880" cy="2308324"/>
          </a:xfrm>
          <a:prstGeom prst="rect">
            <a:avLst/>
          </a:prstGeom>
        </p:spPr>
        <p:txBody>
          <a:bodyPr wrap="square">
            <a:spAutoFit/>
          </a:bodyPr>
          <a:lstStyle/>
          <a:p>
            <a:pPr algn="ctr"/>
            <a:r>
              <a:rPr lang="ru-RU" sz="2400" b="1" dirty="0" smtClean="0">
                <a:solidFill>
                  <a:srgbClr val="0000FF"/>
                </a:solidFill>
                <a:latin typeface="Times New Roman" pitchFamily="18" charset="0"/>
                <a:cs typeface="Times New Roman" pitchFamily="18" charset="0"/>
              </a:rPr>
              <a:t>важнейшее дело эстетического воспитания, это способы создания нового, оригинального произведения искусства, в котором гармонирует всё: и цвет, и линия, и сюжет. Это огромная возможность для детей думать, пробовать, искать, экспериментировать. А самое главное </a:t>
            </a:r>
            <a:r>
              <a:rPr lang="ru-RU" sz="2400" b="1" dirty="0" err="1" smtClean="0">
                <a:solidFill>
                  <a:srgbClr val="0000FF"/>
                </a:solidFill>
                <a:latin typeface="Times New Roman" pitchFamily="18" charset="0"/>
                <a:cs typeface="Times New Roman" pitchFamily="18" charset="0"/>
              </a:rPr>
              <a:t>самовыражаться</a:t>
            </a:r>
            <a:r>
              <a:rPr lang="ru-RU" sz="2400" b="1" dirty="0" smtClean="0">
                <a:solidFill>
                  <a:srgbClr val="0000FF"/>
                </a:solidFill>
                <a:latin typeface="Times New Roman" pitchFamily="18" charset="0"/>
                <a:cs typeface="Times New Roman" pitchFamily="18" charset="0"/>
              </a:rPr>
              <a:t>. </a:t>
            </a:r>
            <a:endParaRPr lang="ru-RU" sz="2400" b="1" dirty="0">
              <a:solidFill>
                <a:srgbClr val="0000FF"/>
              </a:solidFill>
              <a:latin typeface="Times New Roman" pitchFamily="18" charset="0"/>
              <a:cs typeface="Times New Roman" pitchFamily="18" charset="0"/>
            </a:endParaRPr>
          </a:p>
        </p:txBody>
      </p:sp>
      <p:sp>
        <p:nvSpPr>
          <p:cNvPr id="5" name="Прямоугольник 4"/>
          <p:cNvSpPr/>
          <p:nvPr/>
        </p:nvSpPr>
        <p:spPr>
          <a:xfrm>
            <a:off x="1907704" y="404664"/>
            <a:ext cx="5472608" cy="923330"/>
          </a:xfrm>
          <a:prstGeom prst="rect">
            <a:avLst/>
          </a:prstGeom>
        </p:spPr>
        <p:txBody>
          <a:bodyPr wrap="square">
            <a:spAutoFit/>
          </a:bodyPr>
          <a:lstStyle/>
          <a:p>
            <a:pPr algn="ctr"/>
            <a:r>
              <a:rPr lang="ru-RU" sz="5400" b="1" spc="300" dirty="0" smtClean="0">
                <a:solidFill>
                  <a:srgbClr val="FF0000"/>
                </a:solidFill>
                <a:latin typeface="Times New Roman" pitchFamily="18" charset="0"/>
                <a:cs typeface="Times New Roman" pitchFamily="18" charset="0"/>
              </a:rPr>
              <a:t>Рисование</a:t>
            </a:r>
            <a:r>
              <a:rPr lang="ru-RU" sz="4800" b="1" dirty="0" smtClean="0">
                <a:solidFill>
                  <a:srgbClr val="FF0000"/>
                </a:solidFill>
                <a:latin typeface="Times New Roman" pitchFamily="18" charset="0"/>
                <a:cs typeface="Times New Roman" pitchFamily="18" charset="0"/>
              </a:rPr>
              <a:t>  </a:t>
            </a:r>
            <a:endParaRPr lang="ru-RU" sz="4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539552" y="1844824"/>
            <a:ext cx="7992888" cy="1754326"/>
          </a:xfrm>
          <a:prstGeom prst="rect">
            <a:avLst/>
          </a:prstGeom>
        </p:spPr>
        <p:txBody>
          <a:bodyPr wrap="square">
            <a:spAutoFit/>
          </a:bodyPr>
          <a:lstStyle/>
          <a:p>
            <a:pPr algn="ctr"/>
            <a:r>
              <a:rPr lang="ru-RU" sz="5400" b="1" dirty="0" smtClean="0">
                <a:solidFill>
                  <a:srgbClr val="FF0000"/>
                </a:solidFill>
                <a:latin typeface="Times New Roman" pitchFamily="18" charset="0"/>
                <a:cs typeface="Times New Roman" pitchFamily="18" charset="0"/>
              </a:rPr>
              <a:t>Нетрадиционные техники рисования </a:t>
            </a:r>
            <a:r>
              <a:rPr lang="ru-RU" sz="5400" b="1" dirty="0" smtClean="0">
                <a:solidFill>
                  <a:srgbClr val="FF0000"/>
                </a:solidFill>
                <a:latin typeface="Segoe Script" pitchFamily="34" charset="0"/>
              </a:rPr>
              <a:t> </a:t>
            </a:r>
            <a:endParaRPr lang="ru-RU" sz="5400" b="1" dirty="0">
              <a:solidFill>
                <a:srgbClr val="FF0000"/>
              </a:solidFill>
              <a:latin typeface="Segoe Scrip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3" presetClass="entr" presetSubtype="5"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2000"/>
                                        <p:tgtEl>
                                          <p:spTgt spid="2"/>
                                        </p:tgtEl>
                                      </p:cBhvr>
                                    </p:animEffect>
                                  </p:childTnLst>
                                </p:cTn>
                              </p:par>
                            </p:childTnLst>
                          </p:cTn>
                        </p:par>
                        <p:par>
                          <p:cTn id="13" fill="hold">
                            <p:stCondLst>
                              <p:cond delay="4000"/>
                            </p:stCondLst>
                            <p:childTnLst>
                              <p:par>
                                <p:cTn id="14" presetID="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ppt_x"/>
                                          </p:val>
                                        </p:tav>
                                        <p:tav tm="100000">
                                          <p:val>
                                            <p:strVal val="#ppt_x"/>
                                          </p:val>
                                        </p:tav>
                                      </p:tavLst>
                                    </p:anim>
                                    <p:anim calcmode="lin" valueType="num">
                                      <p:cBhvr additive="base">
                                        <p:cTn id="17" dur="20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3" presetClass="entr" presetSubtype="5"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vertical)">
                                      <p:cBhvr>
                                        <p:cTn id="2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476672"/>
            <a:ext cx="8568952" cy="1200329"/>
          </a:xfrm>
          <a:prstGeom prst="rect">
            <a:avLst/>
          </a:prstGeom>
        </p:spPr>
        <p:txBody>
          <a:bodyPr wrap="square">
            <a:spAutoFit/>
          </a:bodyPr>
          <a:lstStyle/>
          <a:p>
            <a:pPr algn="ctr"/>
            <a:r>
              <a:rPr lang="ru-RU" sz="3600" b="1" dirty="0" smtClean="0">
                <a:solidFill>
                  <a:srgbClr val="FF0000"/>
                </a:solidFill>
                <a:latin typeface="Times New Roman" pitchFamily="18" charset="0"/>
                <a:cs typeface="Times New Roman" pitchFamily="18" charset="0"/>
              </a:rPr>
              <a:t>Применение нетрадиционных техник в </a:t>
            </a:r>
            <a:r>
              <a:rPr lang="ru-RU" sz="3600" b="1" dirty="0" err="1" smtClean="0">
                <a:solidFill>
                  <a:srgbClr val="FF0000"/>
                </a:solidFill>
                <a:latin typeface="Times New Roman" pitchFamily="18" charset="0"/>
                <a:cs typeface="Times New Roman" pitchFamily="18" charset="0"/>
              </a:rPr>
              <a:t>изодеятельности</a:t>
            </a:r>
            <a:endParaRPr lang="ru-RU" sz="3600" dirty="0">
              <a:latin typeface="Times New Roman" pitchFamily="18" charset="0"/>
              <a:cs typeface="Times New Roman" pitchFamily="18" charset="0"/>
            </a:endParaRPr>
          </a:p>
        </p:txBody>
      </p:sp>
      <p:sp>
        <p:nvSpPr>
          <p:cNvPr id="8" name="Прямоугольник 7"/>
          <p:cNvSpPr/>
          <p:nvPr/>
        </p:nvSpPr>
        <p:spPr>
          <a:xfrm>
            <a:off x="251520" y="1628800"/>
            <a:ext cx="8640960" cy="1154162"/>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способствует обогащению знаний и представлений детей о предметах и их использовании, материалах, их свойствах, способах применения;</a:t>
            </a:r>
            <a:endParaRPr lang="ru-RU" sz="2300" b="1" dirty="0">
              <a:solidFill>
                <a:srgbClr val="0000FF"/>
              </a:solidFill>
              <a:latin typeface="Times New Roman" pitchFamily="18" charset="0"/>
              <a:cs typeface="Times New Roman" pitchFamily="18" charset="0"/>
            </a:endParaRPr>
          </a:p>
        </p:txBody>
      </p:sp>
      <p:sp>
        <p:nvSpPr>
          <p:cNvPr id="9" name="Прямоугольник 8"/>
          <p:cNvSpPr/>
          <p:nvPr/>
        </p:nvSpPr>
        <p:spPr>
          <a:xfrm>
            <a:off x="251520" y="2636912"/>
            <a:ext cx="8640960" cy="1154162"/>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стимулирует положительную мотивацию у ребенка, вызывает радостное настроение, снимает страх перед процессом рисования;</a:t>
            </a:r>
            <a:endParaRPr lang="ru-RU" sz="2300" b="1" dirty="0">
              <a:solidFill>
                <a:srgbClr val="0000FF"/>
              </a:solidFill>
              <a:latin typeface="Times New Roman" pitchFamily="18" charset="0"/>
              <a:cs typeface="Times New Roman" pitchFamily="18" charset="0"/>
            </a:endParaRPr>
          </a:p>
        </p:txBody>
      </p:sp>
      <p:sp>
        <p:nvSpPr>
          <p:cNvPr id="10" name="Прямоугольник 9"/>
          <p:cNvSpPr/>
          <p:nvPr/>
        </p:nvSpPr>
        <p:spPr>
          <a:xfrm>
            <a:off x="251520" y="3645024"/>
            <a:ext cx="6401435" cy="446276"/>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дает возможность экспериментировать;</a:t>
            </a:r>
            <a:endParaRPr lang="ru-RU" sz="2300" b="1" dirty="0">
              <a:solidFill>
                <a:srgbClr val="0000FF"/>
              </a:solidFill>
              <a:latin typeface="Times New Roman" pitchFamily="18" charset="0"/>
              <a:cs typeface="Times New Roman" pitchFamily="18" charset="0"/>
            </a:endParaRPr>
          </a:p>
        </p:txBody>
      </p:sp>
      <p:sp>
        <p:nvSpPr>
          <p:cNvPr id="11" name="Прямоугольник 10"/>
          <p:cNvSpPr/>
          <p:nvPr/>
        </p:nvSpPr>
        <p:spPr>
          <a:xfrm>
            <a:off x="251520" y="4005064"/>
            <a:ext cx="8568952" cy="446276"/>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развивает тактильную чувствительность, </a:t>
            </a:r>
            <a:r>
              <a:rPr lang="ru-RU" sz="2300" b="1" dirty="0" err="1" smtClean="0">
                <a:solidFill>
                  <a:srgbClr val="0000FF"/>
                </a:solidFill>
                <a:latin typeface="Times New Roman" pitchFamily="18" charset="0"/>
                <a:cs typeface="Times New Roman" pitchFamily="18" charset="0"/>
              </a:rPr>
              <a:t>цветоразличие</a:t>
            </a:r>
            <a:r>
              <a:rPr lang="ru-RU" sz="2300" dirty="0" smtClean="0">
                <a:solidFill>
                  <a:srgbClr val="0000FF"/>
                </a:solidFill>
                <a:latin typeface="Comic Sans MS" pitchFamily="66" charset="0"/>
              </a:rPr>
              <a:t>;</a:t>
            </a:r>
            <a:endParaRPr lang="ru-RU" sz="2300" dirty="0">
              <a:solidFill>
                <a:srgbClr val="0000FF"/>
              </a:solidFill>
              <a:latin typeface="Comic Sans MS" pitchFamily="66" charset="0"/>
            </a:endParaRPr>
          </a:p>
        </p:txBody>
      </p:sp>
      <p:sp>
        <p:nvSpPr>
          <p:cNvPr id="12" name="Прямоугольник 11"/>
          <p:cNvSpPr/>
          <p:nvPr/>
        </p:nvSpPr>
        <p:spPr>
          <a:xfrm>
            <a:off x="251520" y="4500570"/>
            <a:ext cx="8568952" cy="446276"/>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способствует развитию зрительно-моторной координации;</a:t>
            </a:r>
            <a:endParaRPr lang="ru-RU" sz="2300" b="1" dirty="0">
              <a:solidFill>
                <a:srgbClr val="0000FF"/>
              </a:solidFill>
              <a:latin typeface="Times New Roman" pitchFamily="18" charset="0"/>
              <a:cs typeface="Times New Roman" pitchFamily="18" charset="0"/>
            </a:endParaRPr>
          </a:p>
        </p:txBody>
      </p:sp>
      <p:sp>
        <p:nvSpPr>
          <p:cNvPr id="13" name="Прямоугольник 12"/>
          <p:cNvSpPr/>
          <p:nvPr/>
        </p:nvSpPr>
        <p:spPr>
          <a:xfrm>
            <a:off x="285720" y="4929198"/>
            <a:ext cx="7779746" cy="800219"/>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не утомляет дошкольников, повышает          работоспособность;</a:t>
            </a:r>
            <a:endParaRPr lang="ru-RU" sz="2300" b="1" dirty="0">
              <a:solidFill>
                <a:srgbClr val="0000FF"/>
              </a:solidFill>
              <a:latin typeface="Times New Roman" pitchFamily="18" charset="0"/>
              <a:cs typeface="Times New Roman" pitchFamily="18" charset="0"/>
            </a:endParaRPr>
          </a:p>
        </p:txBody>
      </p:sp>
      <p:sp>
        <p:nvSpPr>
          <p:cNvPr id="14" name="Прямоугольник 13"/>
          <p:cNvSpPr/>
          <p:nvPr/>
        </p:nvSpPr>
        <p:spPr>
          <a:xfrm>
            <a:off x="251520" y="5643578"/>
            <a:ext cx="8640960" cy="800219"/>
          </a:xfrm>
          <a:prstGeom prst="rect">
            <a:avLst/>
          </a:prstGeom>
        </p:spPr>
        <p:txBody>
          <a:bodyPr wrap="square">
            <a:spAutoFit/>
          </a:bodyPr>
          <a:lstStyle/>
          <a:p>
            <a:pPr lvl="0">
              <a:buFont typeface="Wingdings" pitchFamily="2" charset="2"/>
              <a:buChar char="v"/>
            </a:pPr>
            <a:r>
              <a:rPr lang="ru-RU" sz="2300" b="1" dirty="0" smtClean="0">
                <a:solidFill>
                  <a:srgbClr val="0000FF"/>
                </a:solidFill>
                <a:latin typeface="Times New Roman" pitchFamily="18" charset="0"/>
                <a:cs typeface="Times New Roman" pitchFamily="18" charset="0"/>
              </a:rPr>
              <a:t>развивает нестандартность мышления, </a:t>
            </a:r>
            <a:r>
              <a:rPr lang="ru-RU" sz="2300" b="1" dirty="0" err="1" smtClean="0">
                <a:solidFill>
                  <a:srgbClr val="0000FF"/>
                </a:solidFill>
                <a:latin typeface="Times New Roman" pitchFamily="18" charset="0"/>
                <a:cs typeface="Times New Roman" pitchFamily="18" charset="0"/>
              </a:rPr>
              <a:t>раскрепощенность</a:t>
            </a:r>
            <a:r>
              <a:rPr lang="ru-RU" sz="2300" b="1" dirty="0" smtClean="0">
                <a:solidFill>
                  <a:srgbClr val="0000FF"/>
                </a:solidFill>
                <a:latin typeface="Times New Roman" pitchFamily="18" charset="0"/>
                <a:cs typeface="Times New Roman" pitchFamily="18" charset="0"/>
              </a:rPr>
              <a:t>, индивидуальность.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 presetClass="entr" presetSubtype="5"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3000"/>
                                        <p:tgtEl>
                                          <p:spTgt spid="8"/>
                                        </p:tgtEl>
                                      </p:cBhvr>
                                    </p:animEffect>
                                  </p:childTnLst>
                                </p:cTn>
                              </p:par>
                            </p:childTnLst>
                          </p:cTn>
                        </p:par>
                        <p:par>
                          <p:cTn id="13" fill="hold">
                            <p:stCondLst>
                              <p:cond delay="6000"/>
                            </p:stCondLst>
                            <p:childTnLst>
                              <p:par>
                                <p:cTn id="14" presetID="3" presetClass="entr" presetSubtype="5"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vertical)">
                                      <p:cBhvr>
                                        <p:cTn id="16" dur="3000"/>
                                        <p:tgtEl>
                                          <p:spTgt spid="9"/>
                                        </p:tgtEl>
                                      </p:cBhvr>
                                    </p:animEffect>
                                  </p:childTnLst>
                                </p:cTn>
                              </p:par>
                            </p:childTnLst>
                          </p:cTn>
                        </p:par>
                        <p:par>
                          <p:cTn id="17" fill="hold">
                            <p:stCondLst>
                              <p:cond delay="9000"/>
                            </p:stCondLst>
                            <p:childTnLst>
                              <p:par>
                                <p:cTn id="18" presetID="3" presetClass="entr" presetSubtype="5"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vertical)">
                                      <p:cBhvr>
                                        <p:cTn id="20" dur="3000"/>
                                        <p:tgtEl>
                                          <p:spTgt spid="10"/>
                                        </p:tgtEl>
                                      </p:cBhvr>
                                    </p:animEffect>
                                  </p:childTnLst>
                                </p:cTn>
                              </p:par>
                            </p:childTnLst>
                          </p:cTn>
                        </p:par>
                        <p:par>
                          <p:cTn id="21" fill="hold">
                            <p:stCondLst>
                              <p:cond delay="12000"/>
                            </p:stCondLst>
                            <p:childTnLst>
                              <p:par>
                                <p:cTn id="22" presetID="3" presetClass="entr" presetSubtype="5"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vertical)">
                                      <p:cBhvr>
                                        <p:cTn id="24" dur="3000"/>
                                        <p:tgtEl>
                                          <p:spTgt spid="11"/>
                                        </p:tgtEl>
                                      </p:cBhvr>
                                    </p:animEffect>
                                  </p:childTnLst>
                                </p:cTn>
                              </p:par>
                            </p:childTnLst>
                          </p:cTn>
                        </p:par>
                        <p:par>
                          <p:cTn id="25" fill="hold">
                            <p:stCondLst>
                              <p:cond delay="15000"/>
                            </p:stCondLst>
                            <p:childTnLst>
                              <p:par>
                                <p:cTn id="26" presetID="3" presetClass="entr" presetSubtype="5"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vertical)">
                                      <p:cBhvr>
                                        <p:cTn id="28" dur="3000"/>
                                        <p:tgtEl>
                                          <p:spTgt spid="12"/>
                                        </p:tgtEl>
                                      </p:cBhvr>
                                    </p:animEffect>
                                  </p:childTnLst>
                                </p:cTn>
                              </p:par>
                            </p:childTnLst>
                          </p:cTn>
                        </p:par>
                        <p:par>
                          <p:cTn id="29" fill="hold">
                            <p:stCondLst>
                              <p:cond delay="18000"/>
                            </p:stCondLst>
                            <p:childTnLst>
                              <p:par>
                                <p:cTn id="30" presetID="3" presetClass="entr" presetSubtype="5"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vertical)">
                                      <p:cBhvr>
                                        <p:cTn id="32" dur="3000"/>
                                        <p:tgtEl>
                                          <p:spTgt spid="13"/>
                                        </p:tgtEl>
                                      </p:cBhvr>
                                    </p:animEffect>
                                  </p:childTnLst>
                                </p:cTn>
                              </p:par>
                            </p:childTnLst>
                          </p:cTn>
                        </p:par>
                        <p:par>
                          <p:cTn id="33" fill="hold">
                            <p:stCondLst>
                              <p:cond delay="21000"/>
                            </p:stCondLst>
                            <p:childTnLst>
                              <p:par>
                                <p:cTn id="34" presetID="3" presetClass="entr" presetSubtype="5"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vertical)">
                                      <p:cBhvr>
                                        <p:cTn id="36"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3491880" y="3429000"/>
            <a:ext cx="2736304" cy="158417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b="1" dirty="0" smtClean="0">
                <a:solidFill>
                  <a:schemeClr val="bg1"/>
                </a:solidFill>
                <a:latin typeface="Comic Sans MS" pitchFamily="66" charset="0"/>
              </a:rPr>
              <a:t>Способы</a:t>
            </a:r>
          </a:p>
          <a:p>
            <a:pPr algn="ctr"/>
            <a:r>
              <a:rPr lang="ru-RU" b="1" dirty="0" smtClean="0">
                <a:solidFill>
                  <a:schemeClr val="bg1"/>
                </a:solidFill>
                <a:latin typeface="Comic Sans MS" pitchFamily="66" charset="0"/>
              </a:rPr>
              <a:t>изображения</a:t>
            </a:r>
            <a:endParaRPr lang="ru-RU" b="1" dirty="0">
              <a:solidFill>
                <a:schemeClr val="bg1"/>
              </a:solidFill>
              <a:latin typeface="Comic Sans MS" pitchFamily="66" charset="0"/>
            </a:endParaRPr>
          </a:p>
        </p:txBody>
      </p:sp>
      <p:sp>
        <p:nvSpPr>
          <p:cNvPr id="2" name="Прямоугольник 1"/>
          <p:cNvSpPr/>
          <p:nvPr/>
        </p:nvSpPr>
        <p:spPr>
          <a:xfrm>
            <a:off x="251520" y="260648"/>
            <a:ext cx="8712968" cy="1015663"/>
          </a:xfrm>
          <a:prstGeom prst="rect">
            <a:avLst/>
          </a:prstGeom>
        </p:spPr>
        <p:txBody>
          <a:bodyPr wrap="square">
            <a:spAutoFit/>
          </a:bodyPr>
          <a:lstStyle/>
          <a:p>
            <a:pPr lvl="0"/>
            <a:r>
              <a:rPr lang="ru-RU" sz="3000" b="1" dirty="0" smtClean="0">
                <a:solidFill>
                  <a:srgbClr val="FF0000"/>
                </a:solidFill>
                <a:latin typeface="Times New Roman" pitchFamily="18" charset="0"/>
                <a:cs typeface="Times New Roman" pitchFamily="18" charset="0"/>
              </a:rPr>
              <a:t>Нетрадиционные способы изображения </a:t>
            </a:r>
          </a:p>
          <a:p>
            <a:pPr lvl="0" algn="ctr"/>
            <a:r>
              <a:rPr lang="ru-RU" sz="3000" b="1" dirty="0" smtClean="0">
                <a:solidFill>
                  <a:srgbClr val="FF0000"/>
                </a:solidFill>
                <a:latin typeface="Times New Roman" pitchFamily="18" charset="0"/>
                <a:cs typeface="Times New Roman" pitchFamily="18" charset="0"/>
              </a:rPr>
              <a:t>в рисовании</a:t>
            </a:r>
            <a:endParaRPr lang="ru-RU" sz="3000" b="1" dirty="0">
              <a:solidFill>
                <a:srgbClr val="FF0000"/>
              </a:solidFill>
              <a:latin typeface="Times New Roman" pitchFamily="18" charset="0"/>
              <a:cs typeface="Times New Roman" pitchFamily="18" charset="0"/>
            </a:endParaRPr>
          </a:p>
        </p:txBody>
      </p:sp>
      <p:sp>
        <p:nvSpPr>
          <p:cNvPr id="4" name="Овал 3"/>
          <p:cNvSpPr/>
          <p:nvPr/>
        </p:nvSpPr>
        <p:spPr>
          <a:xfrm>
            <a:off x="467544" y="1268760"/>
            <a:ext cx="3240360" cy="12241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latin typeface="Comic Sans MS" pitchFamily="66" charset="0"/>
              </a:rPr>
              <a:t>Рисунок своими руками (пальцами, ладошкой)</a:t>
            </a:r>
            <a:endParaRPr lang="ru-RU" dirty="0">
              <a:latin typeface="Comic Sans MS" pitchFamily="66" charset="0"/>
            </a:endParaRPr>
          </a:p>
        </p:txBody>
      </p:sp>
      <p:sp>
        <p:nvSpPr>
          <p:cNvPr id="5" name="Овал 4"/>
          <p:cNvSpPr/>
          <p:nvPr/>
        </p:nvSpPr>
        <p:spPr>
          <a:xfrm>
            <a:off x="395536" y="2564904"/>
            <a:ext cx="3312368" cy="129614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smtClean="0">
                <a:latin typeface="Comic Sans MS" pitchFamily="66" charset="0"/>
              </a:rPr>
              <a:t>Рисование штампом(тычковое рисование, оттиск)</a:t>
            </a:r>
            <a:endParaRPr lang="ru-RU" dirty="0">
              <a:latin typeface="Comic Sans MS" pitchFamily="66" charset="0"/>
            </a:endParaRPr>
          </a:p>
        </p:txBody>
      </p:sp>
      <p:sp>
        <p:nvSpPr>
          <p:cNvPr id="6" name="Овал 5"/>
          <p:cNvSpPr/>
          <p:nvPr/>
        </p:nvSpPr>
        <p:spPr>
          <a:xfrm>
            <a:off x="251520" y="3861048"/>
            <a:ext cx="2016224" cy="108012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dirty="0" smtClean="0">
                <a:latin typeface="Comic Sans MS" pitchFamily="66" charset="0"/>
              </a:rPr>
              <a:t>Рисование свечой</a:t>
            </a:r>
            <a:endParaRPr lang="ru-RU" dirty="0">
              <a:latin typeface="Comic Sans MS" pitchFamily="66" charset="0"/>
            </a:endParaRPr>
          </a:p>
        </p:txBody>
      </p:sp>
      <p:sp>
        <p:nvSpPr>
          <p:cNvPr id="7" name="Овал 6"/>
          <p:cNvSpPr/>
          <p:nvPr/>
        </p:nvSpPr>
        <p:spPr>
          <a:xfrm>
            <a:off x="251520" y="5085184"/>
            <a:ext cx="208823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dirty="0" smtClean="0">
                <a:latin typeface="Comic Sans MS" pitchFamily="66" charset="0"/>
              </a:rPr>
              <a:t>Раздувание краски</a:t>
            </a:r>
            <a:endParaRPr lang="ru-RU" dirty="0">
              <a:latin typeface="Comic Sans MS" pitchFamily="66" charset="0"/>
            </a:endParaRPr>
          </a:p>
        </p:txBody>
      </p:sp>
      <p:sp>
        <p:nvSpPr>
          <p:cNvPr id="8" name="Овал 7"/>
          <p:cNvSpPr/>
          <p:nvPr/>
        </p:nvSpPr>
        <p:spPr>
          <a:xfrm>
            <a:off x="4283968" y="5373216"/>
            <a:ext cx="2880320"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latin typeface="Comic Sans MS" pitchFamily="66" charset="0"/>
              </a:rPr>
              <a:t>Рисование с помощью </a:t>
            </a:r>
            <a:r>
              <a:rPr lang="ru-RU" dirty="0" err="1" smtClean="0">
                <a:latin typeface="Comic Sans MS" pitchFamily="66" charset="0"/>
              </a:rPr>
              <a:t>изоленты</a:t>
            </a:r>
            <a:endParaRPr lang="ru-RU" dirty="0">
              <a:latin typeface="Comic Sans MS" pitchFamily="66" charset="0"/>
            </a:endParaRPr>
          </a:p>
        </p:txBody>
      </p:sp>
      <p:sp>
        <p:nvSpPr>
          <p:cNvPr id="9" name="Овал 8"/>
          <p:cNvSpPr/>
          <p:nvPr/>
        </p:nvSpPr>
        <p:spPr>
          <a:xfrm>
            <a:off x="3779912" y="1916832"/>
            <a:ext cx="2160240" cy="93610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err="1" smtClean="0">
                <a:latin typeface="Comic Sans MS" pitchFamily="66" charset="0"/>
              </a:rPr>
              <a:t>Монотопия</a:t>
            </a:r>
            <a:endParaRPr lang="ru-RU" dirty="0">
              <a:latin typeface="Comic Sans MS" pitchFamily="66" charset="0"/>
            </a:endParaRPr>
          </a:p>
        </p:txBody>
      </p:sp>
      <p:sp>
        <p:nvSpPr>
          <p:cNvPr id="10" name="Овал 9"/>
          <p:cNvSpPr/>
          <p:nvPr/>
        </p:nvSpPr>
        <p:spPr>
          <a:xfrm>
            <a:off x="6444208" y="4437112"/>
            <a:ext cx="2232248" cy="9361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latin typeface="Comic Sans MS" pitchFamily="66" charset="0"/>
              </a:rPr>
              <a:t>И многое другое</a:t>
            </a:r>
            <a:endParaRPr lang="ru-RU" dirty="0">
              <a:latin typeface="Comic Sans MS" pitchFamily="66" charset="0"/>
            </a:endParaRPr>
          </a:p>
        </p:txBody>
      </p:sp>
      <p:sp>
        <p:nvSpPr>
          <p:cNvPr id="11" name="Овал 10"/>
          <p:cNvSpPr/>
          <p:nvPr/>
        </p:nvSpPr>
        <p:spPr>
          <a:xfrm>
            <a:off x="5436096" y="980728"/>
            <a:ext cx="3456384" cy="93610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dirty="0" err="1" smtClean="0">
                <a:latin typeface="Comic Sans MS" pitchFamily="66" charset="0"/>
              </a:rPr>
              <a:t>Пластилинография</a:t>
            </a:r>
            <a:endParaRPr lang="ru-RU" dirty="0">
              <a:latin typeface="Comic Sans MS" pitchFamily="66" charset="0"/>
            </a:endParaRPr>
          </a:p>
        </p:txBody>
      </p:sp>
      <p:sp>
        <p:nvSpPr>
          <p:cNvPr id="12" name="Овал 11"/>
          <p:cNvSpPr/>
          <p:nvPr/>
        </p:nvSpPr>
        <p:spPr>
          <a:xfrm>
            <a:off x="2411760" y="5301208"/>
            <a:ext cx="1728192"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err="1" smtClean="0">
                <a:latin typeface="Comic Sans MS" pitchFamily="66" charset="0"/>
              </a:rPr>
              <a:t>Граттаж</a:t>
            </a:r>
            <a:endParaRPr lang="ru-RU" dirty="0">
              <a:latin typeface="Comic Sans MS" pitchFamily="66" charset="0"/>
            </a:endParaRPr>
          </a:p>
        </p:txBody>
      </p:sp>
      <p:sp>
        <p:nvSpPr>
          <p:cNvPr id="13" name="Овал 12"/>
          <p:cNvSpPr/>
          <p:nvPr/>
        </p:nvSpPr>
        <p:spPr>
          <a:xfrm>
            <a:off x="6444208" y="3212976"/>
            <a:ext cx="2448272" cy="79208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latin typeface="Comic Sans MS" pitchFamily="66" charset="0"/>
              </a:rPr>
              <a:t>Рисование расчёской</a:t>
            </a:r>
            <a:endParaRPr lang="ru-RU" dirty="0">
              <a:latin typeface="Comic Sans MS" pitchFamily="66" charset="0"/>
            </a:endParaRPr>
          </a:p>
        </p:txBody>
      </p:sp>
      <p:sp>
        <p:nvSpPr>
          <p:cNvPr id="14" name="Овал 13"/>
          <p:cNvSpPr/>
          <p:nvPr/>
        </p:nvSpPr>
        <p:spPr>
          <a:xfrm>
            <a:off x="6372200" y="1988840"/>
            <a:ext cx="2520280"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err="1" smtClean="0">
                <a:latin typeface="Comic Sans MS" pitchFamily="66" charset="0"/>
              </a:rPr>
              <a:t>Кляксография</a:t>
            </a:r>
            <a:endParaRPr lang="ru-RU" dirty="0">
              <a:latin typeface="Comic Sans MS" pitchFamily="66" charset="0"/>
            </a:endParaRPr>
          </a:p>
        </p:txBody>
      </p:sp>
      <p:cxnSp>
        <p:nvCxnSpPr>
          <p:cNvPr id="18" name="Прямая со стрелкой 17"/>
          <p:cNvCxnSpPr/>
          <p:nvPr/>
        </p:nvCxnSpPr>
        <p:spPr>
          <a:xfrm flipH="1" flipV="1">
            <a:off x="3347864" y="2348880"/>
            <a:ext cx="864096"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Прямая со стрелкой 19"/>
          <p:cNvCxnSpPr>
            <a:endCxn id="9" idx="4"/>
          </p:cNvCxnSpPr>
          <p:nvPr/>
        </p:nvCxnSpPr>
        <p:spPr>
          <a:xfrm flipV="1">
            <a:off x="4860032" y="2852936"/>
            <a:ext cx="0"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V="1">
            <a:off x="5652120" y="1916832"/>
            <a:ext cx="648072"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p:nvPr/>
        </p:nvCxnSpPr>
        <p:spPr>
          <a:xfrm flipV="1">
            <a:off x="5940152" y="2780928"/>
            <a:ext cx="792088" cy="7920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8" name="Прямая со стрелкой 27"/>
          <p:cNvCxnSpPr/>
          <p:nvPr/>
        </p:nvCxnSpPr>
        <p:spPr>
          <a:xfrm flipV="1">
            <a:off x="6084168" y="3717032"/>
            <a:ext cx="360040"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Прямая со стрелкой 29"/>
          <p:cNvCxnSpPr/>
          <p:nvPr/>
        </p:nvCxnSpPr>
        <p:spPr>
          <a:xfrm>
            <a:off x="6084168" y="4581128"/>
            <a:ext cx="432048"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p:cNvCxnSpPr/>
          <p:nvPr/>
        </p:nvCxnSpPr>
        <p:spPr>
          <a:xfrm>
            <a:off x="5364088" y="5013176"/>
            <a:ext cx="72008"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Прямая со стрелкой 33"/>
          <p:cNvCxnSpPr/>
          <p:nvPr/>
        </p:nvCxnSpPr>
        <p:spPr>
          <a:xfrm flipH="1">
            <a:off x="3635896" y="4869160"/>
            <a:ext cx="360040"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Прямая со стрелкой 35"/>
          <p:cNvCxnSpPr/>
          <p:nvPr/>
        </p:nvCxnSpPr>
        <p:spPr>
          <a:xfrm flipH="1">
            <a:off x="2123728" y="4581128"/>
            <a:ext cx="1440160"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Прямая со стрелкой 37"/>
          <p:cNvCxnSpPr/>
          <p:nvPr/>
        </p:nvCxnSpPr>
        <p:spPr>
          <a:xfrm flipH="1">
            <a:off x="2267744" y="4221088"/>
            <a:ext cx="1152128"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Прямая со стрелкой 39"/>
          <p:cNvCxnSpPr/>
          <p:nvPr/>
        </p:nvCxnSpPr>
        <p:spPr>
          <a:xfrm flipH="1" flipV="1">
            <a:off x="3491880" y="3501008"/>
            <a:ext cx="216024" cy="2160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3000"/>
                                        <p:tgtEl>
                                          <p:spTgt spid="3"/>
                                        </p:tgtEl>
                                      </p:cBhvr>
                                    </p:animEffect>
                                  </p:childTnLst>
                                </p:cTn>
                              </p:par>
                            </p:childTnLst>
                          </p:cTn>
                        </p:par>
                        <p:par>
                          <p:cTn id="13" fill="hold">
                            <p:stCondLst>
                              <p:cond delay="3500"/>
                            </p:stCondLst>
                            <p:childTnLst>
                              <p:par>
                                <p:cTn id="14" presetID="8" presetClass="entr" presetSubtype="16"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amond(in)">
                                      <p:cBhvr>
                                        <p:cTn id="16" dur="1000"/>
                                        <p:tgtEl>
                                          <p:spTgt spid="32"/>
                                        </p:tgtEl>
                                      </p:cBhvr>
                                    </p:animEffect>
                                  </p:childTnLst>
                                </p:cTn>
                              </p:par>
                            </p:childTnLst>
                          </p:cTn>
                        </p:par>
                        <p:par>
                          <p:cTn id="17" fill="hold">
                            <p:stCondLst>
                              <p:cond delay="4500"/>
                            </p:stCondLst>
                            <p:childTnLst>
                              <p:par>
                                <p:cTn id="18" presetID="5"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2000"/>
                                        <p:tgtEl>
                                          <p:spTgt spid="8"/>
                                        </p:tgtEl>
                                      </p:cBhvr>
                                    </p:animEffect>
                                  </p:childTnLst>
                                </p:cTn>
                              </p:par>
                            </p:childTnLst>
                          </p:cTn>
                        </p:par>
                        <p:par>
                          <p:cTn id="21" fill="hold">
                            <p:stCondLst>
                              <p:cond delay="6500"/>
                            </p:stCondLst>
                            <p:childTnLst>
                              <p:par>
                                <p:cTn id="22" presetID="8"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amond(in)">
                                      <p:cBhvr>
                                        <p:cTn id="24" dur="1000"/>
                                        <p:tgtEl>
                                          <p:spTgt spid="34"/>
                                        </p:tgtEl>
                                      </p:cBhvr>
                                    </p:animEffect>
                                  </p:childTnLst>
                                </p:cTn>
                              </p:par>
                            </p:childTnLst>
                          </p:cTn>
                        </p:par>
                        <p:par>
                          <p:cTn id="25" fill="hold">
                            <p:stCondLst>
                              <p:cond delay="7500"/>
                            </p:stCondLst>
                            <p:childTnLst>
                              <p:par>
                                <p:cTn id="26" presetID="5"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2000"/>
                                        <p:tgtEl>
                                          <p:spTgt spid="12"/>
                                        </p:tgtEl>
                                      </p:cBhvr>
                                    </p:animEffect>
                                  </p:childTnLst>
                                </p:cTn>
                              </p:par>
                            </p:childTnLst>
                          </p:cTn>
                        </p:par>
                        <p:par>
                          <p:cTn id="29" fill="hold">
                            <p:stCondLst>
                              <p:cond delay="9500"/>
                            </p:stCondLst>
                            <p:childTnLst>
                              <p:par>
                                <p:cTn id="30" presetID="8"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amond(in)">
                                      <p:cBhvr>
                                        <p:cTn id="32" dur="1000"/>
                                        <p:tgtEl>
                                          <p:spTgt spid="36"/>
                                        </p:tgtEl>
                                      </p:cBhvr>
                                    </p:animEffect>
                                  </p:childTnLst>
                                </p:cTn>
                              </p:par>
                            </p:childTnLst>
                          </p:cTn>
                        </p:par>
                        <p:par>
                          <p:cTn id="33" fill="hold">
                            <p:stCondLst>
                              <p:cond delay="10500"/>
                            </p:stCondLst>
                            <p:childTnLst>
                              <p:par>
                                <p:cTn id="34" presetID="5"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2000"/>
                                        <p:tgtEl>
                                          <p:spTgt spid="7"/>
                                        </p:tgtEl>
                                      </p:cBhvr>
                                    </p:animEffect>
                                  </p:childTnLst>
                                </p:cTn>
                              </p:par>
                            </p:childTnLst>
                          </p:cTn>
                        </p:par>
                        <p:par>
                          <p:cTn id="37" fill="hold">
                            <p:stCondLst>
                              <p:cond delay="12500"/>
                            </p:stCondLst>
                            <p:childTnLst>
                              <p:par>
                                <p:cTn id="38" presetID="8" presetClass="entr" presetSubtype="16"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amond(in)">
                                      <p:cBhvr>
                                        <p:cTn id="40" dur="1000"/>
                                        <p:tgtEl>
                                          <p:spTgt spid="38"/>
                                        </p:tgtEl>
                                      </p:cBhvr>
                                    </p:animEffect>
                                  </p:childTnLst>
                                </p:cTn>
                              </p:par>
                            </p:childTnLst>
                          </p:cTn>
                        </p:par>
                        <p:par>
                          <p:cTn id="41" fill="hold">
                            <p:stCondLst>
                              <p:cond delay="13500"/>
                            </p:stCondLst>
                            <p:childTnLst>
                              <p:par>
                                <p:cTn id="42" presetID="5" presetClass="entr" presetSubtype="1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checkerboard(across)">
                                      <p:cBhvr>
                                        <p:cTn id="44" dur="2000"/>
                                        <p:tgtEl>
                                          <p:spTgt spid="6"/>
                                        </p:tgtEl>
                                      </p:cBhvr>
                                    </p:animEffect>
                                  </p:childTnLst>
                                </p:cTn>
                              </p:par>
                            </p:childTnLst>
                          </p:cTn>
                        </p:par>
                        <p:par>
                          <p:cTn id="45" fill="hold">
                            <p:stCondLst>
                              <p:cond delay="15500"/>
                            </p:stCondLst>
                            <p:childTnLst>
                              <p:par>
                                <p:cTn id="46" presetID="8" presetClass="entr" presetSubtype="16"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diamond(in)">
                                      <p:cBhvr>
                                        <p:cTn id="48" dur="1000"/>
                                        <p:tgtEl>
                                          <p:spTgt spid="40"/>
                                        </p:tgtEl>
                                      </p:cBhvr>
                                    </p:animEffect>
                                  </p:childTnLst>
                                </p:cTn>
                              </p:par>
                            </p:childTnLst>
                          </p:cTn>
                        </p:par>
                        <p:par>
                          <p:cTn id="49" fill="hold">
                            <p:stCondLst>
                              <p:cond delay="16500"/>
                            </p:stCondLst>
                            <p:childTnLst>
                              <p:par>
                                <p:cTn id="50" presetID="5" presetClass="entr" presetSubtype="1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checkerboard(across)">
                                      <p:cBhvr>
                                        <p:cTn id="52" dur="2000"/>
                                        <p:tgtEl>
                                          <p:spTgt spid="5"/>
                                        </p:tgtEl>
                                      </p:cBhvr>
                                    </p:animEffect>
                                  </p:childTnLst>
                                </p:cTn>
                              </p:par>
                            </p:childTnLst>
                          </p:cTn>
                        </p:par>
                        <p:par>
                          <p:cTn id="53" fill="hold">
                            <p:stCondLst>
                              <p:cond delay="18500"/>
                            </p:stCondLst>
                            <p:childTnLst>
                              <p:par>
                                <p:cTn id="54" presetID="8"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amond(in)">
                                      <p:cBhvr>
                                        <p:cTn id="56" dur="1000"/>
                                        <p:tgtEl>
                                          <p:spTgt spid="18"/>
                                        </p:tgtEl>
                                      </p:cBhvr>
                                    </p:animEffect>
                                  </p:childTnLst>
                                </p:cTn>
                              </p:par>
                            </p:childTnLst>
                          </p:cTn>
                        </p:par>
                        <p:par>
                          <p:cTn id="57" fill="hold">
                            <p:stCondLst>
                              <p:cond delay="19500"/>
                            </p:stCondLst>
                            <p:childTnLst>
                              <p:par>
                                <p:cTn id="58" presetID="5" presetClass="entr" presetSubtype="1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checkerboard(across)">
                                      <p:cBhvr>
                                        <p:cTn id="60" dur="2000"/>
                                        <p:tgtEl>
                                          <p:spTgt spid="4"/>
                                        </p:tgtEl>
                                      </p:cBhvr>
                                    </p:animEffect>
                                  </p:childTnLst>
                                </p:cTn>
                              </p:par>
                            </p:childTnLst>
                          </p:cTn>
                        </p:par>
                        <p:par>
                          <p:cTn id="61" fill="hold">
                            <p:stCondLst>
                              <p:cond delay="21500"/>
                            </p:stCondLst>
                            <p:childTnLst>
                              <p:par>
                                <p:cTn id="62" presetID="8" presetClass="entr" presetSubtype="16"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diamond(in)">
                                      <p:cBhvr>
                                        <p:cTn id="64" dur="1000"/>
                                        <p:tgtEl>
                                          <p:spTgt spid="20"/>
                                        </p:tgtEl>
                                      </p:cBhvr>
                                    </p:animEffect>
                                  </p:childTnLst>
                                </p:cTn>
                              </p:par>
                            </p:childTnLst>
                          </p:cTn>
                        </p:par>
                        <p:par>
                          <p:cTn id="65" fill="hold">
                            <p:stCondLst>
                              <p:cond delay="22500"/>
                            </p:stCondLst>
                            <p:childTnLst>
                              <p:par>
                                <p:cTn id="66" presetID="5" presetClass="entr" presetSubtype="1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checkerboard(across)">
                                      <p:cBhvr>
                                        <p:cTn id="68" dur="2000"/>
                                        <p:tgtEl>
                                          <p:spTgt spid="9"/>
                                        </p:tgtEl>
                                      </p:cBhvr>
                                    </p:animEffect>
                                  </p:childTnLst>
                                </p:cTn>
                              </p:par>
                            </p:childTnLst>
                          </p:cTn>
                        </p:par>
                        <p:par>
                          <p:cTn id="69" fill="hold">
                            <p:stCondLst>
                              <p:cond delay="24500"/>
                            </p:stCondLst>
                            <p:childTnLst>
                              <p:par>
                                <p:cTn id="70" presetID="8" presetClass="entr" presetSubtype="16"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amond(in)">
                                      <p:cBhvr>
                                        <p:cTn id="72" dur="1000"/>
                                        <p:tgtEl>
                                          <p:spTgt spid="24"/>
                                        </p:tgtEl>
                                      </p:cBhvr>
                                    </p:animEffect>
                                  </p:childTnLst>
                                </p:cTn>
                              </p:par>
                            </p:childTnLst>
                          </p:cTn>
                        </p:par>
                        <p:par>
                          <p:cTn id="73" fill="hold">
                            <p:stCondLst>
                              <p:cond delay="25500"/>
                            </p:stCondLst>
                            <p:childTnLst>
                              <p:par>
                                <p:cTn id="74" presetID="5" presetClass="entr" presetSubtype="10"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heckerboard(across)">
                                      <p:cBhvr>
                                        <p:cTn id="76" dur="2000"/>
                                        <p:tgtEl>
                                          <p:spTgt spid="11"/>
                                        </p:tgtEl>
                                      </p:cBhvr>
                                    </p:animEffect>
                                  </p:childTnLst>
                                </p:cTn>
                              </p:par>
                            </p:childTnLst>
                          </p:cTn>
                        </p:par>
                        <p:par>
                          <p:cTn id="77" fill="hold">
                            <p:stCondLst>
                              <p:cond delay="27500"/>
                            </p:stCondLst>
                            <p:childTnLst>
                              <p:par>
                                <p:cTn id="78" presetID="8" presetClass="entr" presetSubtype="16" fill="hold"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diamond(in)">
                                      <p:cBhvr>
                                        <p:cTn id="80" dur="1000"/>
                                        <p:tgtEl>
                                          <p:spTgt spid="26"/>
                                        </p:tgtEl>
                                      </p:cBhvr>
                                    </p:animEffect>
                                  </p:childTnLst>
                                </p:cTn>
                              </p:par>
                            </p:childTnLst>
                          </p:cTn>
                        </p:par>
                        <p:par>
                          <p:cTn id="81" fill="hold">
                            <p:stCondLst>
                              <p:cond delay="28500"/>
                            </p:stCondLst>
                            <p:childTnLst>
                              <p:par>
                                <p:cTn id="82" presetID="5" presetClass="entr" presetSubtype="1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checkerboard(across)">
                                      <p:cBhvr>
                                        <p:cTn id="84" dur="2000"/>
                                        <p:tgtEl>
                                          <p:spTgt spid="14"/>
                                        </p:tgtEl>
                                      </p:cBhvr>
                                    </p:animEffect>
                                  </p:childTnLst>
                                </p:cTn>
                              </p:par>
                            </p:childTnLst>
                          </p:cTn>
                        </p:par>
                        <p:par>
                          <p:cTn id="85" fill="hold">
                            <p:stCondLst>
                              <p:cond delay="30500"/>
                            </p:stCondLst>
                            <p:childTnLst>
                              <p:par>
                                <p:cTn id="86" presetID="8" presetClass="entr" presetSubtype="16"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diamond(in)">
                                      <p:cBhvr>
                                        <p:cTn id="88" dur="1000"/>
                                        <p:tgtEl>
                                          <p:spTgt spid="28"/>
                                        </p:tgtEl>
                                      </p:cBhvr>
                                    </p:animEffect>
                                  </p:childTnLst>
                                </p:cTn>
                              </p:par>
                            </p:childTnLst>
                          </p:cTn>
                        </p:par>
                        <p:par>
                          <p:cTn id="89" fill="hold">
                            <p:stCondLst>
                              <p:cond delay="31500"/>
                            </p:stCondLst>
                            <p:childTnLst>
                              <p:par>
                                <p:cTn id="90" presetID="5" presetClass="entr" presetSubtype="1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checkerboard(across)">
                                      <p:cBhvr>
                                        <p:cTn id="92" dur="2000"/>
                                        <p:tgtEl>
                                          <p:spTgt spid="13"/>
                                        </p:tgtEl>
                                      </p:cBhvr>
                                    </p:animEffect>
                                  </p:childTnLst>
                                </p:cTn>
                              </p:par>
                            </p:childTnLst>
                          </p:cTn>
                        </p:par>
                        <p:par>
                          <p:cTn id="93" fill="hold">
                            <p:stCondLst>
                              <p:cond delay="33500"/>
                            </p:stCondLst>
                            <p:childTnLst>
                              <p:par>
                                <p:cTn id="94" presetID="8" presetClass="entr" presetSubtype="16" fill="hold"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diamond(in)">
                                      <p:cBhvr>
                                        <p:cTn id="96" dur="1000"/>
                                        <p:tgtEl>
                                          <p:spTgt spid="30"/>
                                        </p:tgtEl>
                                      </p:cBhvr>
                                    </p:animEffect>
                                  </p:childTnLst>
                                </p:cTn>
                              </p:par>
                            </p:childTnLst>
                          </p:cTn>
                        </p:par>
                        <p:par>
                          <p:cTn id="97" fill="hold">
                            <p:stCondLst>
                              <p:cond delay="34500"/>
                            </p:stCondLst>
                            <p:childTnLst>
                              <p:par>
                                <p:cTn id="98" presetID="5" presetClass="entr" presetSubtype="10"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checkerboard(across)">
                                      <p:cBhvr>
                                        <p:cTn id="10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b="1" dirty="0" smtClean="0">
                <a:solidFill>
                  <a:srgbClr val="FF0000"/>
                </a:solidFill>
                <a:latin typeface="Times New Roman" pitchFamily="18" charset="0"/>
                <a:cs typeface="Times New Roman" pitchFamily="18" charset="0"/>
              </a:rPr>
              <a:t>Рисунок</a:t>
            </a:r>
            <a:r>
              <a:rPr lang="ru-RU" b="1" dirty="0" smtClean="0">
                <a:solidFill>
                  <a:srgbClr val="FF0000"/>
                </a:solidFill>
                <a:latin typeface="Segoe Script" pitchFamily="34" charset="0"/>
              </a:rPr>
              <a:t> </a:t>
            </a:r>
            <a:r>
              <a:rPr lang="ru-RU" b="1" dirty="0" smtClean="0">
                <a:solidFill>
                  <a:srgbClr val="FF0000"/>
                </a:solidFill>
                <a:latin typeface="Times New Roman" pitchFamily="18" charset="0"/>
                <a:cs typeface="Times New Roman" pitchFamily="18" charset="0"/>
              </a:rPr>
              <a:t>своими руками (пальцами, ладошкой)</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83968" y="1484784"/>
            <a:ext cx="4680520" cy="4896544"/>
          </a:xfrm>
        </p:spPr>
        <p:txBody>
          <a:bodyPr>
            <a:normAutofit fontScale="25000" lnSpcReduction="20000"/>
          </a:bodyPr>
          <a:lstStyle/>
          <a:p>
            <a:pPr>
              <a:buFont typeface="Wingdings" pitchFamily="2" charset="2"/>
              <a:buChar char="v"/>
            </a:pPr>
            <a:r>
              <a:rPr lang="ru-RU" sz="8000" b="1" u="sng" dirty="0" smtClean="0">
                <a:solidFill>
                  <a:srgbClr val="0000FF"/>
                </a:solidFill>
                <a:latin typeface="Times New Roman" pitchFamily="18" charset="0"/>
                <a:cs typeface="Times New Roman" pitchFamily="18" charset="0"/>
              </a:rPr>
              <a:t>Возраст: </a:t>
            </a:r>
            <a:r>
              <a:rPr lang="ru-RU" sz="8000" b="1" dirty="0" smtClean="0">
                <a:solidFill>
                  <a:srgbClr val="0000FF"/>
                </a:solidFill>
                <a:latin typeface="Times New Roman" pitchFamily="18" charset="0"/>
                <a:cs typeface="Times New Roman" pitchFamily="18" charset="0"/>
              </a:rPr>
              <a:t>от двух лет.</a:t>
            </a:r>
          </a:p>
          <a:p>
            <a:pPr>
              <a:buFont typeface="Wingdings" pitchFamily="2" charset="2"/>
              <a:buChar char="v"/>
            </a:pPr>
            <a:r>
              <a:rPr lang="ru-RU" sz="8000" b="1" u="sng" dirty="0" smtClean="0">
                <a:solidFill>
                  <a:srgbClr val="0000FF"/>
                </a:solidFill>
                <a:latin typeface="Times New Roman" pitchFamily="18" charset="0"/>
                <a:cs typeface="Times New Roman" pitchFamily="18" charset="0"/>
              </a:rPr>
              <a:t>Средства выразительности: </a:t>
            </a:r>
            <a:r>
              <a:rPr lang="ru-RU" sz="8000" b="1" dirty="0" smtClean="0">
                <a:solidFill>
                  <a:srgbClr val="0000FF"/>
                </a:solidFill>
                <a:latin typeface="Times New Roman" pitchFamily="18" charset="0"/>
                <a:cs typeface="Times New Roman" pitchFamily="18" charset="0"/>
              </a:rPr>
              <a:t>пятно, цвет, фантастический силуэт.</a:t>
            </a:r>
          </a:p>
          <a:p>
            <a:pPr>
              <a:buFont typeface="Wingdings" pitchFamily="2" charset="2"/>
              <a:buChar char="v"/>
            </a:pPr>
            <a:r>
              <a:rPr lang="ru-RU" sz="8000" b="1" u="sng" dirty="0" smtClean="0">
                <a:solidFill>
                  <a:srgbClr val="0000FF"/>
                </a:solidFill>
                <a:latin typeface="Times New Roman" pitchFamily="18" charset="0"/>
                <a:cs typeface="Times New Roman" pitchFamily="18" charset="0"/>
              </a:rPr>
              <a:t>Материалы: </a:t>
            </a:r>
            <a:r>
              <a:rPr lang="ru-RU" sz="8000" b="1" dirty="0" smtClean="0">
                <a:solidFill>
                  <a:srgbClr val="0000FF"/>
                </a:solidFill>
                <a:latin typeface="Times New Roman" pitchFamily="18" charset="0"/>
                <a:cs typeface="Times New Roman" pitchFamily="18" charset="0"/>
              </a:rPr>
              <a:t>широкие блюдечки с гуашью, кисть, плотная бумага любого цвета, листы большого формата, салфетки.</a:t>
            </a:r>
          </a:p>
          <a:p>
            <a:pPr>
              <a:buFont typeface="Wingdings" pitchFamily="2" charset="2"/>
              <a:buChar char="v"/>
            </a:pPr>
            <a:r>
              <a:rPr lang="ru-RU" sz="8000" b="1" u="sng" dirty="0" smtClean="0">
                <a:solidFill>
                  <a:srgbClr val="0000FF"/>
                </a:solidFill>
                <a:latin typeface="Times New Roman" pitchFamily="18" charset="0"/>
                <a:cs typeface="Times New Roman" pitchFamily="18" charset="0"/>
              </a:rPr>
              <a:t>Способ получения изображения</a:t>
            </a:r>
            <a:r>
              <a:rPr lang="ru-RU" sz="8000" b="1" dirty="0" smtClean="0">
                <a:solidFill>
                  <a:srgbClr val="0000FF"/>
                </a:solidFill>
                <a:latin typeface="Times New Roman" pitchFamily="18" charset="0"/>
                <a:cs typeface="Times New Roman" pitchFamily="18" charset="0"/>
              </a:rPr>
              <a:t>: ребенок опускает в гуашь ладошку (палец)или окрашивает с помощью кисточки (с пяти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p>
          <a:p>
            <a:pPr>
              <a:buNone/>
            </a:pPr>
            <a:endParaRPr lang="ru-RU" dirty="0"/>
          </a:p>
        </p:txBody>
      </p:sp>
      <p:pic>
        <p:nvPicPr>
          <p:cNvPr id="2051" name="Picture 3" descr="G:\ИЗО\доклад\1ч.jpg"/>
          <p:cNvPicPr>
            <a:picLocks noGrp="1" noChangeAspect="1" noChangeArrowheads="1"/>
          </p:cNvPicPr>
          <p:nvPr>
            <p:ph sz="half" idx="1"/>
          </p:nvPr>
        </p:nvPicPr>
        <p:blipFill>
          <a:blip r:embed="rId2" cstate="screen"/>
          <a:srcRect/>
          <a:stretch>
            <a:fillRect/>
          </a:stretch>
        </p:blipFill>
        <p:spPr bwMode="auto">
          <a:xfrm>
            <a:off x="467544" y="1458996"/>
            <a:ext cx="3456384" cy="48397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3000" fill="hold"/>
                                        <p:tgtEl>
                                          <p:spTgt spid="2051"/>
                                        </p:tgtEl>
                                      </p:cBhvr>
                                      <p:by x="120000" y="120000"/>
                                    </p:animScale>
                                  </p:childTnLst>
                                </p:cTn>
                              </p:par>
                            </p:childTnLst>
                          </p:cTn>
                        </p:par>
                        <p:par>
                          <p:cTn id="12" fill="hold">
                            <p:stCondLst>
                              <p:cond delay="5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6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7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8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Оттиск поролоном</a:t>
            </a:r>
            <a:r>
              <a:rPr lang="ru-RU" b="1" dirty="0" smtClean="0">
                <a:solidFill>
                  <a:srgbClr val="FF0000"/>
                </a:solidFill>
                <a:latin typeface="Segoe Script" pitchFamily="34" charset="0"/>
              </a:rPr>
              <a:t> </a:t>
            </a:r>
            <a:endParaRPr lang="ru-RU" b="1" dirty="0">
              <a:solidFill>
                <a:srgbClr val="FF0000"/>
              </a:solidFill>
              <a:latin typeface="Segoe Script" pitchFamily="34" charset="0"/>
            </a:endParaRPr>
          </a:p>
        </p:txBody>
      </p:sp>
      <p:sp>
        <p:nvSpPr>
          <p:cNvPr id="4" name="Содержимое 3"/>
          <p:cNvSpPr>
            <a:spLocks noGrp="1"/>
          </p:cNvSpPr>
          <p:nvPr>
            <p:ph sz="half" idx="2"/>
          </p:nvPr>
        </p:nvSpPr>
        <p:spPr>
          <a:xfrm>
            <a:off x="4211960" y="1600200"/>
            <a:ext cx="4474840" cy="4525963"/>
          </a:xfrm>
        </p:spPr>
        <p:txBody>
          <a:bodyPr>
            <a:normAutofit fontScale="70000" lnSpcReduction="20000"/>
          </a:bodyPr>
          <a:lstStyle/>
          <a:p>
            <a:pPr>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четырех лет.</a:t>
            </a:r>
          </a:p>
          <a:p>
            <a:pPr>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a:t>
            </a:r>
            <a:r>
              <a:rPr lang="ru-RU" b="1" dirty="0" smtClean="0">
                <a:solidFill>
                  <a:srgbClr val="0000FF"/>
                </a:solidFill>
                <a:latin typeface="Times New Roman" pitchFamily="18" charset="0"/>
                <a:cs typeface="Times New Roman" pitchFamily="18" charset="0"/>
              </a:rPr>
              <a:t> пятно, фактура, цвет.</a:t>
            </a:r>
          </a:p>
          <a:p>
            <a:pPr>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a:t>
            </a:r>
            <a:r>
              <a:rPr lang="ru-RU" b="1" dirty="0" smtClean="0">
                <a:solidFill>
                  <a:srgbClr val="0000FF"/>
                </a:solidFill>
                <a:latin typeface="Times New Roman" pitchFamily="18" charset="0"/>
                <a:cs typeface="Times New Roman" pitchFamily="18" charset="0"/>
              </a:rPr>
              <a:t> мисочка или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a:t>
            </a:r>
            <a:r>
              <a:rPr lang="ru-RU" b="1" dirty="0" smtClean="0">
                <a:solidFill>
                  <a:srgbClr val="0000FF"/>
                </a:solidFill>
                <a:latin typeface="Times New Roman" pitchFamily="18" charset="0"/>
                <a:cs typeface="Times New Roman" pitchFamily="18" charset="0"/>
              </a:rPr>
              <a:t>   ребенок  прижимает поролон  к штемпельной подушке с краской и наносит оттиск на бумагу. Чтобы получить другой цвет, меняются и мисочка и поролон.</a:t>
            </a:r>
          </a:p>
          <a:p>
            <a:endParaRPr lang="ru-RU" dirty="0"/>
          </a:p>
        </p:txBody>
      </p:sp>
      <p:pic>
        <p:nvPicPr>
          <p:cNvPr id="3074" name="Picture 2" descr="G:\ИЗО\доклад\5.jpg"/>
          <p:cNvPicPr>
            <a:picLocks noGrp="1" noChangeAspect="1" noChangeArrowheads="1"/>
          </p:cNvPicPr>
          <p:nvPr>
            <p:ph sz="half" idx="1"/>
          </p:nvPr>
        </p:nvPicPr>
        <p:blipFill>
          <a:blip r:embed="rId2" cstate="screen"/>
          <a:srcRect/>
          <a:stretch>
            <a:fillRect/>
          </a:stretch>
        </p:blipFill>
        <p:spPr bwMode="auto">
          <a:xfrm>
            <a:off x="539552" y="1628800"/>
            <a:ext cx="3316613"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3074"/>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FF0000"/>
                </a:solidFill>
                <a:latin typeface="Times New Roman" pitchFamily="18" charset="0"/>
                <a:cs typeface="Times New Roman" pitchFamily="18" charset="0"/>
              </a:rPr>
              <a:t>Отпечатки листьев</a:t>
            </a:r>
            <a:endParaRPr lang="ru-RU" sz="4800"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355976" y="1600200"/>
            <a:ext cx="4330824" cy="4525963"/>
          </a:xfrm>
        </p:spPr>
        <p:txBody>
          <a:bodyPr>
            <a:normAutofit fontScale="70000" lnSpcReduction="20000"/>
          </a:bodyPr>
          <a:lstStyle/>
          <a:p>
            <a:pPr>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пяти лет.</a:t>
            </a:r>
          </a:p>
          <a:p>
            <a:pPr>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 </a:t>
            </a:r>
            <a:r>
              <a:rPr lang="ru-RU" b="1" dirty="0" smtClean="0">
                <a:solidFill>
                  <a:srgbClr val="0000FF"/>
                </a:solidFill>
                <a:latin typeface="Times New Roman" pitchFamily="18" charset="0"/>
                <a:cs typeface="Times New Roman" pitchFamily="18" charset="0"/>
              </a:rPr>
              <a:t>фактура, цвет.</a:t>
            </a:r>
          </a:p>
          <a:p>
            <a:pPr>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 </a:t>
            </a:r>
            <a:r>
              <a:rPr lang="ru-RU" b="1" dirty="0" smtClean="0">
                <a:solidFill>
                  <a:srgbClr val="0000FF"/>
                </a:solidFill>
                <a:latin typeface="Times New Roman" pitchFamily="18" charset="0"/>
                <a:cs typeface="Times New Roman" pitchFamily="18" charset="0"/>
              </a:rPr>
              <a:t>бумага, листья разных деревьев (желательно опавшие), гуашь, кисти.</a:t>
            </a:r>
          </a:p>
          <a:p>
            <a:pPr>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  </a:t>
            </a:r>
            <a:r>
              <a:rPr lang="ru-RU" b="1" dirty="0" smtClean="0">
                <a:solidFill>
                  <a:srgbClr val="0000FF"/>
                </a:solidFill>
                <a:latin typeface="Times New Roman" pitchFamily="18" charset="0"/>
                <a:cs typeface="Times New Roman" pitchFamily="18" charset="0"/>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a:t>
            </a:r>
            <a:endParaRPr lang="ru-RU" dirty="0">
              <a:solidFill>
                <a:srgbClr val="0000FF"/>
              </a:solidFill>
              <a:latin typeface="Times New Roman" pitchFamily="18" charset="0"/>
              <a:cs typeface="Times New Roman" pitchFamily="18" charset="0"/>
            </a:endParaRPr>
          </a:p>
        </p:txBody>
      </p:sp>
      <p:pic>
        <p:nvPicPr>
          <p:cNvPr id="15362" name="Picture 2" descr="C:\Users\User\Downloads\изо\Новая папка (4)\IMG_4358.jpg"/>
          <p:cNvPicPr>
            <a:picLocks noGrp="1" noChangeAspect="1" noChangeArrowheads="1"/>
          </p:cNvPicPr>
          <p:nvPr>
            <p:ph sz="half" idx="1"/>
          </p:nvPr>
        </p:nvPicPr>
        <p:blipFill>
          <a:blip r:embed="rId2" cstate="screen"/>
          <a:srcRect/>
          <a:stretch>
            <a:fillRect/>
          </a:stretch>
        </p:blipFill>
        <p:spPr bwMode="auto">
          <a:xfrm>
            <a:off x="539552" y="1628800"/>
            <a:ext cx="3475729" cy="47525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15362"/>
                                        </p:tgtEl>
                                      </p:cBhvr>
                                      <p:by x="120000" y="120000"/>
                                    </p:animScale>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568952" cy="1066130"/>
          </a:xfrm>
        </p:spPr>
        <p:txBody>
          <a:bodyPr>
            <a:normAutofit fontScale="90000"/>
          </a:bodyPr>
          <a:lstStyle/>
          <a:p>
            <a:r>
              <a:rPr lang="ru-RU" b="1" dirty="0" smtClean="0">
                <a:solidFill>
                  <a:srgbClr val="FF0000"/>
                </a:solidFill>
                <a:latin typeface="Times New Roman" pitchFamily="18" charset="0"/>
                <a:cs typeface="Times New Roman" pitchFamily="18" charset="0"/>
              </a:rPr>
              <a:t>Тампонирование ватными палочками</a:t>
            </a:r>
            <a:endParaRPr lang="ru-RU" b="1" dirty="0">
              <a:solidFill>
                <a:srgbClr val="FF000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283968" y="1600200"/>
            <a:ext cx="4536504" cy="4525963"/>
          </a:xfrm>
        </p:spPr>
        <p:txBody>
          <a:bodyPr>
            <a:normAutofit fontScale="77500" lnSpcReduction="20000"/>
          </a:bodyPr>
          <a:lstStyle/>
          <a:p>
            <a:pPr>
              <a:buFont typeface="Wingdings" pitchFamily="2" charset="2"/>
              <a:buChar char="v"/>
            </a:pPr>
            <a:r>
              <a:rPr lang="ru-RU" b="1" u="sng" dirty="0" smtClean="0">
                <a:solidFill>
                  <a:srgbClr val="0000FF"/>
                </a:solidFill>
                <a:latin typeface="Times New Roman" pitchFamily="18" charset="0"/>
                <a:cs typeface="Times New Roman" pitchFamily="18" charset="0"/>
              </a:rPr>
              <a:t>Возраст</a:t>
            </a:r>
            <a:r>
              <a:rPr lang="ru-RU" b="1" dirty="0" smtClean="0">
                <a:solidFill>
                  <a:srgbClr val="0000FF"/>
                </a:solidFill>
                <a:latin typeface="Times New Roman" pitchFamily="18" charset="0"/>
                <a:cs typeface="Times New Roman" pitchFamily="18" charset="0"/>
              </a:rPr>
              <a:t>: от 2 лет.</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Средства выразительности:</a:t>
            </a:r>
            <a:r>
              <a:rPr lang="ru-RU" b="1" dirty="0" smtClean="0">
                <a:solidFill>
                  <a:srgbClr val="0000FF"/>
                </a:solidFill>
                <a:latin typeface="Times New Roman" pitchFamily="18" charset="0"/>
                <a:cs typeface="Times New Roman" pitchFamily="18" charset="0"/>
              </a:rPr>
              <a:t> пятно, фактура, цвет.</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Материалы:</a:t>
            </a:r>
            <a:r>
              <a:rPr lang="ru-RU" b="1" dirty="0" smtClean="0">
                <a:solidFill>
                  <a:srgbClr val="0000FF"/>
                </a:solidFill>
                <a:latin typeface="Times New Roman" pitchFamily="18" charset="0"/>
                <a:cs typeface="Times New Roman" pitchFamily="18" charset="0"/>
              </a:rPr>
              <a:t> 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endParaRPr lang="ru-RU" dirty="0" smtClean="0">
              <a:solidFill>
                <a:srgbClr val="0000FF"/>
              </a:solidFill>
              <a:latin typeface="Times New Roman" pitchFamily="18" charset="0"/>
              <a:cs typeface="Times New Roman" pitchFamily="18" charset="0"/>
            </a:endParaRPr>
          </a:p>
          <a:p>
            <a:pPr>
              <a:buFont typeface="Wingdings" pitchFamily="2" charset="2"/>
              <a:buChar char="v"/>
            </a:pPr>
            <a:r>
              <a:rPr lang="ru-RU" b="1" u="sng" dirty="0" smtClean="0">
                <a:solidFill>
                  <a:srgbClr val="0000FF"/>
                </a:solidFill>
                <a:latin typeface="Times New Roman" pitchFamily="18" charset="0"/>
                <a:cs typeface="Times New Roman" pitchFamily="18" charset="0"/>
              </a:rPr>
              <a:t>Способ получения изображения:</a:t>
            </a:r>
            <a:r>
              <a:rPr lang="ru-RU" b="1" dirty="0" smtClean="0">
                <a:solidFill>
                  <a:srgbClr val="0000FF"/>
                </a:solidFill>
                <a:latin typeface="Times New Roman" pitchFamily="18" charset="0"/>
                <a:cs typeface="Times New Roman" pitchFamily="18" charset="0"/>
              </a:rPr>
              <a:t> ребенок ватными палочками (методом тычка) наносит краску на бумагу. </a:t>
            </a:r>
            <a:endParaRPr lang="ru-RU" dirty="0" smtClean="0">
              <a:solidFill>
                <a:srgbClr val="0000FF"/>
              </a:solidFill>
              <a:latin typeface="Times New Roman" pitchFamily="18" charset="0"/>
              <a:cs typeface="Times New Roman" pitchFamily="18" charset="0"/>
            </a:endParaRPr>
          </a:p>
          <a:p>
            <a:endParaRPr lang="ru-RU" dirty="0"/>
          </a:p>
        </p:txBody>
      </p:sp>
      <p:pic>
        <p:nvPicPr>
          <p:cNvPr id="7" name="Picture 2" descr="G:\ИЗО\доклад\4.jpg"/>
          <p:cNvPicPr>
            <a:picLocks noGrp="1" noChangeAspect="1" noChangeArrowheads="1"/>
          </p:cNvPicPr>
          <p:nvPr>
            <p:ph sz="half" idx="1"/>
          </p:nvPr>
        </p:nvPicPr>
        <p:blipFill>
          <a:blip r:embed="rId2" cstate="screen"/>
          <a:srcRect/>
          <a:stretch>
            <a:fillRect/>
          </a:stretch>
        </p:blipFill>
        <p:spPr bwMode="auto">
          <a:xfrm>
            <a:off x="656566" y="1643063"/>
            <a:ext cx="3258869" cy="4483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4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7000"/>
                            </p:stCondLst>
                            <p:childTnLst>
                              <p:par>
                                <p:cTn id="34" presetID="6" presetClass="emph" presetSubtype="0" fill="hold" nodeType="afterEffect">
                                  <p:stCondLst>
                                    <p:cond delay="0"/>
                                  </p:stCondLst>
                                  <p:childTnLst>
                                    <p:animScale>
                                      <p:cBhvr>
                                        <p:cTn id="35" dur="2000" fill="hold"/>
                                        <p:tgtEl>
                                          <p:spTgt spid="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1859</Words>
  <Application>Microsoft Office PowerPoint</Application>
  <PresentationFormat>Экран (4:3)</PresentationFormat>
  <Paragraphs>150</Paragraphs>
  <Slides>29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Рисунок своими руками (пальцами, ладошкой)</vt:lpstr>
      <vt:lpstr>Оттиск поролоном </vt:lpstr>
      <vt:lpstr>Отпечатки листьев</vt:lpstr>
      <vt:lpstr>Тампонирование ватными палочками</vt:lpstr>
      <vt:lpstr>Восковые мелки (свеча) + акварель</vt:lpstr>
      <vt:lpstr>Кляксография  обычная</vt:lpstr>
      <vt:lpstr>Презентация PowerPoint</vt:lpstr>
      <vt:lpstr>Кляксография  обычная</vt:lpstr>
      <vt:lpstr>Кляксография с трубочкой</vt:lpstr>
      <vt:lpstr>Рисование крупой (солью)</vt:lpstr>
      <vt:lpstr>Граттаж  (грунтованный лист)</vt:lpstr>
      <vt:lpstr>Рисование по мокрому</vt:lpstr>
      <vt:lpstr>Рисование с помощью изоленты</vt:lpstr>
      <vt:lpstr>Презентация PowerPoint</vt:lpstr>
      <vt:lpstr>Пластилинография</vt:lpstr>
      <vt:lpstr>2.      На картон наносится тонкий слой пластилина, выравнивается стеком, а рисунок процарапывается стеком или палочкой.</vt:lpstr>
      <vt:lpstr>3.      Рисовать пластилином “горошками”, «капельками» и “жгутиками”. Из пластилина катаются горошинки или капельки и выкладываются узором на грунтованную или чистую поверхность картона, заполняя весь рисунок. Техника “жгутиками” несколько сложнее в том, что надо скатать жгутики одинаковой толщины и выкладывать их на рисунок. Можно жгутики соединить вдвое и скрутить, тогда получится красивая косичка, основа контура рисунка.</vt:lpstr>
      <vt:lpstr>Презентация PowerPoint</vt:lpstr>
      <vt:lpstr>Различные техники прекрасно  сочетаются между собой</vt:lpstr>
      <vt:lpstr>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 </vt:lpstr>
      <vt:lpstr>Рекомендации педагогам</vt:lpstr>
      <vt:lpstr>      «Дети, конечно, не делаются художниками от того, что в течение дошкольного детства им удалось создать несколько действительно художественных образов. Но в развитии их личности это оставляет глубокий след, так как они приобретают опыт настоящего творчества, который в дальнейшем приложат к любой области труда.» Н.П. Сакулина  </vt:lpstr>
      <vt:lpstr>Литература</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VOSEM</cp:lastModifiedBy>
  <cp:revision>19</cp:revision>
  <dcterms:created xsi:type="dcterms:W3CDTF">2013-03-16T18:01:09Z</dcterms:created>
  <dcterms:modified xsi:type="dcterms:W3CDTF">2024-03-13T04:38:29Z</dcterms:modified>
</cp:coreProperties>
</file>