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2DD21-E689-43E1-8AC7-864FCF4214A9}" type="datetimeFigureOut">
              <a:rPr lang="ru-RU" smtClean="0"/>
              <a:t>13.03.2024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B9089-CBD8-4DE4-91A9-40839B75B0B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2DD21-E689-43E1-8AC7-864FCF4214A9}" type="datetimeFigureOut">
              <a:rPr lang="ru-RU" smtClean="0"/>
              <a:t>13.03.2024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B9089-CBD8-4DE4-91A9-40839B75B0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2DD21-E689-43E1-8AC7-864FCF4214A9}" type="datetimeFigureOut">
              <a:rPr lang="ru-RU" smtClean="0"/>
              <a:t>13.03.2024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B9089-CBD8-4DE4-91A9-40839B75B0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2DD21-E689-43E1-8AC7-864FCF4214A9}" type="datetimeFigureOut">
              <a:rPr lang="ru-RU" smtClean="0"/>
              <a:t>13.03.2024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B9089-CBD8-4DE4-91A9-40839B75B0B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2DD21-E689-43E1-8AC7-864FCF4214A9}" type="datetimeFigureOut">
              <a:rPr lang="ru-RU" smtClean="0"/>
              <a:t>13.03.2024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B9089-CBD8-4DE4-91A9-40839B75B0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2DD21-E689-43E1-8AC7-864FCF4214A9}" type="datetimeFigureOut">
              <a:rPr lang="ru-RU" smtClean="0"/>
              <a:t>13.03.2024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B9089-CBD8-4DE4-91A9-40839B75B0B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2DD21-E689-43E1-8AC7-864FCF4214A9}" type="datetimeFigureOut">
              <a:rPr lang="ru-RU" smtClean="0"/>
              <a:t>13.03.2024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B9089-CBD8-4DE4-91A9-40839B75B0B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2DD21-E689-43E1-8AC7-864FCF4214A9}" type="datetimeFigureOut">
              <a:rPr lang="ru-RU" smtClean="0"/>
              <a:t>13.03.2024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B9089-CBD8-4DE4-91A9-40839B75B0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2DD21-E689-43E1-8AC7-864FCF4214A9}" type="datetimeFigureOut">
              <a:rPr lang="ru-RU" smtClean="0"/>
              <a:t>13.03.2024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B9089-CBD8-4DE4-91A9-40839B75B0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2DD21-E689-43E1-8AC7-864FCF4214A9}" type="datetimeFigureOut">
              <a:rPr lang="ru-RU" smtClean="0"/>
              <a:t>13.03.2024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B9089-CBD8-4DE4-91A9-40839B75B0B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2DD21-E689-43E1-8AC7-864FCF4214A9}" type="datetimeFigureOut">
              <a:rPr lang="ru-RU" smtClean="0"/>
              <a:t>13.03.2024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B9089-CBD8-4DE4-91A9-40839B75B0B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62DD21-E689-43E1-8AC7-864FCF4214A9}" type="datetimeFigureOut">
              <a:rPr lang="ru-RU" smtClean="0"/>
              <a:t>13.03.2024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6EB9089-CBD8-4DE4-91A9-40839B75B0B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683569" y="548680"/>
            <a:ext cx="7622232" cy="4966488"/>
          </a:xfrm>
        </p:spPr>
        <p:txBody>
          <a:bodyPr/>
          <a:lstStyle/>
          <a:p>
            <a:pPr marL="0" indent="0">
              <a:buNone/>
            </a:pPr>
            <a:r>
              <a:rPr lang="ru-RU" sz="6000" dirty="0" smtClean="0"/>
              <a:t>Психологические основы детского изобразительного </a:t>
            </a:r>
            <a:r>
              <a:rPr lang="ru-RU" sz="6000" dirty="0" smtClean="0"/>
              <a:t>творчества</a:t>
            </a:r>
            <a:br>
              <a:rPr lang="ru-RU" sz="6000" dirty="0" smtClean="0"/>
            </a:br>
            <a:r>
              <a:rPr lang="ru-RU" sz="2000" dirty="0" smtClean="0"/>
              <a:t>Подготовила: воспитатель </a:t>
            </a:r>
            <a:r>
              <a:rPr lang="ru-RU" sz="2000" dirty="0" err="1" smtClean="0"/>
              <a:t>Починковского</a:t>
            </a:r>
            <a:r>
              <a:rPr lang="ru-RU" sz="2000" dirty="0" smtClean="0"/>
              <a:t> д/с №2</a:t>
            </a:r>
            <a:br>
              <a:rPr lang="ru-RU" sz="2000" dirty="0" smtClean="0"/>
            </a:br>
            <a:r>
              <a:rPr lang="ru-RU" sz="2000" dirty="0" err="1" smtClean="0"/>
              <a:t>Мсленникова</a:t>
            </a:r>
            <a:r>
              <a:rPr lang="ru-RU" sz="2000" dirty="0" smtClean="0"/>
              <a:t> Т.А.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3143585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92696"/>
            <a:ext cx="7920880" cy="5400600"/>
          </a:xfrm>
        </p:spPr>
        <p:txBody>
          <a:bodyPr/>
          <a:lstStyle/>
          <a:p>
            <a:pPr marL="0" indent="0" algn="l">
              <a:buNone/>
            </a:pPr>
            <a:r>
              <a:rPr lang="ru-RU" sz="4400" dirty="0" smtClean="0"/>
              <a:t>Средства эстетического воспитания</a:t>
            </a:r>
            <a:br>
              <a:rPr lang="ru-RU" sz="4400" dirty="0" smtClean="0"/>
            </a:br>
            <a:r>
              <a:rPr lang="ru-RU" sz="3600" dirty="0" smtClean="0">
                <a:solidFill>
                  <a:srgbClr val="002060"/>
                </a:solidFill>
              </a:rPr>
              <a:t>- искусство</a:t>
            </a:r>
            <a:br>
              <a:rPr lang="ru-RU" sz="3600" dirty="0" smtClean="0">
                <a:solidFill>
                  <a:srgbClr val="002060"/>
                </a:solidFill>
              </a:rPr>
            </a:br>
            <a:r>
              <a:rPr lang="ru-RU" sz="3600" dirty="0" smtClean="0">
                <a:solidFill>
                  <a:srgbClr val="002060"/>
                </a:solidFill>
              </a:rPr>
              <a:t/>
            </a:r>
            <a:br>
              <a:rPr lang="ru-RU" sz="3600" dirty="0" smtClean="0">
                <a:solidFill>
                  <a:srgbClr val="002060"/>
                </a:solidFill>
              </a:rPr>
            </a:br>
            <a:r>
              <a:rPr lang="ru-RU" sz="3600" dirty="0" smtClean="0">
                <a:solidFill>
                  <a:srgbClr val="002060"/>
                </a:solidFill>
              </a:rPr>
              <a:t>- окружающая действительность</a:t>
            </a:r>
            <a:br>
              <a:rPr lang="ru-RU" sz="3600" dirty="0" smtClean="0">
                <a:solidFill>
                  <a:srgbClr val="002060"/>
                </a:solidFill>
              </a:rPr>
            </a:br>
            <a:r>
              <a:rPr lang="ru-RU" sz="3600" dirty="0" smtClean="0">
                <a:solidFill>
                  <a:srgbClr val="002060"/>
                </a:solidFill>
              </a:rPr>
              <a:t/>
            </a:r>
            <a:br>
              <a:rPr lang="ru-RU" sz="3600" dirty="0" smtClean="0">
                <a:solidFill>
                  <a:srgbClr val="002060"/>
                </a:solidFill>
              </a:rPr>
            </a:br>
            <a:r>
              <a:rPr lang="ru-RU" sz="3600" dirty="0" smtClean="0">
                <a:solidFill>
                  <a:srgbClr val="002060"/>
                </a:solidFill>
              </a:rPr>
              <a:t>- художественно-творческие </a:t>
            </a:r>
            <a:br>
              <a:rPr lang="ru-RU" sz="3600" dirty="0" smtClean="0">
                <a:solidFill>
                  <a:srgbClr val="002060"/>
                </a:solidFill>
              </a:rPr>
            </a:br>
            <a:r>
              <a:rPr lang="ru-RU" sz="3600" dirty="0" smtClean="0">
                <a:solidFill>
                  <a:srgbClr val="002060"/>
                </a:solidFill>
              </a:rPr>
              <a:t>виды деятельности</a:t>
            </a:r>
            <a:br>
              <a:rPr lang="ru-RU" sz="3600" dirty="0" smtClean="0">
                <a:solidFill>
                  <a:srgbClr val="002060"/>
                </a:solidFill>
              </a:rPr>
            </a:b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323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920879" cy="5328592"/>
          </a:xfrm>
        </p:spPr>
        <p:txBody>
          <a:bodyPr/>
          <a:lstStyle/>
          <a:p>
            <a:pPr marL="0" indent="0" algn="l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Выделяются общие группы важных психических процессов, составляющих основу творческих способностей</a:t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rgbClr val="7030A0"/>
                </a:solidFill>
              </a:rPr>
              <a:t>1. Восприятие предметов, явлений действительности и их индивидуальных свойств.</a:t>
            </a:r>
            <a:br>
              <a:rPr lang="ru-RU" sz="2800" dirty="0" smtClean="0">
                <a:solidFill>
                  <a:srgbClr val="7030A0"/>
                </a:solidFill>
              </a:rPr>
            </a:br>
            <a:r>
              <a:rPr lang="ru-RU" sz="2800" dirty="0" smtClean="0">
                <a:solidFill>
                  <a:srgbClr val="7030A0"/>
                </a:solidFill>
              </a:rPr>
              <a:t>2. Образные представления. Образное мышление.</a:t>
            </a:r>
            <a:br>
              <a:rPr lang="ru-RU" sz="2800" dirty="0" smtClean="0">
                <a:solidFill>
                  <a:srgbClr val="7030A0"/>
                </a:solidFill>
              </a:rPr>
            </a:br>
            <a:r>
              <a:rPr lang="ru-RU" sz="2800" dirty="0" smtClean="0">
                <a:solidFill>
                  <a:srgbClr val="7030A0"/>
                </a:solidFill>
              </a:rPr>
              <a:t>3. Воображение.</a:t>
            </a:r>
            <a:br>
              <a:rPr lang="ru-RU" sz="2800" dirty="0" smtClean="0">
                <a:solidFill>
                  <a:srgbClr val="7030A0"/>
                </a:solidFill>
              </a:rPr>
            </a:br>
            <a:r>
              <a:rPr lang="ru-RU" sz="2800" dirty="0" smtClean="0">
                <a:solidFill>
                  <a:srgbClr val="7030A0"/>
                </a:solidFill>
              </a:rPr>
              <a:t>4. Эмоции и творчество.</a:t>
            </a:r>
            <a:br>
              <a:rPr lang="ru-RU" sz="2800" dirty="0" smtClean="0">
                <a:solidFill>
                  <a:srgbClr val="7030A0"/>
                </a:solidFill>
              </a:rPr>
            </a:br>
            <a:r>
              <a:rPr lang="ru-RU" sz="2800" dirty="0" smtClean="0">
                <a:solidFill>
                  <a:srgbClr val="7030A0"/>
                </a:solidFill>
              </a:rPr>
              <a:t>5. развитие моторики руки ребёнка. Формирование ручной умелости.</a:t>
            </a:r>
            <a:endParaRPr lang="ru-RU" sz="2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2637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064895" cy="5904656"/>
          </a:xfrm>
        </p:spPr>
        <p:txBody>
          <a:bodyPr/>
          <a:lstStyle/>
          <a:p>
            <a:pPr marL="0" indent="0" algn="l">
              <a:buNone/>
            </a:pPr>
            <a:r>
              <a:rPr lang="ru-RU" sz="4800" dirty="0" smtClean="0"/>
              <a:t>Совместная деятельность педагога и ребёнка по развитию творческих способностей, как основа художественно-эстетического воспитания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848810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92696"/>
            <a:ext cx="7848872" cy="5544616"/>
          </a:xfrm>
        </p:spPr>
        <p:txBody>
          <a:bodyPr/>
          <a:lstStyle/>
          <a:p>
            <a:pPr marL="0" indent="0" algn="l">
              <a:buNone/>
            </a:pPr>
            <a:r>
              <a:rPr lang="ru-RU" dirty="0" smtClean="0">
                <a:solidFill>
                  <a:schemeClr val="tx1"/>
                </a:solidFill>
              </a:rPr>
              <a:t>Методы художественно-эстетического воспитания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200" dirty="0" smtClean="0">
                <a:solidFill>
                  <a:srgbClr val="FF0000"/>
                </a:solidFill>
              </a:rPr>
              <a:t>1. Методы формирования эстетического сознания</a:t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sz="3200" dirty="0" smtClean="0">
                <a:solidFill>
                  <a:srgbClr val="FF0000"/>
                </a:solidFill>
              </a:rPr>
              <a:t>2. Методы организации художественной деятельности</a:t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sz="3200" dirty="0" smtClean="0">
                <a:solidFill>
                  <a:srgbClr val="FF0000"/>
                </a:solidFill>
              </a:rPr>
              <a:t>3. Методы стимулирования и активизации художественного творчества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0149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064895" cy="5688632"/>
          </a:xfrm>
        </p:spPr>
        <p:txBody>
          <a:bodyPr/>
          <a:lstStyle/>
          <a:p>
            <a:pPr marL="0" indent="0" algn="l">
              <a:buNone/>
            </a:pPr>
            <a:r>
              <a:rPr lang="ru-RU" sz="3600" dirty="0" smtClean="0">
                <a:solidFill>
                  <a:schemeClr val="tx1"/>
                </a:solidFill>
              </a:rPr>
              <a:t>Приёмы, используемые для развития творческих способностей</a:t>
            </a:r>
            <a:br>
              <a:rPr lang="ru-RU" sz="3600" dirty="0" smtClean="0">
                <a:solidFill>
                  <a:schemeClr val="tx1"/>
                </a:solidFill>
              </a:rPr>
            </a:br>
            <a:r>
              <a:rPr lang="ru-RU" sz="3600" dirty="0">
                <a:solidFill>
                  <a:schemeClr val="tx1"/>
                </a:solidFill>
              </a:rPr>
              <a:t/>
            </a:r>
            <a:br>
              <a:rPr lang="ru-RU" sz="3600" dirty="0">
                <a:solidFill>
                  <a:schemeClr val="tx1"/>
                </a:solidFill>
              </a:rPr>
            </a:br>
            <a:r>
              <a:rPr lang="ru-RU" sz="3600" dirty="0" smtClean="0">
                <a:solidFill>
                  <a:schemeClr val="tx1"/>
                </a:solidFill>
              </a:rPr>
              <a:t>1. Слово воспитателя</a:t>
            </a:r>
            <a:br>
              <a:rPr lang="ru-RU" sz="3600" dirty="0" smtClean="0">
                <a:solidFill>
                  <a:schemeClr val="tx1"/>
                </a:solidFill>
              </a:rPr>
            </a:br>
            <a:r>
              <a:rPr lang="ru-RU" sz="3600" dirty="0" smtClean="0">
                <a:solidFill>
                  <a:schemeClr val="tx1"/>
                </a:solidFill>
              </a:rPr>
              <a:t>2. Приёмы развития сознательного отношения</a:t>
            </a:r>
            <a:br>
              <a:rPr lang="ru-RU" sz="3600" dirty="0" smtClean="0">
                <a:solidFill>
                  <a:schemeClr val="tx1"/>
                </a:solidFill>
              </a:rPr>
            </a:br>
            <a:r>
              <a:rPr lang="ru-RU" sz="3600" dirty="0" smtClean="0">
                <a:solidFill>
                  <a:schemeClr val="tx1"/>
                </a:solidFill>
              </a:rPr>
              <a:t>3. Показ действий</a:t>
            </a:r>
            <a:br>
              <a:rPr lang="ru-RU" sz="3600" dirty="0" smtClean="0">
                <a:solidFill>
                  <a:schemeClr val="tx1"/>
                </a:solidFill>
              </a:rPr>
            </a:br>
            <a:r>
              <a:rPr lang="ru-RU" sz="3600" dirty="0" smtClean="0">
                <a:solidFill>
                  <a:schemeClr val="tx1"/>
                </a:solidFill>
              </a:rPr>
              <a:t>4. Упражнения, тренировка навыков</a:t>
            </a: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25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30</TotalTime>
  <Words>43</Words>
  <Application>Microsoft Office PowerPoint</Application>
  <PresentationFormat>Экран (4:3)</PresentationFormat>
  <Paragraphs>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Воздушный поток</vt:lpstr>
      <vt:lpstr>Психологические основы детского изобразительного творчества Подготовила: воспитатель Починковского д/с №2 Мсленникова Т.А.</vt:lpstr>
      <vt:lpstr>Средства эстетического воспитания - искусство  - окружающая действительность  - художественно-творческие  виды деятельности </vt:lpstr>
      <vt:lpstr>Выделяются общие группы важных психических процессов, составляющих основу творческих способностей 1. Восприятие предметов, явлений действительности и их индивидуальных свойств. 2. Образные представления. Образное мышление. 3. Воображение. 4. Эмоции и творчество. 5. развитие моторики руки ребёнка. Формирование ручной умелости.</vt:lpstr>
      <vt:lpstr>Совместная деятельность педагога и ребёнка по развитию творческих способностей, как основа художественно-эстетического воспитания</vt:lpstr>
      <vt:lpstr>Методы художественно-эстетического воспитания 1. Методы формирования эстетического сознания 2. Методы организации художественной деятельности 3. Методы стимулирования и активизации художественного творчества</vt:lpstr>
      <vt:lpstr>Приёмы, используемые для развития творческих способностей  1. Слово воспитателя 2. Приёмы развития сознательного отношения 3. Показ действий 4. Упражнения, тренировка навыков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Психологические основы детского изобразительного творчества</dc:title>
  <dc:creator>1</dc:creator>
  <cp:lastModifiedBy>VOSEM</cp:lastModifiedBy>
  <cp:revision>4</cp:revision>
  <dcterms:created xsi:type="dcterms:W3CDTF">2018-10-17T17:16:15Z</dcterms:created>
  <dcterms:modified xsi:type="dcterms:W3CDTF">2024-03-13T05:24:49Z</dcterms:modified>
</cp:coreProperties>
</file>