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084C-BD6A-4297-8602-E0A162508E2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F286BF-D460-40A1-80AC-BE83D88A7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084C-BD6A-4297-8602-E0A162508E2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86BF-D460-40A1-80AC-BE83D88A7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084C-BD6A-4297-8602-E0A162508E2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86BF-D460-40A1-80AC-BE83D88A7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084C-BD6A-4297-8602-E0A162508E2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86BF-D460-40A1-80AC-BE83D88A7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084C-BD6A-4297-8602-E0A162508E2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F286BF-D460-40A1-80AC-BE83D88A71C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084C-BD6A-4297-8602-E0A162508E2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86BF-D460-40A1-80AC-BE83D88A7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084C-BD6A-4297-8602-E0A162508E2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86BF-D460-40A1-80AC-BE83D88A7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084C-BD6A-4297-8602-E0A162508E2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86BF-D460-40A1-80AC-BE83D88A7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084C-BD6A-4297-8602-E0A162508E2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86BF-D460-40A1-80AC-BE83D88A7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084C-BD6A-4297-8602-E0A162508E2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286BF-D460-40A1-80AC-BE83D88A71C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084C-BD6A-4297-8602-E0A162508E2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F286BF-D460-40A1-80AC-BE83D88A71C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EF2084C-BD6A-4297-8602-E0A162508E2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54F286BF-D460-40A1-80AC-BE83D88A71C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51216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Районное методическое объединение воспитателей по художественно-эстетическому развитию дошкольников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3505944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</a:rPr>
              <a:t>«Развитие художественно-эстетических навыков детей через различные формы творческой деятельности»</a:t>
            </a:r>
          </a:p>
          <a:p>
            <a:endParaRPr lang="ru-RU" sz="2800" b="1" i="1" dirty="0">
              <a:solidFill>
                <a:schemeClr val="tx1"/>
              </a:solidFill>
            </a:endParaRPr>
          </a:p>
          <a:p>
            <a:pPr algn="r"/>
            <a:r>
              <a:rPr lang="ru-RU" sz="1800" b="1" i="1" dirty="0" smtClean="0">
                <a:solidFill>
                  <a:schemeClr val="tx1"/>
                </a:solidFill>
              </a:rPr>
              <a:t>Подготовила: воспитатель </a:t>
            </a:r>
          </a:p>
          <a:p>
            <a:pPr algn="r"/>
            <a:r>
              <a:rPr lang="ru-RU" sz="1800" b="1" i="1" dirty="0" smtClean="0">
                <a:solidFill>
                  <a:schemeClr val="tx1"/>
                </a:solidFill>
              </a:rPr>
              <a:t>МБ ДОУ </a:t>
            </a:r>
            <a:r>
              <a:rPr lang="ru-RU" sz="1800" b="1" i="1" dirty="0" err="1" smtClean="0">
                <a:solidFill>
                  <a:schemeClr val="tx1"/>
                </a:solidFill>
              </a:rPr>
              <a:t>Починковский</a:t>
            </a:r>
            <a:r>
              <a:rPr lang="ru-RU" sz="1800" b="1" i="1" dirty="0" smtClean="0">
                <a:solidFill>
                  <a:schemeClr val="tx1"/>
                </a:solidFill>
              </a:rPr>
              <a:t> д/с №2</a:t>
            </a:r>
          </a:p>
          <a:p>
            <a:pPr algn="r"/>
            <a:r>
              <a:rPr lang="ru-RU" sz="1800" b="1" i="1" dirty="0" smtClean="0">
                <a:solidFill>
                  <a:schemeClr val="tx1"/>
                </a:solidFill>
              </a:rPr>
              <a:t>Масленникова Т.А.</a:t>
            </a:r>
            <a:endParaRPr lang="ru-RU" sz="1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97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1836122"/>
          </a:xfrm>
        </p:spPr>
        <p:txBody>
          <a:bodyPr>
            <a:normAutofit/>
          </a:bodyPr>
          <a:lstStyle/>
          <a:p>
            <a:r>
              <a:rPr lang="ru-RU" sz="1600" dirty="0"/>
              <a:t>Образовательный процесс в ДОУ направлен на формирование всесторонне развитой личности, самостоятельно мыслящей, способной к эстетическому пониманию действительности и сути искусства, стремящейся воплощать свои идеи в творческом ключе.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28" y="3501008"/>
            <a:ext cx="3937732" cy="2625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C:\Users\1\Desktop\дети ясли2020-2021\IMG_01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32856"/>
            <a:ext cx="2664296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293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147248" cy="2160240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Цель художественно-эстетического развития дошкольников — формирование у них эстетического идеала и художественного вкуса, а также способности к творчеству.</a:t>
            </a:r>
          </a:p>
        </p:txBody>
      </p:sp>
      <p:pic>
        <p:nvPicPr>
          <p:cNvPr id="4" name="Объект 3" descr="C:\Users\1\Desktop\всё с фотика\IMG_08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356" y="2852738"/>
            <a:ext cx="4910137" cy="3273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151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5240" cy="1371600"/>
          </a:xfrm>
        </p:spPr>
        <p:txBody>
          <a:bodyPr>
            <a:normAutofit/>
          </a:bodyPr>
          <a:lstStyle/>
          <a:p>
            <a:r>
              <a:rPr lang="ru-RU" sz="2400" dirty="0"/>
              <a:t>Задачи художественно-эстетического развития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7859216" cy="4628728"/>
          </a:xfrm>
        </p:spPr>
        <p:txBody>
          <a:bodyPr>
            <a:normAutofit fontScale="85000" lnSpcReduction="20000"/>
          </a:bodyPr>
          <a:lstStyle/>
          <a:p>
            <a:r>
              <a:rPr lang="ru-RU" b="0" dirty="0" smtClean="0">
                <a:solidFill>
                  <a:srgbClr val="1B1C2A"/>
                </a:solidFill>
                <a:latin typeface="Open Sans"/>
              </a:rPr>
              <a:t>- </a:t>
            </a:r>
            <a:r>
              <a:rPr lang="ru-RU" sz="2400" dirty="0" smtClean="0">
                <a:solidFill>
                  <a:srgbClr val="1B1C2A"/>
                </a:solidFill>
                <a:latin typeface="Open Sans"/>
              </a:rPr>
              <a:t>Приобретение </a:t>
            </a:r>
            <a:r>
              <a:rPr lang="ru-RU" sz="2400" dirty="0">
                <a:solidFill>
                  <a:srgbClr val="1B1C2A"/>
                </a:solidFill>
                <a:latin typeface="Open Sans"/>
              </a:rPr>
              <a:t>теоретических знаний:</a:t>
            </a:r>
          </a:p>
          <a:p>
            <a:pPr marL="742950" lvl="1" indent="-285750">
              <a:buFont typeface="Arial"/>
              <a:buChar char="•"/>
            </a:pPr>
            <a:r>
              <a:rPr lang="ru-RU" sz="2400" b="1" dirty="0">
                <a:solidFill>
                  <a:srgbClr val="1B1C2A"/>
                </a:solidFill>
                <a:latin typeface="Open Sans"/>
              </a:rPr>
              <a:t>Развитие эстетического восприятия объектов окружающего мира и художественных образов.</a:t>
            </a:r>
          </a:p>
          <a:p>
            <a:pPr marL="742950" lvl="1" indent="-285750">
              <a:buFont typeface="Arial"/>
              <a:buChar char="•"/>
            </a:pPr>
            <a:r>
              <a:rPr lang="ru-RU" sz="2400" b="1" dirty="0">
                <a:solidFill>
                  <a:srgbClr val="1B1C2A"/>
                </a:solidFill>
                <a:latin typeface="Open Sans"/>
              </a:rPr>
              <a:t>Развитие интереса к мировой художественной культуре.</a:t>
            </a:r>
          </a:p>
          <a:p>
            <a:pPr marL="742950" lvl="1" indent="-285750">
              <a:buFont typeface="Arial"/>
              <a:buChar char="•"/>
            </a:pPr>
            <a:r>
              <a:rPr lang="ru-RU" sz="2400" b="1" dirty="0">
                <a:solidFill>
                  <a:srgbClr val="1B1C2A"/>
                </a:solidFill>
                <a:latin typeface="Open Sans"/>
              </a:rPr>
              <a:t>Формирование потребности в красоте.</a:t>
            </a:r>
          </a:p>
          <a:p>
            <a:pPr marL="742950" lvl="1" indent="-285750">
              <a:buFont typeface="Arial"/>
              <a:buChar char="•"/>
            </a:pPr>
            <a:r>
              <a:rPr lang="ru-RU" sz="2400" b="1" dirty="0">
                <a:solidFill>
                  <a:srgbClr val="1B1C2A"/>
                </a:solidFill>
                <a:latin typeface="Open Sans"/>
              </a:rPr>
              <a:t>Воспитание эстетического вкуса и чувства гармонии.</a:t>
            </a:r>
          </a:p>
          <a:p>
            <a:r>
              <a:rPr lang="ru-RU" sz="2400" dirty="0" smtClean="0">
                <a:solidFill>
                  <a:srgbClr val="1B1C2A"/>
                </a:solidFill>
                <a:latin typeface="Open Sans"/>
              </a:rPr>
              <a:t>- Формирование </a:t>
            </a:r>
            <a:r>
              <a:rPr lang="ru-RU" sz="2400" dirty="0">
                <a:solidFill>
                  <a:srgbClr val="1B1C2A"/>
                </a:solidFill>
                <a:latin typeface="Open Sans"/>
              </a:rPr>
              <a:t>практических умений:</a:t>
            </a:r>
          </a:p>
          <a:p>
            <a:pPr marL="742950" lvl="1" indent="-285750">
              <a:buFont typeface="Arial"/>
              <a:buChar char="•"/>
            </a:pPr>
            <a:r>
              <a:rPr lang="ru-RU" sz="2400" b="1" dirty="0">
                <a:solidFill>
                  <a:srgbClr val="1B1C2A"/>
                </a:solidFill>
                <a:latin typeface="Open Sans"/>
              </a:rPr>
              <a:t>Развитие творческих способностей.</a:t>
            </a:r>
          </a:p>
          <a:p>
            <a:pPr marL="742950" lvl="1" indent="-285750">
              <a:buFont typeface="Arial"/>
              <a:buChar char="•"/>
            </a:pPr>
            <a:r>
              <a:rPr lang="ru-RU" sz="2400" b="1" dirty="0">
                <a:solidFill>
                  <a:srgbClr val="1B1C2A"/>
                </a:solidFill>
                <a:latin typeface="Open Sans"/>
              </a:rPr>
              <a:t>Формирование положительной мотивации к продуктивному творчеству.</a:t>
            </a:r>
          </a:p>
          <a:p>
            <a:pPr marL="742950" lvl="1" indent="-285750">
              <a:buFont typeface="Arial"/>
              <a:buChar char="•"/>
            </a:pPr>
            <a:r>
              <a:rPr lang="ru-RU" sz="2400" b="1" dirty="0">
                <a:solidFill>
                  <a:srgbClr val="1B1C2A"/>
                </a:solidFill>
                <a:latin typeface="Open Sans"/>
              </a:rPr>
              <a:t>Побуждение к самостоятельному экспериментированию с материалами и инструментами для создания художественных образов.</a:t>
            </a:r>
          </a:p>
          <a:p>
            <a:pPr marL="342900" indent="-342900">
              <a:buFontTx/>
              <a:buChar char="-"/>
            </a:pPr>
            <a:endParaRPr lang="ru-RU" b="0" dirty="0" smtClean="0">
              <a:solidFill>
                <a:srgbClr val="1B1C2A"/>
              </a:solidFill>
              <a:latin typeface="Open San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931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5240" cy="1764114"/>
          </a:xfrm>
        </p:spPr>
        <p:txBody>
          <a:bodyPr>
            <a:normAutofit/>
          </a:bodyPr>
          <a:lstStyle/>
          <a:p>
            <a:r>
              <a:rPr lang="ru-RU" dirty="0"/>
              <a:t>приёмы художественно-эстетического развития дошкольников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7620000" cy="3993307"/>
          </a:xfrm>
        </p:spPr>
        <p:txBody>
          <a:bodyPr>
            <a:normAutofit/>
          </a:bodyPr>
          <a:lstStyle/>
          <a:p>
            <a:r>
              <a:rPr lang="ru-RU" sz="2400" b="0" dirty="0">
                <a:solidFill>
                  <a:srgbClr val="1B1C2A"/>
                </a:solidFill>
                <a:latin typeface="Open Sans"/>
              </a:rPr>
              <a:t>-</a:t>
            </a:r>
            <a:r>
              <a:rPr lang="ru-RU" sz="2400" b="0" dirty="0" smtClean="0">
                <a:solidFill>
                  <a:srgbClr val="1B1C2A"/>
                </a:solidFill>
                <a:latin typeface="Open Sans"/>
              </a:rPr>
              <a:t> </a:t>
            </a:r>
            <a:r>
              <a:rPr lang="ru-RU" sz="2400" dirty="0" smtClean="0">
                <a:solidFill>
                  <a:srgbClr val="1B1C2A"/>
                </a:solidFill>
                <a:latin typeface="Open Sans"/>
              </a:rPr>
              <a:t>Наглядные</a:t>
            </a:r>
          </a:p>
          <a:p>
            <a:r>
              <a:rPr lang="ru-RU" sz="2400" dirty="0" smtClean="0">
                <a:solidFill>
                  <a:srgbClr val="1B1C2A"/>
                </a:solidFill>
                <a:latin typeface="Open Sans"/>
              </a:rPr>
              <a:t>- Словесные</a:t>
            </a:r>
          </a:p>
          <a:p>
            <a:r>
              <a:rPr lang="ru-RU" sz="2400" dirty="0" smtClean="0">
                <a:solidFill>
                  <a:srgbClr val="1B1C2A"/>
                </a:solidFill>
                <a:latin typeface="Open Sans"/>
              </a:rPr>
              <a:t>- Практические</a:t>
            </a:r>
            <a:endParaRPr lang="ru-RU" sz="2400" dirty="0"/>
          </a:p>
        </p:txBody>
      </p:sp>
      <p:pic>
        <p:nvPicPr>
          <p:cNvPr id="4" name="Рисунок 3" descr="G:\DCIM\100CANON\IMG_00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2856"/>
            <a:ext cx="2888357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G:\DCIM\100CANON\IMG_004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65104"/>
            <a:ext cx="2592288" cy="1935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G:\DCIM\100CANON\IMG_008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365104"/>
            <a:ext cx="2664296" cy="190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G:\DCIM\100CANON\IMG_008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5104"/>
            <a:ext cx="2664296" cy="1901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195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643192" cy="1335678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Организация предметно-пространственной среды в рамках эстетического воспитания</a:t>
            </a:r>
          </a:p>
        </p:txBody>
      </p:sp>
      <p:pic>
        <p:nvPicPr>
          <p:cNvPr id="4" name="Объект 3" descr="G:\DCIM\100CANON\IMG_000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28" y="1752600"/>
            <a:ext cx="7113364" cy="4844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173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931224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100" dirty="0" smtClean="0"/>
              <a:t>Виды </a:t>
            </a:r>
            <a:r>
              <a:rPr lang="ru-RU" sz="3100" dirty="0"/>
              <a:t>художественно-эстетической деятельности</a:t>
            </a:r>
            <a:br>
              <a:rPr lang="ru-RU" sz="3100" dirty="0"/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u="sng" dirty="0">
                <a:solidFill>
                  <a:srgbClr val="002060"/>
                </a:solidFill>
              </a:rPr>
              <a:t>Изобразительная </a:t>
            </a:r>
            <a:r>
              <a:rPr lang="ru-RU" sz="2800" u="sng" dirty="0" smtClean="0">
                <a:solidFill>
                  <a:srgbClr val="002060"/>
                </a:solidFill>
              </a:rPr>
              <a:t>деятельность</a:t>
            </a:r>
          </a:p>
          <a:p>
            <a:pPr marL="342900" indent="-342900">
              <a:buFontTx/>
              <a:buChar char="-"/>
            </a:pPr>
            <a:r>
              <a:rPr lang="ru-RU" sz="2800" dirty="0" smtClean="0"/>
              <a:t>Рисование</a:t>
            </a:r>
          </a:p>
          <a:p>
            <a:pPr marL="342900" indent="-342900">
              <a:buFontTx/>
              <a:buChar char="-"/>
            </a:pPr>
            <a:r>
              <a:rPr lang="ru-RU" sz="2800" dirty="0" smtClean="0"/>
              <a:t>Лепка</a:t>
            </a:r>
          </a:p>
          <a:p>
            <a:pPr marL="342900" indent="-342900">
              <a:buFontTx/>
              <a:buChar char="-"/>
            </a:pPr>
            <a:r>
              <a:rPr lang="ru-RU" sz="2800" dirty="0" smtClean="0"/>
              <a:t>Конструирование и аппликация</a:t>
            </a:r>
          </a:p>
          <a:p>
            <a:r>
              <a:rPr lang="ru-RU" sz="2800" u="sng" dirty="0">
                <a:solidFill>
                  <a:srgbClr val="002060"/>
                </a:solidFill>
              </a:rPr>
              <a:t>Музыкальная </a:t>
            </a:r>
            <a:r>
              <a:rPr lang="ru-RU" sz="2800" u="sng" dirty="0" smtClean="0">
                <a:solidFill>
                  <a:srgbClr val="002060"/>
                </a:solidFill>
              </a:rPr>
              <a:t>деятельность</a:t>
            </a:r>
          </a:p>
          <a:p>
            <a:r>
              <a:rPr lang="ru-RU" sz="2800" u="sng" dirty="0">
                <a:solidFill>
                  <a:srgbClr val="002060"/>
                </a:solidFill>
              </a:rPr>
              <a:t>Театральная </a:t>
            </a:r>
            <a:r>
              <a:rPr lang="ru-RU" sz="2800" u="sng" dirty="0" smtClean="0">
                <a:solidFill>
                  <a:srgbClr val="002060"/>
                </a:solidFill>
              </a:rPr>
              <a:t>деятельность</a:t>
            </a:r>
          </a:p>
          <a:p>
            <a:r>
              <a:rPr lang="ru-RU" sz="2800" u="sng" dirty="0">
                <a:solidFill>
                  <a:srgbClr val="002060"/>
                </a:solidFill>
              </a:rPr>
              <a:t>Художественно-речевая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6710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1371600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Функции художественно-эстетической деятельности дошкольников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19256" cy="470073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Обучающая</a:t>
            </a:r>
          </a:p>
          <a:p>
            <a:r>
              <a:rPr lang="ru-RU" sz="2800" dirty="0" smtClean="0"/>
              <a:t>Воспитательная</a:t>
            </a:r>
          </a:p>
          <a:p>
            <a:r>
              <a:rPr lang="ru-RU" sz="2800" dirty="0" smtClean="0"/>
              <a:t>Коммуникативная</a:t>
            </a:r>
          </a:p>
          <a:p>
            <a:r>
              <a:rPr lang="ru-RU" sz="2800" dirty="0" smtClean="0"/>
              <a:t>Творческая</a:t>
            </a:r>
          </a:p>
          <a:p>
            <a:r>
              <a:rPr lang="ru-RU" sz="2800" dirty="0" smtClean="0"/>
              <a:t>Развлекательная</a:t>
            </a:r>
          </a:p>
          <a:p>
            <a:r>
              <a:rPr lang="ru-RU" sz="2800" dirty="0" smtClean="0"/>
              <a:t>Релаксационная</a:t>
            </a:r>
            <a:endParaRPr lang="ru-RU" sz="2800" dirty="0"/>
          </a:p>
        </p:txBody>
      </p:sp>
      <p:pic>
        <p:nvPicPr>
          <p:cNvPr id="4" name="Рисунок 3" descr="G:\DCIM\100CANON\IMG_005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19960"/>
            <a:ext cx="4104456" cy="2865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908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:\DCIM\100CANON\IMG_004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210050" cy="2805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G:\DCIM\100CANON\IMG_005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2656"/>
            <a:ext cx="4104456" cy="2805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G:\DCIM\100CANON\IMG_006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4210050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G:\DCIM\100CANON\IMG_007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3016"/>
            <a:ext cx="4032448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967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71</TotalTime>
  <Words>188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Главная</vt:lpstr>
      <vt:lpstr>Районное методическое объединение воспитателей по художественно-эстетическому развитию дошкольников</vt:lpstr>
      <vt:lpstr>Образовательный процесс в ДОУ направлен на формирование всесторонне развитой личности, самостоятельно мыслящей, способной к эстетическому пониманию действительности и сути искусства, стремящейся воплощать свои идеи в творческом ключе.</vt:lpstr>
      <vt:lpstr>Цель художественно-эстетического развития дошкольников — формирование у них эстетического идеала и художественного вкуса, а также способности к творчеству.</vt:lpstr>
      <vt:lpstr>Задачи художественно-эстетического развития</vt:lpstr>
      <vt:lpstr>приёмы художественно-эстетического развития дошкольников</vt:lpstr>
      <vt:lpstr>Организация предметно-пространственной среды в рамках эстетического воспитания</vt:lpstr>
      <vt:lpstr>    Виды художественно-эстетической деятельности </vt:lpstr>
      <vt:lpstr>Функции художественно-эстетической деятельности дошкольников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Районное методическое объединение воспитателей по художественно-эстетическому развитию дошкольников</dc:title>
  <dc:creator>1</dc:creator>
  <cp:lastModifiedBy>1</cp:lastModifiedBy>
  <cp:revision>7</cp:revision>
  <dcterms:created xsi:type="dcterms:W3CDTF">2024-02-08T16:37:32Z</dcterms:created>
  <dcterms:modified xsi:type="dcterms:W3CDTF">2024-02-08T17:48:39Z</dcterms:modified>
</cp:coreProperties>
</file>