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РМО специалистов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«Сенсорная интеграция в работе специалистов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6991672" cy="16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руководитель РМО специалистов Романова Г. А.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Починки 2023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0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непосредственная коррекционная деятельность.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0" dirty="0">
                <a:latin typeface="Times New Roman"/>
                <a:ea typeface="Calibri"/>
              </a:rPr>
              <a:t>Процесс обучения в сенсорной интеграции происходит только через игру и должен быть ребенку интересен и увлекателен. </a:t>
            </a:r>
            <a:endParaRPr lang="ru-RU" sz="2800" b="0" dirty="0" smtClean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50765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2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531440"/>
            <a:ext cx="5791200" cy="13716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0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0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2800" b="1" cap="none" spc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Специализированное оборудование: </a:t>
            </a:r>
            <a:r>
              <a:rPr lang="ru-RU" sz="2800" b="1" cap="none" spc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800" b="1" cap="none" spc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60486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  <a:sym typeface="Symbol"/>
              </a:rPr>
              <a:t> </a:t>
            </a:r>
            <a:r>
              <a:rPr lang="ru-RU" sz="2400" b="0" dirty="0" smtClean="0">
                <a:latin typeface="Times New Roman"/>
                <a:ea typeface="Calibri"/>
              </a:rPr>
              <a:t>Гамак</a:t>
            </a:r>
            <a:r>
              <a:rPr lang="ru-RU" sz="2400" b="0" dirty="0">
                <a:latin typeface="Times New Roman"/>
                <a:ea typeface="Calibri"/>
              </a:rPr>
              <a:t>, качели, батут, </a:t>
            </a:r>
            <a:r>
              <a:rPr lang="ru-RU" sz="2400" b="0" dirty="0" err="1">
                <a:latin typeface="Times New Roman"/>
                <a:ea typeface="Calibri"/>
              </a:rPr>
              <a:t>фитбол</a:t>
            </a:r>
            <a:r>
              <a:rPr lang="ru-RU" sz="2400" b="0" dirty="0">
                <a:latin typeface="Times New Roman"/>
                <a:ea typeface="Calibri"/>
              </a:rPr>
              <a:t>, тоннель, бочка, качающееся бревно, маты, вестибулярная тарелка или доска, подвесная лестница и платформа, утяжелители для рук и ног, утяжеленный жилет, сухой бассейн и мн. </a:t>
            </a:r>
            <a:r>
              <a:rPr lang="ru-RU" sz="2400" b="0" dirty="0" err="1">
                <a:latin typeface="Times New Roman"/>
                <a:ea typeface="Calibri"/>
              </a:rPr>
              <a:t>др</a:t>
            </a:r>
            <a:r>
              <a:rPr lang="ru-RU" sz="2400" b="0" dirty="0">
                <a:latin typeface="Times New Roman"/>
                <a:ea typeface="Calibri"/>
              </a:rPr>
              <a:t>, позволяющее активизировать работу вестибулярной или </a:t>
            </a:r>
            <a:r>
              <a:rPr lang="ru-RU" sz="2400" b="0" dirty="0" err="1">
                <a:latin typeface="Times New Roman"/>
                <a:ea typeface="Calibri"/>
              </a:rPr>
              <a:t>проприоцептивной</a:t>
            </a:r>
            <a:r>
              <a:rPr lang="ru-RU" sz="2400" b="0" dirty="0">
                <a:latin typeface="Times New Roman"/>
                <a:ea typeface="Calibri"/>
              </a:rPr>
              <a:t> </a:t>
            </a:r>
            <a:r>
              <a:rPr lang="ru-RU" sz="2400" b="0" dirty="0" smtClean="0">
                <a:latin typeface="Times New Roman"/>
                <a:ea typeface="Calibri"/>
              </a:rPr>
              <a:t>системы</a:t>
            </a:r>
          </a:p>
          <a:p>
            <a:pPr marL="342900" indent="-342900">
              <a:buFont typeface="Symbol"/>
              <a:buChar char="·"/>
            </a:pPr>
            <a:r>
              <a:rPr lang="ru-RU" sz="2400" b="0" dirty="0" smtClean="0">
                <a:latin typeface="Times New Roman"/>
                <a:ea typeface="Calibri"/>
                <a:sym typeface="Symbol"/>
              </a:rPr>
              <a:t>М</a:t>
            </a:r>
            <a:r>
              <a:rPr lang="ru-RU" sz="2400" b="0" dirty="0" smtClean="0">
                <a:latin typeface="Times New Roman"/>
                <a:ea typeface="Calibri"/>
              </a:rPr>
              <a:t>очалки</a:t>
            </a:r>
            <a:r>
              <a:rPr lang="ru-RU" sz="2400" b="0" dirty="0">
                <a:latin typeface="Times New Roman"/>
                <a:ea typeface="Calibri"/>
              </a:rPr>
              <a:t>, </a:t>
            </a:r>
            <a:r>
              <a:rPr lang="ru-RU" sz="2400" b="0" dirty="0" err="1">
                <a:latin typeface="Times New Roman"/>
                <a:ea typeface="Calibri"/>
              </a:rPr>
              <a:t>массажёры</a:t>
            </a:r>
            <a:r>
              <a:rPr lang="ru-RU" sz="2400" b="0" dirty="0">
                <a:latin typeface="Times New Roman"/>
                <a:ea typeface="Calibri"/>
              </a:rPr>
              <a:t>, мешочки с сыпучими материалами, тактильное лото, песок, лизуны, антистрессовые игрушки, тактильные мячики, пушистые помпоны, кисточки, щетки, ортопедические дорожки и </a:t>
            </a:r>
            <a:r>
              <a:rPr lang="ru-RU" sz="2400" b="0" dirty="0" err="1" smtClean="0">
                <a:latin typeface="Times New Roman"/>
                <a:ea typeface="Calibri"/>
              </a:rPr>
              <a:t>др</a:t>
            </a:r>
            <a:endParaRPr lang="ru-RU" sz="2400" b="0" dirty="0" smtClean="0">
              <a:latin typeface="Times New Roman"/>
              <a:ea typeface="Calibri"/>
            </a:endParaRPr>
          </a:p>
          <a:p>
            <a:pPr marL="342900" indent="-342900">
              <a:buFont typeface="Symbol"/>
              <a:buChar char="·"/>
            </a:pPr>
            <a:r>
              <a:rPr lang="ru-RU" sz="2400" b="0" dirty="0">
                <a:latin typeface="Times New Roman"/>
                <a:ea typeface="Calibri"/>
              </a:rPr>
              <a:t>К</a:t>
            </a:r>
            <a:r>
              <a:rPr lang="ru-RU" sz="2400" b="0" dirty="0" smtClean="0">
                <a:latin typeface="Times New Roman"/>
                <a:ea typeface="Calibri"/>
              </a:rPr>
              <a:t>олокольчик</a:t>
            </a:r>
            <a:r>
              <a:rPr lang="ru-RU" sz="2400" b="0" dirty="0">
                <a:latin typeface="Times New Roman"/>
                <a:ea typeface="Calibri"/>
              </a:rPr>
              <a:t>, баночки-</a:t>
            </a:r>
            <a:r>
              <a:rPr lang="ru-RU" sz="2400" b="0" dirty="0" err="1">
                <a:latin typeface="Times New Roman"/>
                <a:ea typeface="Calibri"/>
              </a:rPr>
              <a:t>шумелки</a:t>
            </a:r>
            <a:r>
              <a:rPr lang="ru-RU" sz="2400" b="0" dirty="0">
                <a:latin typeface="Times New Roman"/>
                <a:ea typeface="Calibri"/>
              </a:rPr>
              <a:t>, бубен, звуковые </a:t>
            </a:r>
            <a:r>
              <a:rPr lang="ru-RU" sz="2400" b="0" dirty="0" err="1">
                <a:latin typeface="Times New Roman"/>
                <a:ea typeface="Calibri"/>
              </a:rPr>
              <a:t>мещочки</a:t>
            </a:r>
            <a:r>
              <a:rPr lang="ru-RU" sz="2400" b="0" dirty="0">
                <a:latin typeface="Times New Roman"/>
                <a:ea typeface="Calibri"/>
              </a:rPr>
              <a:t>, погремушки, звуковые игрушки и т.д</a:t>
            </a:r>
            <a:r>
              <a:rPr lang="ru-RU" sz="2400" b="0" dirty="0" smtClean="0">
                <a:latin typeface="Times New Roman"/>
                <a:ea typeface="Calibri"/>
              </a:rPr>
              <a:t>.</a:t>
            </a:r>
          </a:p>
          <a:p>
            <a:pPr marL="342900" indent="-342900">
              <a:buFont typeface="Symbol"/>
              <a:buChar char="·"/>
            </a:pPr>
            <a:r>
              <a:rPr lang="ru-RU" sz="2400" b="0" dirty="0">
                <a:latin typeface="Times New Roman"/>
                <a:ea typeface="Calibri"/>
              </a:rPr>
              <a:t>В</a:t>
            </a:r>
            <a:r>
              <a:rPr lang="ru-RU" sz="2400" b="0" dirty="0" smtClean="0">
                <a:latin typeface="Times New Roman"/>
                <a:ea typeface="Calibri"/>
              </a:rPr>
              <a:t>едра</a:t>
            </a:r>
            <a:r>
              <a:rPr lang="ru-RU" sz="2400" b="0" dirty="0">
                <a:latin typeface="Times New Roman"/>
                <a:ea typeface="Calibri"/>
              </a:rPr>
              <a:t>, коробки, канаты, подушки, пластиковые бутылки, палки, игрушки. </a:t>
            </a:r>
            <a:endParaRPr lang="ru-RU" sz="2400" b="0" dirty="0" smtClean="0">
              <a:latin typeface="Times New Roman"/>
              <a:ea typeface="Calibri"/>
            </a:endParaRPr>
          </a:p>
          <a:p>
            <a:pPr marL="342900" indent="-342900">
              <a:buFont typeface="Symbol"/>
              <a:buChar char="·"/>
            </a:pPr>
            <a:r>
              <a:rPr lang="ru-RU" sz="2400" b="0" dirty="0" err="1">
                <a:latin typeface="Times New Roman"/>
                <a:ea typeface="Calibri"/>
              </a:rPr>
              <a:t>К</a:t>
            </a:r>
            <a:r>
              <a:rPr lang="ru-RU" sz="2400" b="0" dirty="0" err="1" smtClean="0">
                <a:latin typeface="Times New Roman"/>
                <a:ea typeface="Calibri"/>
              </a:rPr>
              <a:t>ольцеброс</a:t>
            </a:r>
            <a:r>
              <a:rPr lang="ru-RU" sz="2400" b="0" dirty="0">
                <a:latin typeface="Times New Roman"/>
                <a:ea typeface="Calibri"/>
              </a:rPr>
              <a:t>, кегли, обручи, мешочки для метания, мячи разные по текстуре и размеру и т.п. </a:t>
            </a:r>
            <a:endParaRPr lang="ru-RU" sz="2400" b="0" dirty="0" smtClean="0">
              <a:latin typeface="Times New Roman"/>
              <a:ea typeface="Calibri"/>
            </a:endParaRPr>
          </a:p>
          <a:p>
            <a:pPr marL="342900" indent="-342900">
              <a:buFont typeface="Symbol"/>
              <a:buChar char="·"/>
            </a:pP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buFont typeface="Symbol"/>
              <a:buChar char="·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0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shiradugi.ru/wp-content/uploads/2017/04/IMG_360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7510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58527"/>
            <a:ext cx="4158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4" y="2859816"/>
            <a:ext cx="3862435" cy="386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5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2725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2926" y="215062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Полоса препятствий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0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9120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Сенсорная диета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/>
                <a:ea typeface="Calibri"/>
              </a:rPr>
              <a:t>Сенсорная диета необходима </a:t>
            </a:r>
            <a:r>
              <a:rPr lang="ru-RU" sz="3200" b="0" dirty="0">
                <a:latin typeface="Times New Roman"/>
                <a:ea typeface="Calibri"/>
              </a:rPr>
              <a:t>для того, чтобы нервная система ребенка постоянно получала необходимые сенсорные стимулы. Сенсорная диета включает в себя возбуждающие, успокаивающие и организующие мероприятия. 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137842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/>
                <a:ea typeface="Calibri"/>
              </a:rPr>
              <a:t>эффективное взаимодействие с родителями ребенка и их </a:t>
            </a:r>
            <a:r>
              <a:rPr lang="ru-RU" sz="2200" b="1" dirty="0" smtClean="0">
                <a:latin typeface="Times New Roman"/>
                <a:ea typeface="Calibri"/>
              </a:rPr>
              <a:t>активная позиция в </a:t>
            </a:r>
            <a:r>
              <a:rPr lang="ru-RU" sz="2200" b="1" dirty="0">
                <a:latin typeface="Times New Roman"/>
                <a:ea typeface="Calibri"/>
              </a:rPr>
              <a:t>коррекционном процессе</a:t>
            </a:r>
            <a:r>
              <a:rPr lang="ru-RU" b="1" dirty="0">
                <a:latin typeface="Times New Roman"/>
                <a:ea typeface="Calibri"/>
              </a:rPr>
              <a:t>.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56444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1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620000" cy="4373563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Айрес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Э.Дж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. Ребенок и сенсорная интеграция. Понимание скрытых проблем развития/ Э. Дж. Айрес; [пер. с англ. Юлии Даре]. – 5-е изд. – М.: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Теревинф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, 2017. – 272с. </a:t>
            </a:r>
            <a:endParaRPr lang="ru-RU" sz="2400" b="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Кислинг,Улла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. Сенсорная интеграция в диалоге: понять ребенка, распознать проблему, помочь обрести равновесие/ Улла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Кислинг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; по ред. Е.В.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Клочковой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; [пер. с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нем.К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. А.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Шарр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]. – 7-е изд.-М.: </a:t>
            </a:r>
            <a:r>
              <a:rPr lang="ru-RU" sz="2400" b="0" dirty="0" err="1">
                <a:latin typeface="Times New Roman" pitchFamily="18" charset="0"/>
                <a:ea typeface="Calibri"/>
                <a:cs typeface="Times New Roman" pitchFamily="18" charset="0"/>
              </a:rPr>
              <a:t>Теревинф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>, 2017. – 240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21088"/>
            <a:ext cx="5791200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</a:rPr>
              <a:t>По данным Федерального реестра инвалидов за последние 5 лет количество детей с ОВЗ увеличилось на 150 тыс. и составило на апрель 2022 г. </a:t>
            </a:r>
            <a:r>
              <a:rPr lang="ru-RU" b="1" dirty="0">
                <a:latin typeface="Times New Roman"/>
                <a:ea typeface="Calibri"/>
              </a:rPr>
              <a:t>– 735 тыс. детей.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68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Причины роста численности детей с ОВЗ: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620000" cy="4373563"/>
          </a:xfrm>
        </p:spPr>
        <p:txBody>
          <a:bodyPr>
            <a:normAutofit/>
          </a:bodyPr>
          <a:lstStyle/>
          <a:p>
            <a:pPr marL="342900" indent="-342900" algn="ctr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уровня медицины</a:t>
            </a:r>
          </a:p>
          <a:p>
            <a:pPr marL="342900" indent="-342900" algn="ctr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причины</a:t>
            </a:r>
          </a:p>
          <a:p>
            <a:pPr marL="342900" indent="-342900" algn="ctr">
              <a:buFontTx/>
              <a:buChar char="-"/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компьютеризация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7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769" y="332656"/>
            <a:ext cx="4639072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3291840" cy="6397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сейчас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5309"/>
            <a:ext cx="3888432" cy="23486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12882" y="1268760"/>
            <a:ext cx="329184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раньше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15" y="4365104"/>
            <a:ext cx="3292475" cy="2348632"/>
          </a:xfrm>
        </p:spPr>
      </p:pic>
      <p:pic>
        <p:nvPicPr>
          <p:cNvPr id="1026" name="Picture 2" descr="https://avatars.dzeninfra.ru/get-zen_doc/2436983/pub_5fc8bc0eaa857937983ffc9d_5fc9dd4d6bcad04cbc2b2689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85" y="1988840"/>
            <a:ext cx="3312368" cy="22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5535"/>
            <a:ext cx="3840510" cy="19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8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933056"/>
            <a:ext cx="5791200" cy="1371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</a:rPr>
              <a:t>Данные Центра лечебной педагогики за последние 15 лет позволяют утверждать, что </a:t>
            </a:r>
            <a:r>
              <a:rPr lang="ru-RU" sz="2800" b="1" dirty="0">
                <a:latin typeface="Times New Roman"/>
                <a:ea typeface="Calibri"/>
              </a:rPr>
              <a:t>у 70-80 % детей,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</a:rPr>
              <a:t>имеющих проблемы в развитии, присутствуют нарушения или дефициты в работе сенсорных систем.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65104"/>
            <a:ext cx="5791200" cy="1371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что же такое сенсорная интеграция?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Сенсорная интеграция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взаимодействие всех органов чувств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Взаимодействие это очень сложное, и начинается оно задолго до рождения ребенка, уже в конце 3-й недели беременности! </a:t>
            </a:r>
          </a:p>
        </p:txBody>
      </p:sp>
    </p:spTree>
    <p:extLst>
      <p:ext uri="{BB962C8B-B14F-4D97-AF65-F5344CB8AC3E}">
        <p14:creationId xmlns:p14="http://schemas.microsoft.com/office/powerpoint/2010/main" val="249662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315416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spc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Процесс сенсорной интеграции состоит из нескольких этапов: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89654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latin typeface="Times New Roman"/>
                <a:ea typeface="Calibri"/>
              </a:rPr>
              <a:t>1.Сенсорная </a:t>
            </a:r>
            <a:r>
              <a:rPr lang="ru-RU" sz="2400" b="0" dirty="0">
                <a:latin typeface="Times New Roman"/>
                <a:ea typeface="Calibri"/>
              </a:rPr>
              <a:t>регистрации происходит благодаря работе наших сенсорных систем: тактильной, вестибулярной, визуальной, аудиальной, </a:t>
            </a:r>
            <a:r>
              <a:rPr lang="ru-RU" sz="2400" b="0" dirty="0" err="1" smtClean="0">
                <a:latin typeface="Times New Roman"/>
                <a:ea typeface="Calibri"/>
              </a:rPr>
              <a:t>проприоцептивной</a:t>
            </a:r>
            <a:r>
              <a:rPr lang="ru-RU" sz="2400" b="0" dirty="0" smtClean="0">
                <a:latin typeface="Times New Roman"/>
                <a:ea typeface="Calibri"/>
              </a:rPr>
              <a:t>, </a:t>
            </a:r>
            <a:r>
              <a:rPr lang="ru-RU" sz="2400" b="0" dirty="0">
                <a:latin typeface="Times New Roman"/>
                <a:ea typeface="Calibri"/>
              </a:rPr>
              <a:t>систем вкуса и запаха</a:t>
            </a:r>
            <a:r>
              <a:rPr lang="ru-RU" sz="2400" b="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400" b="0" dirty="0">
                <a:latin typeface="Times New Roman"/>
                <a:ea typeface="Calibri"/>
              </a:rPr>
              <a:t>2. Сенсорная ориентация помогает понять, требует ли новая сенсорная информация нашего внимания или её можно проигнорировать</a:t>
            </a:r>
            <a:r>
              <a:rPr lang="ru-RU" sz="2400" b="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400" b="0" dirty="0">
                <a:latin typeface="Times New Roman"/>
                <a:ea typeface="Calibri"/>
              </a:rPr>
              <a:t>3. Интерпретация сенсорной информации происходит на уровне мозга</a:t>
            </a:r>
            <a:r>
              <a:rPr lang="ru-RU" sz="2400" b="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400" b="0" dirty="0">
                <a:latin typeface="Times New Roman"/>
                <a:ea typeface="Calibri"/>
              </a:rPr>
              <a:t>4. Организация ответной реакции </a:t>
            </a:r>
            <a:r>
              <a:rPr lang="ru-RU" sz="2400" b="0" dirty="0" smtClean="0">
                <a:latin typeface="Times New Roman"/>
                <a:ea typeface="Calibri"/>
              </a:rPr>
              <a:t>оформляется </a:t>
            </a:r>
            <a:r>
              <a:rPr lang="ru-RU" sz="2400" b="0" dirty="0">
                <a:latin typeface="Times New Roman"/>
                <a:ea typeface="Calibri"/>
              </a:rPr>
              <a:t>в виде эмоциональной, когнитивной или моторной реакции на стимул</a:t>
            </a:r>
            <a:r>
              <a:rPr lang="ru-RU" sz="2400" b="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400" b="0" dirty="0">
                <a:latin typeface="Times New Roman"/>
                <a:ea typeface="Calibri"/>
              </a:rPr>
              <a:t>5. Исполнение ответной реакции на сенсорный стимул является финальным этапом процесса сенсорной интеграции.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51434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Неэффективный адаптивный ответ: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AutoNum type="arabicParenR"/>
            </a:pPr>
            <a:r>
              <a:rPr lang="ru-RU" sz="3200" b="0" dirty="0" smtClean="0">
                <a:latin typeface="Times New Roman"/>
                <a:ea typeface="Calibri"/>
              </a:rPr>
              <a:t>Повышенная </a:t>
            </a:r>
            <a:r>
              <a:rPr lang="ru-RU" sz="3200" b="0" dirty="0">
                <a:latin typeface="Times New Roman"/>
                <a:ea typeface="Calibri"/>
              </a:rPr>
              <a:t>или пониженная чувствительность к различным </a:t>
            </a:r>
            <a:r>
              <a:rPr lang="ru-RU" sz="3200" b="0" dirty="0" smtClean="0">
                <a:latin typeface="Times New Roman"/>
                <a:ea typeface="Calibri"/>
              </a:rPr>
              <a:t>стимулам</a:t>
            </a:r>
          </a:p>
          <a:p>
            <a:pPr marL="457200" indent="-457200" algn="ctr">
              <a:buAutoNum type="arabicParenR"/>
            </a:pPr>
            <a:r>
              <a:rPr lang="ru-RU" sz="3200" b="0" dirty="0" smtClean="0">
                <a:latin typeface="Times New Roman"/>
                <a:ea typeface="Calibri"/>
              </a:rPr>
              <a:t>сенсорно-дискриминационные расстройства</a:t>
            </a:r>
          </a:p>
          <a:p>
            <a:pPr marL="457200" indent="-457200" algn="ctr">
              <a:buAutoNum type="arabicParenR"/>
            </a:pPr>
            <a:r>
              <a:rPr lang="ru-RU" sz="3200" b="0" dirty="0">
                <a:latin typeface="Times New Roman"/>
                <a:ea typeface="Calibri"/>
              </a:rPr>
              <a:t>сенсорные моторные </a:t>
            </a:r>
            <a:r>
              <a:rPr lang="ru-RU" sz="3200" b="0" dirty="0" smtClean="0">
                <a:latin typeface="Times New Roman"/>
                <a:ea typeface="Calibri"/>
              </a:rPr>
              <a:t>нарушения</a:t>
            </a:r>
          </a:p>
          <a:p>
            <a:pPr marL="457200" indent="-457200" algn="ctr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47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9120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064896" cy="504056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/>
                <a:ea typeface="Calibri"/>
              </a:rPr>
              <a:t>* Диагностическая </a:t>
            </a:r>
            <a:r>
              <a:rPr lang="ru-RU" sz="3200" b="0" dirty="0">
                <a:latin typeface="Times New Roman"/>
                <a:ea typeface="Calibri"/>
              </a:rPr>
              <a:t>часть работы строится на данных полученных в результате наблюдения за деятельностью ребенка </a:t>
            </a:r>
            <a:r>
              <a:rPr lang="ru-RU" sz="3200" b="0" dirty="0" smtClean="0">
                <a:latin typeface="Times New Roman"/>
                <a:ea typeface="Calibri"/>
              </a:rPr>
              <a:t>и </a:t>
            </a:r>
            <a:r>
              <a:rPr lang="ru-RU" sz="3200" b="0" dirty="0">
                <a:latin typeface="Times New Roman"/>
                <a:ea typeface="Calibri"/>
              </a:rPr>
              <a:t>беседы с родителями. </a:t>
            </a:r>
            <a:endParaRPr lang="ru-RU" sz="3200" b="0" dirty="0" smtClean="0">
              <a:latin typeface="Times New Roman"/>
              <a:ea typeface="Calibri"/>
            </a:endParaRPr>
          </a:p>
          <a:p>
            <a:pPr algn="ctr"/>
            <a:r>
              <a:rPr lang="ru-RU" sz="3200" b="0" dirty="0" smtClean="0">
                <a:latin typeface="Times New Roman"/>
                <a:ea typeface="Calibri"/>
              </a:rPr>
              <a:t>* «</a:t>
            </a:r>
            <a:r>
              <a:rPr lang="ru-RU" sz="3200" b="0" dirty="0">
                <a:latin typeface="Times New Roman"/>
                <a:ea typeface="Calibri"/>
              </a:rPr>
              <a:t>Опросник сенсорной интеграции», опубликованный на сайте «Ассоциация Специалистов Сенсорной интеграции» (sentsint.ru)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405319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375</TotalTime>
  <Words>576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РМО специалистов      «Сенсорная интеграция в работе специалистов ДОо»</vt:lpstr>
      <vt:lpstr>По данным Федерального реестра инвалидов за последние 5 лет количество детей с ОВЗ увеличилось на 150 тыс. и составило на апрель 2022 г. – 735 тыс. детей. </vt:lpstr>
      <vt:lpstr>Причины роста численности детей с ОВЗ:</vt:lpstr>
      <vt:lpstr>Игры детей</vt:lpstr>
      <vt:lpstr>Данные Центра лечебной педагогики за последние 15 лет позволяют утверждать, что у 70-80 % детей, имеющих проблемы в развитии, присутствуют нарушения или дефициты в работе сенсорных систем. </vt:lpstr>
      <vt:lpstr>Так что же такое сенсорная интеграция? Сенсорная интеграция – это взаимодействие всех органов чувств  человека. Взаимодействие это очень сложное, и начинается оно задолго до рождения ребенка, уже в конце 3-й недели беременности! </vt:lpstr>
      <vt:lpstr>Процесс сенсорной интеграции состоит из нескольких этапов:</vt:lpstr>
      <vt:lpstr>Неэффективный адаптивный ответ:</vt:lpstr>
      <vt:lpstr>Диагностика:</vt:lpstr>
      <vt:lpstr>непосредственная коррекционная деятельность.</vt:lpstr>
      <vt:lpstr> Специализированное оборудование:  </vt:lpstr>
      <vt:lpstr>Презентация PowerPoint</vt:lpstr>
      <vt:lpstr>Презентация PowerPoint</vt:lpstr>
      <vt:lpstr>Сенсорная диета</vt:lpstr>
      <vt:lpstr>эффективное взаимодействие с родителями ребенка и их активная позиция в коррекционном процессе. 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детей</dc:title>
  <dc:creator>SAD</dc:creator>
  <cp:lastModifiedBy>SAD</cp:lastModifiedBy>
  <cp:revision>18</cp:revision>
  <dcterms:created xsi:type="dcterms:W3CDTF">2023-09-11T11:22:35Z</dcterms:created>
  <dcterms:modified xsi:type="dcterms:W3CDTF">2023-09-15T11:04:43Z</dcterms:modified>
</cp:coreProperties>
</file>