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5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shchenko2013@bk.ru" initials="i" lastIdx="1" clrIdx="0">
    <p:extLst>
      <p:ext uri="{19B8F6BF-5375-455C-9EA6-DF929625EA0E}">
        <p15:presenceInfo xmlns="" xmlns:p15="http://schemas.microsoft.com/office/powerpoint/2012/main" userId="d6c1a635242a6d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A4CD3-E420-4AB8-ADD9-C596AED91E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0594D-A98E-4DD0-B3D7-1FAC947BA22B}">
      <dgm:prSet/>
      <dgm:spPr/>
      <dgm:t>
        <a:bodyPr/>
        <a:lstStyle/>
        <a:p>
          <a:r>
            <a:rPr lang="ru-RU" dirty="0" smtClean="0"/>
            <a:t>Детские рассказы бедны</a:t>
          </a:r>
          <a:endParaRPr lang="ru-RU" dirty="0"/>
        </a:p>
      </dgm:t>
    </dgm:pt>
    <dgm:pt modelId="{666347CE-112B-44CB-B07C-8158F587CD7E}" type="parTrans" cxnId="{BA6B99F7-99CD-47E8-A75D-41447A661C74}">
      <dgm:prSet/>
      <dgm:spPr/>
      <dgm:t>
        <a:bodyPr/>
        <a:lstStyle/>
        <a:p>
          <a:endParaRPr lang="ru-RU"/>
        </a:p>
      </dgm:t>
    </dgm:pt>
    <dgm:pt modelId="{46AF5E93-030D-4FA6-8D3B-67964DF1EBD0}" type="sibTrans" cxnId="{BA6B99F7-99CD-47E8-A75D-41447A661C74}">
      <dgm:prSet/>
      <dgm:spPr/>
      <dgm:t>
        <a:bodyPr/>
        <a:lstStyle/>
        <a:p>
          <a:endParaRPr lang="ru-RU"/>
        </a:p>
      </dgm:t>
    </dgm:pt>
    <dgm:pt modelId="{EEC0C6FC-A740-4C3F-9744-1F071F6D521A}">
      <dgm:prSet/>
      <dgm:spPr/>
      <dgm:t>
        <a:bodyPr/>
        <a:lstStyle/>
        <a:p>
          <a:r>
            <a:rPr lang="ru-RU" dirty="0" smtClean="0"/>
            <a:t>В них практически отсутствуют распространенные и сложные предложения</a:t>
          </a:r>
          <a:endParaRPr lang="ru-RU" dirty="0"/>
        </a:p>
      </dgm:t>
    </dgm:pt>
    <dgm:pt modelId="{71BEB6FC-2021-4943-9E3B-408A4273555C}" type="parTrans" cxnId="{15077EAC-C20E-4B93-9014-4C05F954A0E3}">
      <dgm:prSet/>
      <dgm:spPr/>
      <dgm:t>
        <a:bodyPr/>
        <a:lstStyle/>
        <a:p>
          <a:endParaRPr lang="ru-RU"/>
        </a:p>
      </dgm:t>
    </dgm:pt>
    <dgm:pt modelId="{6482AB45-38D7-482F-A559-49EB810E8B9B}" type="sibTrans" cxnId="{15077EAC-C20E-4B93-9014-4C05F954A0E3}">
      <dgm:prSet/>
      <dgm:spPr/>
      <dgm:t>
        <a:bodyPr/>
        <a:lstStyle/>
        <a:p>
          <a:endParaRPr lang="ru-RU"/>
        </a:p>
      </dgm:t>
    </dgm:pt>
    <dgm:pt modelId="{4887C49B-25CA-4FCC-8EFD-009497CEF563}">
      <dgm:prSet custT="1"/>
      <dgm:spPr/>
      <dgm:t>
        <a:bodyPr/>
        <a:lstStyle/>
        <a:p>
          <a:r>
            <a:rPr lang="ru-RU" sz="1800" dirty="0" smtClean="0"/>
            <a:t>Ребенок сам не строит рассказ, а повторяет предыдущий с очень незначительными изменениями</a:t>
          </a:r>
          <a:endParaRPr lang="ru-RU" sz="1800" dirty="0"/>
        </a:p>
      </dgm:t>
    </dgm:pt>
    <dgm:pt modelId="{746E9FED-62B4-4EB1-9593-6C1516296EC3}" type="parTrans" cxnId="{B2CAD5AC-DBFD-4A2A-9834-53E57432F427}">
      <dgm:prSet/>
      <dgm:spPr/>
      <dgm:t>
        <a:bodyPr/>
        <a:lstStyle/>
        <a:p>
          <a:endParaRPr lang="ru-RU"/>
        </a:p>
      </dgm:t>
    </dgm:pt>
    <dgm:pt modelId="{168B98E7-3121-4AB1-954E-2D246DDF2E12}" type="sibTrans" cxnId="{B2CAD5AC-DBFD-4A2A-9834-53E57432F427}">
      <dgm:prSet/>
      <dgm:spPr/>
      <dgm:t>
        <a:bodyPr/>
        <a:lstStyle/>
        <a:p>
          <a:endParaRPr lang="ru-RU"/>
        </a:p>
      </dgm:t>
    </dgm:pt>
    <dgm:pt modelId="{DE300C87-DAF0-46FA-8FAF-4D66C8E962AD}" type="pres">
      <dgm:prSet presAssocID="{136A4CD3-E420-4AB8-ADD9-C596AED91E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8C4E7-17F2-41F2-B26A-3FA7AEA4FD7B}" type="pres">
      <dgm:prSet presAssocID="{7940594D-A98E-4DD0-B3D7-1FAC947BA22B}" presName="parentLin" presStyleCnt="0"/>
      <dgm:spPr/>
    </dgm:pt>
    <dgm:pt modelId="{C5E24713-A7BF-4DA9-AAB4-70A9E1BF49A7}" type="pres">
      <dgm:prSet presAssocID="{7940594D-A98E-4DD0-B3D7-1FAC947BA2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BFB0104-F262-411A-99D5-45E8FE15021D}" type="pres">
      <dgm:prSet presAssocID="{7940594D-A98E-4DD0-B3D7-1FAC947BA22B}" presName="parentText" presStyleLbl="node1" presStyleIdx="0" presStyleCnt="3" custScaleY="124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E3B0A-C3A6-4860-A2A6-3612AFDE81BE}" type="pres">
      <dgm:prSet presAssocID="{7940594D-A98E-4DD0-B3D7-1FAC947BA22B}" presName="negativeSpace" presStyleCnt="0"/>
      <dgm:spPr/>
    </dgm:pt>
    <dgm:pt modelId="{6FE06EF2-AB1B-48BF-B16B-06F55A1F9183}" type="pres">
      <dgm:prSet presAssocID="{7940594D-A98E-4DD0-B3D7-1FAC947BA22B}" presName="childText" presStyleLbl="conFgAcc1" presStyleIdx="0" presStyleCnt="3">
        <dgm:presLayoutVars>
          <dgm:bulletEnabled val="1"/>
        </dgm:presLayoutVars>
      </dgm:prSet>
      <dgm:spPr/>
    </dgm:pt>
    <dgm:pt modelId="{A32B8AE1-9D04-4ACB-A0CA-A88CDC95B2E2}" type="pres">
      <dgm:prSet presAssocID="{46AF5E93-030D-4FA6-8D3B-67964DF1EBD0}" presName="spaceBetweenRectangles" presStyleCnt="0"/>
      <dgm:spPr/>
    </dgm:pt>
    <dgm:pt modelId="{BFB0B203-08ED-4629-A996-643296D63A84}" type="pres">
      <dgm:prSet presAssocID="{EEC0C6FC-A740-4C3F-9744-1F071F6D521A}" presName="parentLin" presStyleCnt="0"/>
      <dgm:spPr/>
    </dgm:pt>
    <dgm:pt modelId="{41CDB864-6B1E-45E6-8C52-25246AE53D1B}" type="pres">
      <dgm:prSet presAssocID="{EEC0C6FC-A740-4C3F-9744-1F071F6D52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A0FC62-4EB2-4BF6-A711-E3A15CDCD472}" type="pres">
      <dgm:prSet presAssocID="{EEC0C6FC-A740-4C3F-9744-1F071F6D521A}" presName="parentText" presStyleLbl="node1" presStyleIdx="1" presStyleCnt="3" custScaleY="163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2ABD8-AA67-4B1A-B183-1BEC7D10FA7F}" type="pres">
      <dgm:prSet presAssocID="{EEC0C6FC-A740-4C3F-9744-1F071F6D521A}" presName="negativeSpace" presStyleCnt="0"/>
      <dgm:spPr/>
    </dgm:pt>
    <dgm:pt modelId="{9442E4AE-74AD-43E1-BC88-F789F2B9BDED}" type="pres">
      <dgm:prSet presAssocID="{EEC0C6FC-A740-4C3F-9744-1F071F6D521A}" presName="childText" presStyleLbl="conFgAcc1" presStyleIdx="1" presStyleCnt="3">
        <dgm:presLayoutVars>
          <dgm:bulletEnabled val="1"/>
        </dgm:presLayoutVars>
      </dgm:prSet>
      <dgm:spPr/>
    </dgm:pt>
    <dgm:pt modelId="{25E07E04-DBC7-47F2-973B-EFB160413918}" type="pres">
      <dgm:prSet presAssocID="{6482AB45-38D7-482F-A559-49EB810E8B9B}" presName="spaceBetweenRectangles" presStyleCnt="0"/>
      <dgm:spPr/>
    </dgm:pt>
    <dgm:pt modelId="{386270F6-8A2B-45BE-96EA-0395E912BE98}" type="pres">
      <dgm:prSet presAssocID="{4887C49B-25CA-4FCC-8EFD-009497CEF563}" presName="parentLin" presStyleCnt="0"/>
      <dgm:spPr/>
    </dgm:pt>
    <dgm:pt modelId="{3062C73C-B4BE-439A-8E47-11468F72D31A}" type="pres">
      <dgm:prSet presAssocID="{4887C49B-25CA-4FCC-8EFD-009497CEF56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8841856-69FB-4720-A29E-D531B8383778}" type="pres">
      <dgm:prSet presAssocID="{4887C49B-25CA-4FCC-8EFD-009497CEF563}" presName="parentText" presStyleLbl="node1" presStyleIdx="2" presStyleCnt="3" custScaleY="207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34D1-E2C1-4C52-847F-2914121DE422}" type="pres">
      <dgm:prSet presAssocID="{4887C49B-25CA-4FCC-8EFD-009497CEF563}" presName="negativeSpace" presStyleCnt="0"/>
      <dgm:spPr/>
    </dgm:pt>
    <dgm:pt modelId="{8F1093F2-A3F7-4096-8683-6E5B5E1C0E50}" type="pres">
      <dgm:prSet presAssocID="{4887C49B-25CA-4FCC-8EFD-009497CEF5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72F041-C287-43F7-869B-0DFD35336C13}" type="presOf" srcId="{4887C49B-25CA-4FCC-8EFD-009497CEF563}" destId="{3062C73C-B4BE-439A-8E47-11468F72D31A}" srcOrd="0" destOrd="0" presId="urn:microsoft.com/office/officeart/2005/8/layout/list1"/>
    <dgm:cxn modelId="{E3E54AA0-390C-4086-98D7-16D3A17BD0D3}" type="presOf" srcId="{7940594D-A98E-4DD0-B3D7-1FAC947BA22B}" destId="{1BFB0104-F262-411A-99D5-45E8FE15021D}" srcOrd="1" destOrd="0" presId="urn:microsoft.com/office/officeart/2005/8/layout/list1"/>
    <dgm:cxn modelId="{F9A36613-454E-428E-BE67-B368F53231B3}" type="presOf" srcId="{136A4CD3-E420-4AB8-ADD9-C596AED91E5B}" destId="{DE300C87-DAF0-46FA-8FAF-4D66C8E962AD}" srcOrd="0" destOrd="0" presId="urn:microsoft.com/office/officeart/2005/8/layout/list1"/>
    <dgm:cxn modelId="{1DF2543B-860A-447A-9CA2-7B901CC2F34F}" type="presOf" srcId="{4887C49B-25CA-4FCC-8EFD-009497CEF563}" destId="{F8841856-69FB-4720-A29E-D531B8383778}" srcOrd="1" destOrd="0" presId="urn:microsoft.com/office/officeart/2005/8/layout/list1"/>
    <dgm:cxn modelId="{D8529BE8-B773-4071-B282-7E230D26FB7B}" type="presOf" srcId="{7940594D-A98E-4DD0-B3D7-1FAC947BA22B}" destId="{C5E24713-A7BF-4DA9-AAB4-70A9E1BF49A7}" srcOrd="0" destOrd="0" presId="urn:microsoft.com/office/officeart/2005/8/layout/list1"/>
    <dgm:cxn modelId="{B2CAD5AC-DBFD-4A2A-9834-53E57432F427}" srcId="{136A4CD3-E420-4AB8-ADD9-C596AED91E5B}" destId="{4887C49B-25CA-4FCC-8EFD-009497CEF563}" srcOrd="2" destOrd="0" parTransId="{746E9FED-62B4-4EB1-9593-6C1516296EC3}" sibTransId="{168B98E7-3121-4AB1-954E-2D246DDF2E12}"/>
    <dgm:cxn modelId="{C32FC320-3A10-431A-9A07-47CE7ACBEF77}" type="presOf" srcId="{EEC0C6FC-A740-4C3F-9744-1F071F6D521A}" destId="{41CDB864-6B1E-45E6-8C52-25246AE53D1B}" srcOrd="0" destOrd="0" presId="urn:microsoft.com/office/officeart/2005/8/layout/list1"/>
    <dgm:cxn modelId="{1D574ECB-9A42-42E7-BFFB-5A1FEDD20167}" type="presOf" srcId="{EEC0C6FC-A740-4C3F-9744-1F071F6D521A}" destId="{B4A0FC62-4EB2-4BF6-A711-E3A15CDCD472}" srcOrd="1" destOrd="0" presId="urn:microsoft.com/office/officeart/2005/8/layout/list1"/>
    <dgm:cxn modelId="{15077EAC-C20E-4B93-9014-4C05F954A0E3}" srcId="{136A4CD3-E420-4AB8-ADD9-C596AED91E5B}" destId="{EEC0C6FC-A740-4C3F-9744-1F071F6D521A}" srcOrd="1" destOrd="0" parTransId="{71BEB6FC-2021-4943-9E3B-408A4273555C}" sibTransId="{6482AB45-38D7-482F-A559-49EB810E8B9B}"/>
    <dgm:cxn modelId="{BA6B99F7-99CD-47E8-A75D-41447A661C74}" srcId="{136A4CD3-E420-4AB8-ADD9-C596AED91E5B}" destId="{7940594D-A98E-4DD0-B3D7-1FAC947BA22B}" srcOrd="0" destOrd="0" parTransId="{666347CE-112B-44CB-B07C-8158F587CD7E}" sibTransId="{46AF5E93-030D-4FA6-8D3B-67964DF1EBD0}"/>
    <dgm:cxn modelId="{F409E132-0E6B-4D08-894E-8186DEDBD536}" type="presParOf" srcId="{DE300C87-DAF0-46FA-8FAF-4D66C8E962AD}" destId="{F268C4E7-17F2-41F2-B26A-3FA7AEA4FD7B}" srcOrd="0" destOrd="0" presId="urn:microsoft.com/office/officeart/2005/8/layout/list1"/>
    <dgm:cxn modelId="{CF5C9DAF-1683-4033-B958-BD3AFE886201}" type="presParOf" srcId="{F268C4E7-17F2-41F2-B26A-3FA7AEA4FD7B}" destId="{C5E24713-A7BF-4DA9-AAB4-70A9E1BF49A7}" srcOrd="0" destOrd="0" presId="urn:microsoft.com/office/officeart/2005/8/layout/list1"/>
    <dgm:cxn modelId="{B108F4AE-2E4E-46C6-9491-E00F8EA299BF}" type="presParOf" srcId="{F268C4E7-17F2-41F2-B26A-3FA7AEA4FD7B}" destId="{1BFB0104-F262-411A-99D5-45E8FE15021D}" srcOrd="1" destOrd="0" presId="urn:microsoft.com/office/officeart/2005/8/layout/list1"/>
    <dgm:cxn modelId="{1A8A11D2-7E25-415A-A701-77DA0F378031}" type="presParOf" srcId="{DE300C87-DAF0-46FA-8FAF-4D66C8E962AD}" destId="{449E3B0A-C3A6-4860-A2A6-3612AFDE81BE}" srcOrd="1" destOrd="0" presId="urn:microsoft.com/office/officeart/2005/8/layout/list1"/>
    <dgm:cxn modelId="{76FA333F-0CF8-4384-8702-9AB0A8EA68ED}" type="presParOf" srcId="{DE300C87-DAF0-46FA-8FAF-4D66C8E962AD}" destId="{6FE06EF2-AB1B-48BF-B16B-06F55A1F9183}" srcOrd="2" destOrd="0" presId="urn:microsoft.com/office/officeart/2005/8/layout/list1"/>
    <dgm:cxn modelId="{71F75136-E321-4E8B-8754-18A3AEB12009}" type="presParOf" srcId="{DE300C87-DAF0-46FA-8FAF-4D66C8E962AD}" destId="{A32B8AE1-9D04-4ACB-A0CA-A88CDC95B2E2}" srcOrd="3" destOrd="0" presId="urn:microsoft.com/office/officeart/2005/8/layout/list1"/>
    <dgm:cxn modelId="{81581C1F-7F29-4BC8-93A8-791DBC0F4862}" type="presParOf" srcId="{DE300C87-DAF0-46FA-8FAF-4D66C8E962AD}" destId="{BFB0B203-08ED-4629-A996-643296D63A84}" srcOrd="4" destOrd="0" presId="urn:microsoft.com/office/officeart/2005/8/layout/list1"/>
    <dgm:cxn modelId="{D95323AA-A06D-4D56-9754-AE12B08E6955}" type="presParOf" srcId="{BFB0B203-08ED-4629-A996-643296D63A84}" destId="{41CDB864-6B1E-45E6-8C52-25246AE53D1B}" srcOrd="0" destOrd="0" presId="urn:microsoft.com/office/officeart/2005/8/layout/list1"/>
    <dgm:cxn modelId="{8F1FE5E9-373B-4186-946C-D4C15FCE63B3}" type="presParOf" srcId="{BFB0B203-08ED-4629-A996-643296D63A84}" destId="{B4A0FC62-4EB2-4BF6-A711-E3A15CDCD472}" srcOrd="1" destOrd="0" presId="urn:microsoft.com/office/officeart/2005/8/layout/list1"/>
    <dgm:cxn modelId="{2650B683-C81F-4F6D-B7AA-73464AD7641E}" type="presParOf" srcId="{DE300C87-DAF0-46FA-8FAF-4D66C8E962AD}" destId="{0EF2ABD8-AA67-4B1A-B183-1BEC7D10FA7F}" srcOrd="5" destOrd="0" presId="urn:microsoft.com/office/officeart/2005/8/layout/list1"/>
    <dgm:cxn modelId="{3DEB691C-0E43-4C9A-9F80-862F180E4961}" type="presParOf" srcId="{DE300C87-DAF0-46FA-8FAF-4D66C8E962AD}" destId="{9442E4AE-74AD-43E1-BC88-F789F2B9BDED}" srcOrd="6" destOrd="0" presId="urn:microsoft.com/office/officeart/2005/8/layout/list1"/>
    <dgm:cxn modelId="{54E734BB-5AD8-4432-9306-34EC8F666EED}" type="presParOf" srcId="{DE300C87-DAF0-46FA-8FAF-4D66C8E962AD}" destId="{25E07E04-DBC7-47F2-973B-EFB160413918}" srcOrd="7" destOrd="0" presId="urn:microsoft.com/office/officeart/2005/8/layout/list1"/>
    <dgm:cxn modelId="{3388AB65-3F0A-4BBB-94EF-E316ADE25914}" type="presParOf" srcId="{DE300C87-DAF0-46FA-8FAF-4D66C8E962AD}" destId="{386270F6-8A2B-45BE-96EA-0395E912BE98}" srcOrd="8" destOrd="0" presId="urn:microsoft.com/office/officeart/2005/8/layout/list1"/>
    <dgm:cxn modelId="{29CDA071-F469-4051-93FB-C6E54D5ED4EC}" type="presParOf" srcId="{386270F6-8A2B-45BE-96EA-0395E912BE98}" destId="{3062C73C-B4BE-439A-8E47-11468F72D31A}" srcOrd="0" destOrd="0" presId="urn:microsoft.com/office/officeart/2005/8/layout/list1"/>
    <dgm:cxn modelId="{7F147761-9C00-43AA-839C-8A4FBE0500FF}" type="presParOf" srcId="{386270F6-8A2B-45BE-96EA-0395E912BE98}" destId="{F8841856-69FB-4720-A29E-D531B8383778}" srcOrd="1" destOrd="0" presId="urn:microsoft.com/office/officeart/2005/8/layout/list1"/>
    <dgm:cxn modelId="{0DFD9C1A-70B8-4DEB-8658-1B73B2323776}" type="presParOf" srcId="{DE300C87-DAF0-46FA-8FAF-4D66C8E962AD}" destId="{DCF434D1-E2C1-4C52-847F-2914121DE422}" srcOrd="9" destOrd="0" presId="urn:microsoft.com/office/officeart/2005/8/layout/list1"/>
    <dgm:cxn modelId="{09A4799F-167E-4A2F-9864-BCA97B9BE33F}" type="presParOf" srcId="{DE300C87-DAF0-46FA-8FAF-4D66C8E962AD}" destId="{8F1093F2-A3F7-4096-8683-6E5B5E1C0E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06EF2-AB1B-48BF-B16B-06F55A1F9183}">
      <dsp:nvSpPr>
        <dsp:cNvPr id="0" name=""/>
        <dsp:cNvSpPr/>
      </dsp:nvSpPr>
      <dsp:spPr>
        <a:xfrm>
          <a:off x="0" y="1390504"/>
          <a:ext cx="67687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0104-F262-411A-99D5-45E8FE15021D}">
      <dsp:nvSpPr>
        <dsp:cNvPr id="0" name=""/>
        <dsp:cNvSpPr/>
      </dsp:nvSpPr>
      <dsp:spPr>
        <a:xfrm>
          <a:off x="338437" y="994556"/>
          <a:ext cx="4738126" cy="661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Детские рассказы бедны</a:t>
          </a:r>
          <a:endParaRPr lang="ru-RU" sz="1800" kern="1200" dirty="0"/>
        </a:p>
      </dsp:txBody>
      <dsp:txXfrm>
        <a:off x="370735" y="1026854"/>
        <a:ext cx="4673530" cy="597032"/>
      </dsp:txXfrm>
    </dsp:sp>
    <dsp:sp modelId="{9442E4AE-74AD-43E1-BC88-F789F2B9BDED}">
      <dsp:nvSpPr>
        <dsp:cNvPr id="0" name=""/>
        <dsp:cNvSpPr/>
      </dsp:nvSpPr>
      <dsp:spPr>
        <a:xfrm>
          <a:off x="0" y="2541900"/>
          <a:ext cx="67687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0FC62-4EB2-4BF6-A711-E3A15CDCD472}">
      <dsp:nvSpPr>
        <dsp:cNvPr id="0" name=""/>
        <dsp:cNvSpPr/>
      </dsp:nvSpPr>
      <dsp:spPr>
        <a:xfrm>
          <a:off x="338437" y="1941304"/>
          <a:ext cx="4738126" cy="866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них практически отсутствуют распространенные и сложные предложения</a:t>
          </a:r>
          <a:endParaRPr lang="ru-RU" sz="1800" kern="1200" dirty="0"/>
        </a:p>
      </dsp:txBody>
      <dsp:txXfrm>
        <a:off x="380725" y="1983592"/>
        <a:ext cx="4653550" cy="781700"/>
      </dsp:txXfrm>
    </dsp:sp>
    <dsp:sp modelId="{8F1093F2-A3F7-4096-8683-6E5B5E1C0E50}">
      <dsp:nvSpPr>
        <dsp:cNvPr id="0" name=""/>
        <dsp:cNvSpPr/>
      </dsp:nvSpPr>
      <dsp:spPr>
        <a:xfrm>
          <a:off x="0" y="3927961"/>
          <a:ext cx="67687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41856-69FB-4720-A29E-D531B8383778}">
      <dsp:nvSpPr>
        <dsp:cNvPr id="0" name=""/>
        <dsp:cNvSpPr/>
      </dsp:nvSpPr>
      <dsp:spPr>
        <a:xfrm>
          <a:off x="338437" y="3092700"/>
          <a:ext cx="4738126" cy="1100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Ребенок сам не строит рассказ, а повторяет предыдущий с очень незначительными изменениями</a:t>
          </a:r>
          <a:endParaRPr lang="ru-RU" sz="1800" kern="1200" dirty="0"/>
        </a:p>
      </dsp:txBody>
      <dsp:txXfrm>
        <a:off x="392180" y="3146443"/>
        <a:ext cx="4630640" cy="99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543800" cy="309634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  <a:ea typeface="Arial" pitchFamily="34" charset="-122"/>
                <a:cs typeface="Arial" pitchFamily="34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latin typeface="+mn-lt"/>
                <a:ea typeface="Arial" pitchFamily="34" charset="-122"/>
                <a:cs typeface="Arial" pitchFamily="34" charset="0"/>
              </a:rPr>
              <a:t>Обучение дошкольников творческому рассказыванию по картине»</a:t>
            </a:r>
            <a:r>
              <a:rPr lang="en-US" sz="18400" b="1" dirty="0"/>
              <a:t/>
            </a:r>
            <a:br>
              <a:rPr lang="en-US" sz="18400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Выполнила: Жегулёва Алёна Дмитриевна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2664" y="629196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2025 г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</a:rPr>
              <a:t>униципальное </a:t>
            </a:r>
            <a:r>
              <a:rPr lang="ru-RU" sz="2800" b="1" dirty="0">
                <a:solidFill>
                  <a:schemeClr val="bg1"/>
                </a:solidFill>
              </a:rPr>
              <a:t>бюджетное дошкольное образовательное учреждение Починковский детский сад № 2</a:t>
            </a:r>
          </a:p>
        </p:txBody>
      </p:sp>
    </p:spTree>
    <p:extLst>
      <p:ext uri="{BB962C8B-B14F-4D97-AF65-F5344CB8AC3E}">
        <p14:creationId xmlns:p14="http://schemas.microsoft.com/office/powerpoint/2010/main" val="11381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86723"/>
            <a:ext cx="8784976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этап «Описание на основе возможного восприятия объектов картины разными органами чувств»</a:t>
            </a:r>
            <a:r>
              <a:rPr lang="ru-RU" sz="32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9997"/>
            <a:ext cx="8568952" cy="17281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Цели:</a:t>
            </a:r>
            <a:br>
              <a:rPr lang="ru-RU" sz="44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обобщить знания о признаках объектов, которые могут воспринимать определенные органы чувств;</a:t>
            </a:r>
            <a:br>
              <a:rPr lang="ru-RU" sz="4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учить составлять рассказы-описания на основе восприятия картины через разные органы чувств</a:t>
            </a:r>
            <a:r>
              <a:rPr lang="ru-RU" sz="3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57F5AA-A102-46D5-99D9-73B970490CF8}"/>
              </a:ext>
            </a:extLst>
          </p:cNvPr>
          <p:cNvSpPr txBox="1"/>
          <p:nvPr/>
        </p:nvSpPr>
        <p:spPr>
          <a:xfrm>
            <a:off x="462681" y="3368189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sng" dirty="0">
                <a:solidFill>
                  <a:srgbClr val="000000"/>
                </a:solidFill>
                <a:effectLst/>
              </a:rPr>
              <a:t>Алгоритм мыслительных действий: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• «Вхождение в картину».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• Выбор органа чувств, который помогает «путешествовать» по картине.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• Речевая зарисовка ощущений.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18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+mn-lt"/>
              </a:rPr>
              <a:t>Игра «К нам пришёл волшебник 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Я ощущаю запахи»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8556" y="1340768"/>
            <a:ext cx="5508104" cy="3888432"/>
          </a:xfrm>
        </p:spPr>
        <p:txBody>
          <a:bodyPr>
            <a:no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</a:rPr>
              <a:t>Цель: 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учить представлять возможные запахи и передавать свои представления в законченном рассказе. Фантазировать на основе предполагаемых восприятий запахов.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0" dirty="0">
                <a:solidFill>
                  <a:srgbClr val="000000"/>
                </a:solidFill>
                <a:effectLst/>
              </a:rPr>
              <a:t>Материал: 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картина.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0" dirty="0">
                <a:solidFill>
                  <a:srgbClr val="000000"/>
                </a:solidFill>
                <a:effectLst/>
              </a:rPr>
              <a:t>Игровые действия: 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сосредоточение на объектах картины и поиски предполагаемых запахов. Обозначение их словами.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0" dirty="0">
                <a:solidFill>
                  <a:srgbClr val="000000"/>
                </a:solidFill>
                <a:effectLst/>
              </a:rPr>
              <a:t>Игровые правила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: представить запахи, присущие объектам, изображенным на картине, и составить рассказ на тему: "Я чувствую запахи".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0" dirty="0">
                <a:solidFill>
                  <a:srgbClr val="000000"/>
                </a:solidFill>
                <a:effectLst/>
              </a:rPr>
              <a:t>Результат: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 рассказ, отражающий представления о запахах.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692470F-CE3F-4AE6-87CC-49E5D4E9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48" y="1484784"/>
            <a:ext cx="3524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941168"/>
            <a:ext cx="49685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Например</a:t>
            </a:r>
            <a:r>
              <a:rPr lang="ru-RU" dirty="0">
                <a:solidFill>
                  <a:srgbClr val="0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"Здесь пахнет деревней. Дует свежий ветерок, пахнет лесом. Идет запах от свежего молока. В доме пекут хлеб и пахнет свежеиспеченным хлебом.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3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5201"/>
            <a:ext cx="7632848" cy="9655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4 этап «Составление загадок и метафор по картине»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2598304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spc="-5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  <a:endParaRPr lang="ru-RU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007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spc="-5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учить детей составлять сравнения, загадки или метафоры по моделям;</a:t>
            </a:r>
            <a:endParaRPr lang="ru-RU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007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spc="-5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учить узнавать эмблему этапа и озвучивать правило:</a:t>
            </a:r>
            <a: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«Я смотрю на предмет, изображенный на картине, и могу сравнить его признаки с признаками других предметов»; </a:t>
            </a:r>
          </a:p>
          <a:p>
            <a:pPr marL="56007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spc="-5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активизация словаря дошкольников по сюжету картины (проговаривание прилагательных).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сюжетная картина «Спасаем мяч»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092B21AE-889A-492F-A2E8-AFC5B19C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8992"/>
            <a:ext cx="3375991" cy="25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A1327-219D-4CE9-92E7-00E3F66C36A9}"/>
              </a:ext>
            </a:extLst>
          </p:cNvPr>
          <p:cNvSpPr txBox="1"/>
          <p:nvPr/>
        </p:nvSpPr>
        <p:spPr>
          <a:xfrm>
            <a:off x="4532475" y="2924944"/>
            <a:ext cx="471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Алгоритм составления сравнений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C361A0A-C7AE-430A-ACBA-56EB06185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17868"/>
              </p:ext>
            </p:extLst>
          </p:nvPr>
        </p:nvGraphicFramePr>
        <p:xfrm>
          <a:off x="3779912" y="3230806"/>
          <a:ext cx="518457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644391866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45525650"/>
                    </a:ext>
                  </a:extLst>
                </a:gridCol>
              </a:tblGrid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8465987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ru-RU" sz="1400" dirty="0"/>
                        <a:t>1.Выбери предмет, изображенный на картине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Мяч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0000084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Что ты можешь сказать, например, о его форме?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форме мяч - круглый. Это его признак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8894874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Какие еще предметы, круглые по форме, ты знаешь?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Круглые по форме колесо, солнце,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Колобок... И т.д.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6215306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Составь словосочетание: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«Мяч по форме похож на...»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Мяч по форме похож на Колобок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9432055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Произнеси правило этого 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«Я смотрю на предмет и могу сравнить его признаки с признаками других предметов»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902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24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Алгоритм составления загадок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876" y="836712"/>
            <a:ext cx="75438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</a:rPr>
              <a:t>Загадки составляются из трех сравнений одного объекта с другими.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1. Выбери предмет на картине и перечисли его особенности - признаки (цвет, форму, его части...).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2. Выбери один из вопросов, по которому ты будешь составлять загадку :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— Какой предмет? Что такое же у других предметов?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— Что делает? Кто или что делает так же?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— На что это похоже? Чем отличается?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3. Перечисли предметы, похожие на выбранный тобой.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4. Найди в них общее.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5. Составь текст загадки с помощью слов: «как», «но не».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6. Произнеси правило этого этапа: «Я смотрю на объект и могу составить загадку».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DC3B9A-5B23-4F97-B321-6CACD2EC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Загадки, самостоятельно составленные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10C812-2890-48FC-B7A5-624C3285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518457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</a:rPr>
              <a:t>Какой? Что такое же у других предметов?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Длинный, но не указка.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Тонкий, но не провод.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Упругий, как смычок.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i="1" dirty="0">
                <a:solidFill>
                  <a:srgbClr val="000000"/>
                </a:solidFill>
                <a:effectLst/>
              </a:rPr>
              <a:t>Что делает? Кто или что делает так же?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Отражает, как зеркало.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Лежит, как коврик.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Вредит, но не старуха Шапокляк.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i="1" dirty="0">
                <a:solidFill>
                  <a:srgbClr val="000000"/>
                </a:solidFill>
                <a:effectLst/>
              </a:rPr>
              <a:t>На что это похоже? Чем отличается?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Как бабочка, но не порхает.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Как синяя речка, но не течет.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>
                <a:solidFill>
                  <a:srgbClr val="000000"/>
                </a:solidFill>
                <a:effectLst/>
              </a:rPr>
              <a:t>Как облачко, но не на небе.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="" xmlns:a16="http://schemas.microsoft.com/office/drawing/2014/main" id="{8053BA9E-9AE3-4C47-BAE0-78E5842B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3558183" cy="12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="" xmlns:a16="http://schemas.microsoft.com/office/drawing/2014/main" id="{11B3CBD0-59F8-4DA7-8BFD-2404602B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45" y="2762086"/>
            <a:ext cx="292893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="" xmlns:a16="http://schemas.microsoft.com/office/drawing/2014/main" id="{6DA5ACC5-081D-4C26-95B8-FB172C97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48" y="4607045"/>
            <a:ext cx="1790394" cy="15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50541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</a:rPr>
              <a:t>(Прутик.)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60853" y="426114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</a:rPr>
              <a:t>(Лужа.)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43504" y="578108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</a:rPr>
              <a:t>(Бант.)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9724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653">
            <a:off x="5831428" y="2676371"/>
            <a:ext cx="1872208" cy="18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124C1-6C6E-44EB-AD83-A2EBA2B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07" y="-675456"/>
            <a:ext cx="7645896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Основные модели составления загадок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DACFAD-A804-44D0-B232-1F0AB17B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5472608" cy="5949280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</a:rPr>
              <a:t>1. Модель «Какой? Что такое?»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«Колючий, как еж;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лохматый, как собака; липкий, но не смола». </a:t>
            </a:r>
            <a:endParaRPr lang="ru-RU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1" spc="-5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Модель «Что делает? Кто или что делает так же?» </a:t>
            </a:r>
            <a:endParaRPr lang="ru-RU" b="1" spc="-5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pc="-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«Прыгает, но не мяч; ныряет, но не утка; плавает, как лодочка». </a:t>
            </a:r>
            <a:endParaRPr lang="ru-RU" spc="-5" dirty="0" smtClean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dirty="0" smtClean="0"/>
              <a:t>3. Модель «На что это похоже? Чем отличается? </a:t>
            </a:r>
          </a:p>
          <a:p>
            <a:pPr marL="0" indent="0">
              <a:buNone/>
            </a:pPr>
            <a:r>
              <a:rPr lang="ru-RU" dirty="0" smtClean="0"/>
              <a:t>«Зеленая</a:t>
            </a:r>
            <a:r>
              <a:rPr lang="ru-RU" dirty="0"/>
              <a:t>, но не лягушка; растет, как грибок;</a:t>
            </a:r>
            <a:br>
              <a:rPr lang="ru-RU" dirty="0"/>
            </a:br>
            <a:r>
              <a:rPr lang="ru-RU" dirty="0"/>
              <a:t>похожа на пирамидку, но ее не складывают». </a:t>
            </a:r>
            <a:endParaRPr lang="ru-RU" sz="1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96" y="866234"/>
            <a:ext cx="2080546" cy="17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30" y="4680076"/>
            <a:ext cx="1450301" cy="18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17524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(Репейник.)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7726" y="3748390"/>
            <a:ext cx="251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5" dirty="0">
                <a:solidFill>
                  <a:srgbClr val="000000"/>
                </a:solidFill>
                <a:ea typeface="Calibri" panose="020F0502020204030204" pitchFamily="34" charset="0"/>
              </a:rPr>
              <a:t>(Лягушка.)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8319" y="61587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(Елка.)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015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Алгоритм мыслительных действий при составлении метафор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30193"/>
              </p:ext>
            </p:extLst>
          </p:nvPr>
        </p:nvGraphicFramePr>
        <p:xfrm>
          <a:off x="323528" y="1412776"/>
          <a:ext cx="8424936" cy="518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452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Алгоритм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Пример</a:t>
                      </a:r>
                      <a:endParaRPr lang="ru-RU" sz="1800" dirty="0"/>
                    </a:p>
                  </a:txBody>
                  <a:tcPr/>
                </a:tc>
              </a:tr>
              <a:tr h="44526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Выбери один предмет на картине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Слезы</a:t>
                      </a:r>
                      <a:endParaRPr lang="ru-RU" sz="1800" dirty="0"/>
                    </a:p>
                  </a:txBody>
                  <a:tcPr/>
                </a:tc>
              </a:tr>
              <a:tr h="44526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Назови действие слез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Слезы капают</a:t>
                      </a:r>
                      <a:endParaRPr lang="ru-RU" sz="1800" dirty="0"/>
                    </a:p>
                  </a:txBody>
                  <a:tcPr/>
                </a:tc>
              </a:tr>
              <a:tr h="76853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Назови такое же действие у другого предмета на картине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Дождик капает</a:t>
                      </a:r>
                      <a:endParaRPr lang="ru-RU" sz="1800" dirty="0"/>
                    </a:p>
                  </a:txBody>
                  <a:tcPr/>
                </a:tc>
              </a:tr>
              <a:tr h="44526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Где на картине слезы?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глазах у Тани</a:t>
                      </a:r>
                      <a:endParaRPr lang="ru-RU" sz="1800" dirty="0"/>
                    </a:p>
                  </a:txBody>
                  <a:tcPr/>
                </a:tc>
              </a:tr>
              <a:tr h="76853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Соедини оба предмета мысленно. Составляется метафора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Слезы на глазах = дождик из глаз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«Дождик из глаз» (метафора)</a:t>
                      </a:r>
                      <a:endParaRPr lang="ru-RU" sz="1800" dirty="0"/>
                    </a:p>
                  </a:txBody>
                  <a:tcPr/>
                </a:tc>
              </a:tr>
              <a:tr h="76853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Составь предложение со слово-сочетанием «дождик из глаз»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 расстройства у Тани на лице закапал дождик из глаз»</a:t>
                      </a:r>
                      <a:endParaRPr lang="ru-RU" sz="1800" dirty="0"/>
                    </a:p>
                  </a:txBody>
                  <a:tcPr/>
                </a:tc>
              </a:tr>
              <a:tr h="1097911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Произнеси правило этого этапа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«Я могу сравнить предмет с другим и составить предложение, если действие или признак общие»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2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Примеры метафор, составленных педагогом вместе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>Например, выбран объект - «лужа».</a:t>
            </a:r>
            <a:br>
              <a:rPr lang="ru-RU" dirty="0"/>
            </a:br>
            <a:r>
              <a:rPr lang="ru-RU" dirty="0"/>
              <a:t>1. Обозначается место: «лужа на траве».</a:t>
            </a:r>
            <a:br>
              <a:rPr lang="ru-RU" dirty="0"/>
            </a:br>
            <a:r>
              <a:rPr lang="ru-RU" dirty="0"/>
              <a:t>2. Лужа по форме сравнивается с кляксой.</a:t>
            </a:r>
            <a:br>
              <a:rPr lang="ru-RU" dirty="0"/>
            </a:br>
            <a:r>
              <a:rPr lang="ru-RU" dirty="0"/>
              <a:t>3. Не называя выделенный объект, соединяют сравнение по форме с местонахождением: «клякса на траве».</a:t>
            </a:r>
            <a:br>
              <a:rPr lang="ru-RU" dirty="0"/>
            </a:br>
            <a:r>
              <a:rPr lang="ru-RU" dirty="0"/>
              <a:t>4. Сравнение усиливается тем, что клякса не чернильная, а дождевая.</a:t>
            </a:r>
            <a:br>
              <a:rPr lang="ru-RU" dirty="0"/>
            </a:br>
            <a:r>
              <a:rPr lang="ru-RU" dirty="0"/>
              <a:t>5. Составляется текст: «Утренний дождь оставил огромную прозрачную кляксу на траве».</a:t>
            </a:r>
            <a:br>
              <a:rPr lang="ru-RU" dirty="0"/>
            </a:br>
            <a:r>
              <a:rPr lang="ru-RU" dirty="0"/>
              <a:t>Лужа сравнивается с зеркалом.</a:t>
            </a:r>
            <a:br>
              <a:rPr lang="ru-RU" dirty="0"/>
            </a:br>
            <a:r>
              <a:rPr lang="ru-RU" dirty="0"/>
              <a:t>1. Место - лужайка.</a:t>
            </a:r>
            <a:br>
              <a:rPr lang="ru-RU" dirty="0"/>
            </a:br>
            <a:r>
              <a:rPr lang="ru-RU" dirty="0"/>
              <a:t>2. Составляется текст: «Елочки заглядывали в маленькие зеркала лужайки».</a:t>
            </a:r>
          </a:p>
        </p:txBody>
      </p:sp>
    </p:spTree>
    <p:extLst>
      <p:ext uri="{BB962C8B-B14F-4D97-AF65-F5344CB8AC3E}">
        <p14:creationId xmlns:p14="http://schemas.microsoft.com/office/powerpoint/2010/main" val="34033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44219" cy="56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5 этап «Преобразование объектов во времени»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839" y="1340768"/>
            <a:ext cx="8784976" cy="2016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chemeClr val="tx1"/>
                </a:solidFill>
              </a:rPr>
              <a:t>Цели:</a:t>
            </a:r>
            <a:endParaRPr lang="ru-RU" sz="3100" dirty="0">
              <a:solidFill>
                <a:schemeClr val="tx1"/>
              </a:solidFill>
            </a:endParaRPr>
          </a:p>
          <a:p>
            <a:pPr lvl="0"/>
            <a:r>
              <a:rPr lang="ru-RU" sz="3100" dirty="0">
                <a:solidFill>
                  <a:schemeClr val="tx1"/>
                </a:solidFill>
              </a:rPr>
              <a:t>учить детей мыслительным операциям преобразования выбранного объекта во времени;</a:t>
            </a:r>
          </a:p>
          <a:p>
            <a:pPr lvl="0"/>
            <a:r>
              <a:rPr lang="ru-RU" sz="3100" dirty="0">
                <a:solidFill>
                  <a:schemeClr val="tx1"/>
                </a:solidFill>
              </a:rPr>
              <a:t>учить составлять рассказ о конкретном объекте, представляя его прошлое и будущее, используя характерные словесные обороты.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140968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Алгоритм мыслительных действий преобразования объекта во времени</a:t>
            </a:r>
          </a:p>
          <a:p>
            <a:r>
              <a:rPr lang="ru-RU" sz="2400" dirty="0"/>
              <a:t>Выбрать объект, определить его настоящее, схематизировать.</a:t>
            </a:r>
          </a:p>
          <a:p>
            <a:r>
              <a:rPr lang="ru-RU" sz="2400" dirty="0"/>
              <a:t>Обозначить прошлое (будущее) с учетом классификационной группы.</a:t>
            </a:r>
          </a:p>
          <a:p>
            <a:r>
              <a:rPr lang="ru-RU" sz="2400" dirty="0"/>
              <a:t>Составить рассказ-фантазию о прошлом (будущем) объекта.</a:t>
            </a:r>
          </a:p>
          <a:p>
            <a:r>
              <a:rPr lang="ru-RU" sz="2400" dirty="0"/>
              <a:t>Назвать рассказ.</a:t>
            </a:r>
          </a:p>
        </p:txBody>
      </p:sp>
    </p:spTree>
    <p:extLst>
      <p:ext uri="{BB962C8B-B14F-4D97-AF65-F5344CB8AC3E}">
        <p14:creationId xmlns:p14="http://schemas.microsoft.com/office/powerpoint/2010/main" val="27244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32240" cy="12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6 этап "Описание местонахождения объектов на картине"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/>
              <a:t>Цели:</a:t>
            </a:r>
          </a:p>
          <a:p>
            <a:r>
              <a:rPr lang="ru-RU" sz="2200" dirty="0"/>
              <a:t>учить детей пространственной ориентировке на картине;</a:t>
            </a:r>
          </a:p>
          <a:p>
            <a:r>
              <a:rPr lang="ru-RU" sz="2200" dirty="0"/>
              <a:t>активизировать в речи слова, обозначающие пространственные ориентировки;</a:t>
            </a:r>
          </a:p>
          <a:p>
            <a:r>
              <a:rPr lang="ru-RU" sz="2200" dirty="0"/>
              <a:t>учить алгоритму сужения поля поиска объекта на плоскости картины;</a:t>
            </a:r>
          </a:p>
          <a:p>
            <a:r>
              <a:rPr lang="ru-RU" sz="2200" dirty="0"/>
              <a:t>формировать умение переносить ориентировки двухмерного пространства в трехмерное.</a:t>
            </a:r>
          </a:p>
          <a:p>
            <a:pPr marL="0" indent="0">
              <a:buNone/>
            </a:pPr>
            <a:r>
              <a:rPr lang="ru-RU" sz="2200" b="1" u="sng" dirty="0"/>
              <a:t>Алгоритм мыслительных действий составления описательного рассказа по местонахождению объекта на картине</a:t>
            </a:r>
          </a:p>
          <a:p>
            <a:r>
              <a:rPr lang="ru-RU" sz="2200" dirty="0"/>
              <a:t>Выбрать объект на картине и описать его местонахождение на плоскости.</a:t>
            </a:r>
          </a:p>
          <a:p>
            <a:r>
              <a:rPr lang="ru-RU" sz="2200" dirty="0"/>
              <a:t>Данный объект описать с точки зрения расположения других объектов по отношению к нему:</a:t>
            </a:r>
          </a:p>
          <a:p>
            <a:r>
              <a:rPr lang="ru-RU" sz="2200" dirty="0"/>
              <a:t>а) с позиции постороннего наблюдателя;</a:t>
            </a:r>
            <a:br>
              <a:rPr lang="ru-RU" sz="2200" dirty="0"/>
            </a:br>
            <a:r>
              <a:rPr lang="ru-RU" sz="2200" dirty="0"/>
              <a:t>б) в роли самого объекта.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22322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800" spc="-5" dirty="0">
                <a:solidFill>
                  <a:srgbClr val="000000"/>
                </a:solidFill>
                <a:ea typeface="Calibri"/>
                <a:cs typeface="Arial" pitchFamily="34" charset="0"/>
              </a:rPr>
              <a:t>Р</a:t>
            </a:r>
            <a:r>
              <a:rPr lang="ru-RU" sz="2800" spc="-5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екомендует </a:t>
            </a:r>
            <a:r>
              <a:rPr lang="ru-RU" sz="2800" spc="-5" dirty="0">
                <a:solidFill>
                  <a:srgbClr val="000000"/>
                </a:solidFill>
                <a:ea typeface="Calibri"/>
                <a:cs typeface="Arial" pitchFamily="34" charset="0"/>
              </a:rPr>
              <a:t>использовать в качестве основного приема </a:t>
            </a:r>
            <a:r>
              <a:rPr lang="ru-RU" sz="2800" b="1" spc="-5" dirty="0">
                <a:solidFill>
                  <a:srgbClr val="000000"/>
                </a:solidFill>
                <a:ea typeface="Calibri"/>
                <a:cs typeface="Arial" pitchFamily="34" charset="0"/>
              </a:rPr>
              <a:t>образец</a:t>
            </a:r>
            <a:r>
              <a:rPr lang="ru-RU" sz="2800" spc="-5" dirty="0">
                <a:solidFill>
                  <a:srgbClr val="000000"/>
                </a:solidFill>
                <a:ea typeface="Calibri"/>
                <a:cs typeface="Arial" pitchFamily="34" charset="0"/>
              </a:rPr>
              <a:t> рассказа воспитателя. Опыт показывает, что дети фактически воспроизводят рассказ воспитателя с незначительными изменениями. </a:t>
            </a:r>
            <a:endParaRPr lang="ru-RU" sz="2800" spc="-5" dirty="0" smtClean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4100" dirty="0">
              <a:solidFill>
                <a:prstClr val="black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4046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5" dirty="0">
                <a:ea typeface="Calibri"/>
                <a:cs typeface="Arial" pitchFamily="34" charset="0"/>
              </a:rPr>
              <a:t>Традиционная методика обучения рассказыванию по картине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7224148"/>
              </p:ext>
            </p:extLst>
          </p:nvPr>
        </p:nvGraphicFramePr>
        <p:xfrm>
          <a:off x="1331640" y="2204864"/>
          <a:ext cx="6768752" cy="537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3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7 этап "Составление рассказов от лица разных объектов"</a:t>
            </a:r>
            <a:br>
              <a:rPr lang="ru-RU" sz="3200" b="1" dirty="0">
                <a:solidFill>
                  <a:srgbClr val="FF0000"/>
                </a:solidFill>
                <a:latin typeface="+mn-lt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Цели: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обобщить знания детей о признаках проявления разных эмоциональных состояний и причинах их изменения;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уточнить знания детей о разных поведенческих реакциях в зависимости от черт характера объекта;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упражнять детей в умении перевоплощаться, составлять связный творческий рассказ от первого лица.</a:t>
            </a:r>
          </a:p>
          <a:p>
            <a:pPr marL="0" indent="0">
              <a:buNone/>
            </a:pPr>
            <a:r>
              <a:rPr lang="ru-RU" sz="1800" b="1" u="sng" dirty="0"/>
              <a:t>Алгоритм мыслительных действий</a:t>
            </a:r>
          </a:p>
          <a:p>
            <a:r>
              <a:rPr lang="ru-RU" sz="1800" dirty="0"/>
              <a:t>Выбрать объект (героя) на картине.</a:t>
            </a:r>
          </a:p>
          <a:p>
            <a:r>
              <a:rPr lang="ru-RU" sz="1800" dirty="0"/>
              <a:t>Определить его эмоциональное состояние, настроение или черту характера.</a:t>
            </a:r>
          </a:p>
          <a:p>
            <a:r>
              <a:rPr lang="ru-RU" sz="1800" dirty="0"/>
              <a:t>Войти в образ героя.</a:t>
            </a:r>
          </a:p>
          <a:p>
            <a:r>
              <a:rPr lang="ru-RU" sz="1800" dirty="0"/>
              <a:t>Описать восприятие изображенного на картине от лица выбранного объекта с заданной эмоциональной характеристикой.</a:t>
            </a:r>
          </a:p>
          <a:p>
            <a:r>
              <a:rPr lang="ru-RU" sz="1800" dirty="0"/>
              <a:t>Решение проблемных ситуаций, содержащихся в сюжете картины.</a:t>
            </a:r>
          </a:p>
          <a:p>
            <a:r>
              <a:rPr lang="ru-RU" sz="1800" i="1" dirty="0"/>
              <a:t>Примечание.</a:t>
            </a:r>
            <a:r>
              <a:rPr lang="ru-RU" sz="1800" dirty="0"/>
              <a:t> Мы не ставим задачу описывать методику работы с проблемами в этой работе. Обучение детей работе с проблемными ситуациями выходит за рамки занятий по развития речи и требует отдельного пояснения.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FF0000"/>
                </a:solidFill>
                <a:latin typeface="+mn-lt"/>
              </a:rPr>
              <a:t>8 этап "Смысловая характеристика картины"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tx1"/>
                </a:solidFill>
              </a:rPr>
              <a:t>Цели:</a:t>
            </a:r>
          </a:p>
          <a:p>
            <a:r>
              <a:rPr lang="ru-RU" sz="2200" dirty="0">
                <a:solidFill>
                  <a:schemeClr val="tx1"/>
                </a:solidFill>
              </a:rPr>
              <a:t>развивать мыслительные действия детей, ведущие к объяснению смысла изображенного на картине;</a:t>
            </a:r>
          </a:p>
          <a:p>
            <a:r>
              <a:rPr lang="ru-RU" sz="2200" dirty="0">
                <a:solidFill>
                  <a:schemeClr val="tx1"/>
                </a:solidFill>
              </a:rPr>
              <a:t>упражнять в умении подбирать название картины, точно отражающее ее смысл, с помощью пословиц и поговорок;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подвести детей к пониманию того, что содержание картины может иметь не один смысл.</a:t>
            </a:r>
          </a:p>
          <a:p>
            <a:pPr marL="0" indent="0">
              <a:buNone/>
            </a:pPr>
            <a:r>
              <a:rPr lang="ru-RU" sz="2200" b="1" u="sng" dirty="0">
                <a:solidFill>
                  <a:schemeClr val="tx1"/>
                </a:solidFill>
              </a:rPr>
              <a:t>Алгоритм мыслительных действий при передаче смысла картины</a:t>
            </a:r>
          </a:p>
          <a:p>
            <a:r>
              <a:rPr lang="ru-RU" sz="2200" dirty="0">
                <a:solidFill>
                  <a:schemeClr val="tx1"/>
                </a:solidFill>
              </a:rPr>
              <a:t>Выбор пословицы или поговорки.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Представить содержание картины через призму выбранной пословицы или поговорки.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Объяснение-рассуждение ребенка, почему эта пословица может быть названием картины.</a:t>
            </a:r>
          </a:p>
          <a:p>
            <a:r>
              <a:rPr lang="ru-RU" sz="2200" dirty="0">
                <a:solidFill>
                  <a:schemeClr val="tx1"/>
                </a:solidFill>
              </a:rPr>
              <a:t>Целостный рассказ по сюжету картины согласно смыслу пословицы или поговорки.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5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+mn-lt"/>
              </a:rPr>
              <a:t>9 этап "Составление </a:t>
            </a:r>
            <a:r>
              <a:rPr lang="ru-RU" sz="3600" b="1" u="sng" dirty="0" smtClean="0">
                <a:solidFill>
                  <a:srgbClr val="FF0000"/>
                </a:solidFill>
                <a:latin typeface="+mn-lt"/>
              </a:rPr>
              <a:t>рассказов-фантазий"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Цели</a:t>
            </a:r>
            <a:r>
              <a:rPr lang="ru-RU" sz="2800" b="1" dirty="0"/>
              <a:t>:</a:t>
            </a:r>
          </a:p>
          <a:p>
            <a:r>
              <a:rPr lang="ru-RU" sz="2800" dirty="0"/>
              <a:t>учить детей преобразовывать содержание картины с помощью типовых приемов фантазирования;</a:t>
            </a:r>
          </a:p>
          <a:p>
            <a:r>
              <a:rPr lang="ru-RU" sz="2800" dirty="0"/>
              <a:t>учить детей составлять рассказы фантастического содержания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b="1" u="sng" dirty="0"/>
              <a:t>Алгоритм мыслительных действий при составлении рассказов-фантазий</a:t>
            </a:r>
          </a:p>
          <a:p>
            <a:r>
              <a:rPr lang="ru-RU" sz="2800" dirty="0"/>
              <a:t>Выбрать объект</a:t>
            </a:r>
            <a:r>
              <a:rPr lang="ru-RU" sz="2800"/>
              <a:t>, </a:t>
            </a:r>
            <a:r>
              <a:rPr lang="ru-RU" sz="2800" smtClean="0"/>
              <a:t>изображенный </a:t>
            </a:r>
            <a:r>
              <a:rPr lang="ru-RU" sz="2800" dirty="0"/>
              <a:t>на картине, либо его часть.</a:t>
            </a:r>
          </a:p>
          <a:p>
            <a:r>
              <a:rPr lang="ru-RU" sz="2800" dirty="0"/>
              <a:t>Пригласить одного из Волшебников.</a:t>
            </a:r>
          </a:p>
          <a:p>
            <a:r>
              <a:rPr lang="ru-RU" sz="2800" dirty="0"/>
              <a:t>Преобразовать объект или его часть.</a:t>
            </a:r>
          </a:p>
          <a:p>
            <a:r>
              <a:rPr lang="ru-RU" sz="2800" dirty="0"/>
              <a:t>Составить фантастический рассказ.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3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9322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</a:rPr>
              <a:t>Методика работы с детьми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Приглашаются </a:t>
            </a:r>
            <a:r>
              <a:rPr lang="ru-RU" sz="2900" dirty="0"/>
              <a:t>волшебники:</a:t>
            </a:r>
          </a:p>
          <a:p>
            <a:r>
              <a:rPr lang="ru-RU" sz="2900" u="sng" dirty="0"/>
              <a:t>Волшебник Увеличения-Уменьшения </a:t>
            </a:r>
            <a:r>
              <a:rPr lang="ru-RU" sz="2900" dirty="0"/>
              <a:t>(ребенок выбирает объект и его свойства и производит их фантастическое преобразование).</a:t>
            </a:r>
          </a:p>
          <a:p>
            <a:r>
              <a:rPr lang="ru-RU" sz="2900" u="sng" dirty="0"/>
              <a:t>Волшебник Деления-Объединения </a:t>
            </a:r>
            <a:r>
              <a:rPr lang="ru-RU" sz="2900" dirty="0"/>
              <a:t>(выбранный объект дробится на части и перепутывается по структуре, либо меняется своими частями с другими объектами).</a:t>
            </a:r>
          </a:p>
          <a:p>
            <a:r>
              <a:rPr lang="ru-RU" sz="2900" u="sng" dirty="0"/>
              <a:t>Волшебник Оживления-Окаменения </a:t>
            </a:r>
            <a:r>
              <a:rPr lang="ru-RU" sz="2900" dirty="0"/>
              <a:t>(выбранный объект, либо его часть становятся подвижными или, наоборот, лишаются возможности перемещаться в пространстве).</a:t>
            </a:r>
          </a:p>
          <a:p>
            <a:r>
              <a:rPr lang="ru-RU" sz="2900" u="sng" dirty="0"/>
              <a:t>Волшебник </a:t>
            </a:r>
            <a:r>
              <a:rPr lang="ru-RU" sz="2900" u="sng" dirty="0" smtClean="0"/>
              <a:t>Могу Все-Могу Только </a:t>
            </a:r>
            <a:r>
              <a:rPr lang="ru-RU" sz="2900" dirty="0"/>
              <a:t>(объект наделяется неограниченными возможностями либо ограничивается в своих свойствах).</a:t>
            </a:r>
          </a:p>
          <a:p>
            <a:r>
              <a:rPr lang="ru-RU" sz="2900" u="sng" dirty="0"/>
              <a:t>Волшебник Наоборот </a:t>
            </a:r>
            <a:r>
              <a:rPr lang="ru-RU" sz="2900" dirty="0"/>
              <a:t>(у объекта выявляется какое-либо свойство и меняется на противоположное).</a:t>
            </a:r>
          </a:p>
          <a:p>
            <a:r>
              <a:rPr lang="ru-RU" sz="2900" u="sng" dirty="0"/>
              <a:t>Волшебник Времени </a:t>
            </a:r>
            <a:r>
              <a:rPr lang="ru-RU" sz="2900" dirty="0"/>
              <a:t>(этот волшебник многофункционален и предполагает преобразование временных процессов: Волшебник Ускорения-Замедления, волшебник Обратного Времени, волшебник Перепутывания Времени, волшебник Остановки Времени, Машина Времени, Зеркало Времени).</a:t>
            </a:r>
          </a:p>
          <a:p>
            <a:pPr marL="0" indent="0">
              <a:buNone/>
            </a:pPr>
            <a:r>
              <a:rPr lang="ru-RU" sz="2900" b="1" dirty="0"/>
              <a:t>Воспитатель предлагает детям выбрать одно из преобразований объекта и ответить на вопросы</a:t>
            </a:r>
            <a:r>
              <a:rPr lang="ru-RU" sz="2900" dirty="0"/>
              <a:t>:</a:t>
            </a:r>
          </a:p>
          <a:p>
            <a:r>
              <a:rPr lang="ru-RU" sz="2900" dirty="0"/>
              <a:t>Что происходит с этим объектом?</a:t>
            </a:r>
          </a:p>
          <a:p>
            <a:r>
              <a:rPr lang="ru-RU" sz="2900" dirty="0"/>
              <a:t>Какие ощущения он испытывает?</a:t>
            </a:r>
          </a:p>
          <a:p>
            <a:r>
              <a:rPr lang="ru-RU" sz="2900" dirty="0"/>
              <a:t>Как он теперь воспринимает окружающий мир?</a:t>
            </a:r>
          </a:p>
          <a:p>
            <a:r>
              <a:rPr lang="ru-RU" sz="2900" dirty="0"/>
              <a:t>Как окружающий мир относится к преобразованному объекту?</a:t>
            </a:r>
          </a:p>
          <a:p>
            <a:r>
              <a:rPr lang="ru-RU" sz="2900" dirty="0"/>
              <a:t>Каковы положительные и отрицательные последствия преобразований?</a:t>
            </a:r>
          </a:p>
          <a:p>
            <a:r>
              <a:rPr lang="ru-RU" sz="2900" dirty="0"/>
              <a:t>Какие проблемы возникают у объекта с окружающим миром?</a:t>
            </a:r>
          </a:p>
          <a:p>
            <a:r>
              <a:rPr lang="ru-RU" sz="2900" dirty="0"/>
              <a:t>Как фантастический объект может помочь решить проблемы окружающих объектов?</a:t>
            </a:r>
          </a:p>
          <a:p>
            <a:r>
              <a:rPr lang="ru-RU" sz="2900" dirty="0"/>
              <a:t>Как окружение может согласоваться с измененным объектом?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10 этап "Составление сказок нравственно-этического характера"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/>
              <a:t>Цели:</a:t>
            </a:r>
            <a:endParaRPr lang="ru-RU" sz="2800" dirty="0"/>
          </a:p>
          <a:p>
            <a:pPr lvl="0"/>
            <a:r>
              <a:rPr lang="ru-RU" sz="2800" dirty="0"/>
              <a:t>обучать детей приемам составления текстов морально-этического плана по мотивам содержания картины;</a:t>
            </a:r>
          </a:p>
          <a:p>
            <a:pPr lvl="0"/>
            <a:r>
              <a:rPr lang="ru-RU" sz="2800" dirty="0"/>
              <a:t>учить выводить мораль из составленного текста сказки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b="1" u="sng" dirty="0"/>
              <a:t>Алгоритм мыслительных действий</a:t>
            </a:r>
          </a:p>
          <a:p>
            <a:r>
              <a:rPr lang="ru-RU" sz="2800" dirty="0"/>
              <a:t>Определить место событий.</a:t>
            </a:r>
          </a:p>
          <a:p>
            <a:r>
              <a:rPr lang="ru-RU" sz="2800" dirty="0"/>
              <a:t>Выбрать героев, наделить их человеческими свойствами или характеристиками.</a:t>
            </a:r>
          </a:p>
          <a:p>
            <a:r>
              <a:rPr lang="ru-RU" sz="2800" dirty="0"/>
              <a:t>Объявить Случай.</a:t>
            </a:r>
          </a:p>
          <a:p>
            <a:r>
              <a:rPr lang="ru-RU" sz="2800" dirty="0"/>
              <a:t>Составить текст сказки.</a:t>
            </a:r>
          </a:p>
          <a:p>
            <a:r>
              <a:rPr lang="ru-RU" sz="2800" dirty="0"/>
              <a:t>Придумать название сказки.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8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81800" cy="945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Методика работы с детьми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Предложить детям сочинить сказку по картине.</a:t>
            </a:r>
          </a:p>
          <a:p>
            <a:r>
              <a:rPr lang="ru-RU" sz="2600" dirty="0"/>
              <a:t>Определить и назвать место, где будут разворачиваться события. Назвать героев сказки.</a:t>
            </a:r>
          </a:p>
          <a:p>
            <a:r>
              <a:rPr lang="ru-RU" sz="2600" dirty="0"/>
              <a:t>Наделить выбранные объекты свойствами или чертами характера человека.</a:t>
            </a:r>
          </a:p>
          <a:p>
            <a:r>
              <a:rPr lang="ru-RU" sz="2600" dirty="0"/>
              <a:t>Предложить детям сделать речевую зарисовку, касающуюся начала сказки (кто и где жил, какой он был).</a:t>
            </a:r>
          </a:p>
          <a:p>
            <a:r>
              <a:rPr lang="ru-RU" sz="2600" dirty="0"/>
              <a:t>Объявить Случай (появление необычного предмета, явление природы), который приводит к конфликтной ситуации.</a:t>
            </a:r>
          </a:p>
          <a:p>
            <a:r>
              <a:rPr lang="ru-RU" sz="2600" dirty="0"/>
              <a:t>Продолжение составления текста как описания отношения героев сказки к случаю согласно их личностной характеристике.</a:t>
            </a:r>
          </a:p>
          <a:p>
            <a:r>
              <a:rPr lang="ru-RU" sz="2600" dirty="0"/>
              <a:t>Обсуждение мнения каждого героя.</a:t>
            </a:r>
          </a:p>
          <a:p>
            <a:r>
              <a:rPr lang="ru-RU" sz="2600" dirty="0"/>
              <a:t>Провозглашение морали мудрым объектом. Описание разрешения конфликтной ситуации на основе этой морали.</a:t>
            </a:r>
          </a:p>
          <a:p>
            <a:r>
              <a:rPr lang="ru-RU" sz="2600" dirty="0"/>
              <a:t>Придумывание названия сказки.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694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11 этап "Составление рифмованных текстов по картине"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Цели:</a:t>
            </a:r>
          </a:p>
          <a:p>
            <a:r>
              <a:rPr lang="ru-RU" dirty="0"/>
              <a:t>познакомить детей с моделями составления рифмованных текстов.</a:t>
            </a:r>
          </a:p>
          <a:p>
            <a:r>
              <a:rPr lang="ru-RU" dirty="0"/>
              <a:t>формировать умение составлять рифмованный текст по содержанию картин.</a:t>
            </a:r>
          </a:p>
          <a:p>
            <a:pPr marL="0" indent="0">
              <a:buNone/>
            </a:pPr>
            <a:r>
              <a:rPr lang="ru-RU" b="1" u="sng" dirty="0"/>
              <a:t>Алгоритм мыслительных действий при составлении рифмованных текстов</a:t>
            </a:r>
          </a:p>
          <a:p>
            <a:r>
              <a:rPr lang="ru-RU" dirty="0"/>
              <a:t>Выбор объекта, определение его свойств, действий и места разворачивания событий.</a:t>
            </a:r>
          </a:p>
          <a:p>
            <a:r>
              <a:rPr lang="ru-RU" dirty="0"/>
              <a:t>Подбор рифмующихся между собой слов.</a:t>
            </a:r>
          </a:p>
          <a:p>
            <a:r>
              <a:rPr lang="ru-RU" dirty="0"/>
              <a:t>Работа по алгоритмам создания рифмованного текста.</a:t>
            </a:r>
          </a:p>
          <a:p>
            <a:r>
              <a:rPr lang="ru-RU" dirty="0"/>
              <a:t>В заключении работы выразительное чтение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6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АНАЛИЗ КАРТИНЫ КАК ЦЕЛОСТНОЙ СИСТЕМЫ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040560"/>
          </a:xfrm>
        </p:spPr>
        <p:txBody>
          <a:bodyPr>
            <a:normAutofit/>
          </a:bodyPr>
          <a:lstStyle/>
          <a:p>
            <a:r>
              <a:rPr lang="ru-RU" sz="3200" dirty="0"/>
              <a:t>Проблема обучения одаренных дошкольников творческому рассказыванию становится реально решаемой, если педагог при предъявлении любой новой картины отрабатывает мыслительные операции детей по анализу картины как целостной системы, а ее объектов как составных частей этой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5067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МОДЕЛЬ РАБОТЫ С КАРТИНОЙ КАК ЦЕЛОСТНОЙ СИСТЕМОЙ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Выделение объектов, изображенных на картине.</a:t>
            </a:r>
          </a:p>
          <a:p>
            <a:r>
              <a:rPr lang="ru-RU" sz="2600" dirty="0"/>
              <a:t>Установление взаимосвязей между объектами.</a:t>
            </a:r>
          </a:p>
          <a:p>
            <a:r>
              <a:rPr lang="ru-RU" sz="2600" dirty="0"/>
              <a:t>Характеристика объектов (активизируется опыт восприятия объектов разными органами чувств).</a:t>
            </a:r>
          </a:p>
          <a:p>
            <a:r>
              <a:rPr lang="ru-RU" sz="2600" dirty="0"/>
              <a:t>Описание изображенного на картине средствами символической аналогии (сравнения, метафоры).</a:t>
            </a:r>
          </a:p>
          <a:p>
            <a:r>
              <a:rPr lang="ru-RU" sz="2600" dirty="0"/>
              <a:t>Представление об объектах в рамках всего времени их существования (до момента изображения на картине и после).</a:t>
            </a:r>
          </a:p>
          <a:p>
            <a:r>
              <a:rPr lang="ru-RU" sz="2600" dirty="0"/>
              <a:t>Описание местонахождения объектов на картине.</a:t>
            </a:r>
          </a:p>
          <a:p>
            <a:r>
              <a:rPr lang="ru-RU" sz="2600" dirty="0"/>
              <a:t>Представление себя на картине в качестве одного из объектов.</a:t>
            </a:r>
          </a:p>
          <a:p>
            <a:r>
              <a:rPr lang="ru-RU" sz="2600" dirty="0"/>
              <a:t>Поиски многозначности смысла сюжета картины.</a:t>
            </a:r>
          </a:p>
          <a:p>
            <a:r>
              <a:rPr lang="ru-RU" sz="2600" dirty="0"/>
              <a:t>Составление творческих текстов с помощью приемов фантастического преобразования объектов на картине.</a:t>
            </a:r>
          </a:p>
          <a:p>
            <a:r>
              <a:rPr lang="ru-RU" sz="2600" dirty="0"/>
              <a:t>Создание сказок нравственно-этического плана по мотивам изображенного на картине.</a:t>
            </a:r>
          </a:p>
          <a:p>
            <a:r>
              <a:rPr lang="ru-RU" sz="2600" dirty="0"/>
              <a:t>Составление рифмованных текстов по содержанию картины.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ОСНОВНЫЕ ОПЕРАЦИИ АНАЛИЗА ОБЪЕКТА КАРТИНЫ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445224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Выбор основной (возможной) функции объекта.</a:t>
            </a:r>
          </a:p>
          <a:p>
            <a:r>
              <a:rPr lang="ru-RU" sz="2800" dirty="0"/>
              <a:t>Перечисление составляющих объект элементов, частей.</a:t>
            </a:r>
          </a:p>
          <a:p>
            <a:r>
              <a:rPr lang="ru-RU" sz="2800" dirty="0"/>
              <a:t>Обозначение сети взаимосвязей данного объекта с другими объектами, изображенными на картине.</a:t>
            </a:r>
          </a:p>
          <a:p>
            <a:r>
              <a:rPr lang="ru-RU" sz="2800" dirty="0"/>
              <a:t>Представление возможных изменений данного объекта во времени.</a:t>
            </a:r>
          </a:p>
          <a:p>
            <a:r>
              <a:rPr lang="ru-RU" sz="2800" dirty="0"/>
              <a:t>Выявление признаков объекта, подбор объектов с похожими признаками.</a:t>
            </a:r>
          </a:p>
          <a:p>
            <a:r>
              <a:rPr lang="ru-RU" sz="2800" dirty="0"/>
              <a:t>Для более эффективного освоения детьми алгоритмов организации творческой речевой деятельности по картине, целесообразно проводить описанные ниже игры и творческие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526" y="1412776"/>
            <a:ext cx="8496944" cy="388620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spc="-5" dirty="0">
                <a:solidFill>
                  <a:srgbClr val="000000"/>
                </a:solidFill>
                <a:ea typeface="Calibri"/>
                <a:cs typeface="Times New Roman"/>
              </a:rPr>
              <a:t>Действительно ли надо заставлять детей слушать однообразные рассказы?</a:t>
            </a:r>
            <a:endParaRPr lang="ru-RU" sz="4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spc="-5" dirty="0">
                <a:solidFill>
                  <a:srgbClr val="000000"/>
                </a:solidFill>
                <a:ea typeface="Calibri"/>
                <a:cs typeface="Times New Roman"/>
              </a:rPr>
              <a:t> Нужны ли примеры рассказов воспитателя до того, как ребенок сам составил текст по картине?</a:t>
            </a:r>
            <a:endParaRPr lang="ru-RU" sz="4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spc="-5" dirty="0">
                <a:solidFill>
                  <a:srgbClr val="000000"/>
                </a:solidFill>
                <a:ea typeface="Calibri"/>
                <a:cs typeface="Times New Roman"/>
              </a:rPr>
              <a:t>Правильно ли выбрана форма обучения детей составлению рассказов?</a:t>
            </a:r>
            <a:endParaRPr lang="ru-RU" sz="4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39594" y="45569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Актуальные вопросы данной темы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01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648072"/>
          </a:xfrm>
        </p:spPr>
        <p:txBody>
          <a:bodyPr>
            <a:noAutofit/>
          </a:bodyPr>
          <a:lstStyle/>
          <a:p>
            <a:r>
              <a:rPr lang="ru-RU" sz="2800" b="1" spc="-5" dirty="0">
                <a:solidFill>
                  <a:srgbClr val="FF0000"/>
                </a:solidFill>
                <a:latin typeface="Times New Roman"/>
                <a:ea typeface="Calibri"/>
              </a:rPr>
              <a:t>1-ый тип: «Текст реалистического характера».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894312"/>
          </a:xfrm>
        </p:spPr>
        <p:txBody>
          <a:bodyPr>
            <a:noAutofit/>
          </a:bodyPr>
          <a:lstStyle/>
          <a:p>
            <a:r>
              <a:rPr lang="ru-RU" sz="2800" b="1" spc="-5" dirty="0">
                <a:solidFill>
                  <a:srgbClr val="000000"/>
                </a:solidFill>
                <a:ea typeface="Calibri"/>
              </a:rPr>
              <a:t>Цель:</a:t>
            </a:r>
            <a:r>
              <a:rPr lang="ru-RU" sz="2800" spc="-5" dirty="0">
                <a:solidFill>
                  <a:srgbClr val="000000"/>
                </a:solidFill>
                <a:ea typeface="Calibri"/>
              </a:rPr>
              <a:t> обучение составлению описательных рассказов по сюжетной картине.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b="1" spc="-5" dirty="0">
                <a:solidFill>
                  <a:srgbClr val="000000"/>
                </a:solidFill>
                <a:ea typeface="Calibri"/>
              </a:rPr>
              <a:t>Виды получаемых текстов (выделены условно):</a:t>
            </a:r>
            <a:r>
              <a:rPr lang="ru-RU" sz="2800" spc="-5" dirty="0">
                <a:solidFill>
                  <a:srgbClr val="000000"/>
                </a:solidFill>
                <a:ea typeface="Calibri"/>
              </a:rPr>
              <a:t/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1. рассказ как фиксация изображенных объектов и их смысловых взаимосвязей;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2. описание картины как раскрытие темы;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3. развернутое описание конкретного объекта;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4. словесно-выразительное описание изображенного на картине с использованием аналогий: поэтических образов, метафор, сравнений и т. д.;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5. создание рифмованных текстов по содержанию картины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94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-5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4000" b="1" spc="-5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4000" b="1" spc="-5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4000" b="1" spc="-5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3100" b="1" spc="-5" dirty="0">
                <a:solidFill>
                  <a:srgbClr val="FF0000"/>
                </a:solidFill>
                <a:latin typeface="Times New Roman"/>
                <a:ea typeface="Calibri"/>
              </a:rPr>
              <a:t>2-ой тип: «Текст фантастического характера».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pc="-5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spc="-5" dirty="0">
                <a:solidFill>
                  <a:srgbClr val="000000"/>
                </a:solidFill>
                <a:ea typeface="Calibri"/>
              </a:rPr>
              <a:t>Цель:</a:t>
            </a:r>
            <a:r>
              <a:rPr lang="ru-RU" sz="2800" spc="-5" dirty="0">
                <a:solidFill>
                  <a:srgbClr val="000000"/>
                </a:solidFill>
                <a:ea typeface="Calibri"/>
              </a:rPr>
              <a:t> составление рассказов фантастического плана по мотивам изображенного на картине.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b="1" spc="-5" dirty="0">
                <a:solidFill>
                  <a:srgbClr val="000000"/>
                </a:solidFill>
                <a:ea typeface="Calibri"/>
              </a:rPr>
              <a:t>Виды получаемых текстов (выделены условно):</a:t>
            </a:r>
            <a:br>
              <a:rPr lang="ru-RU" sz="2800" b="1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1. рассказ как фантастическое преобразование содержания;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2. фантастический рассказ об отдельно взятом объекте и его изменениях во времени;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3. рассказ от имени изображенного (представляемого) объекта с заданной или самостоятельно выбранной характеристикой;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4. сказки по мотивам содержания картины;</a:t>
            </a:r>
            <a:br>
              <a:rPr lang="ru-RU" sz="2800" spc="-5" dirty="0">
                <a:solidFill>
                  <a:srgbClr val="000000"/>
                </a:solidFill>
                <a:ea typeface="Calibri"/>
              </a:rPr>
            </a:br>
            <a:r>
              <a:rPr lang="ru-RU" sz="2800" spc="-5" dirty="0">
                <a:solidFill>
                  <a:srgbClr val="000000"/>
                </a:solidFill>
                <a:ea typeface="Calibri"/>
              </a:rPr>
              <a:t>5. рифмованные тексты фантастического плана.</a:t>
            </a:r>
            <a:r>
              <a:rPr lang="ru-RU" spc="-5" dirty="0">
                <a:solidFill>
                  <a:srgbClr val="000000"/>
                </a:solidFill>
                <a:ea typeface="Calibri"/>
              </a:rPr>
              <a:t/>
            </a:r>
            <a:br>
              <a:rPr lang="ru-RU" spc="-5" dirty="0">
                <a:solidFill>
                  <a:srgbClr val="000000"/>
                </a:solidFill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7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1 этап </a:t>
            </a:r>
            <a:r>
              <a:rPr lang="ru-RU" sz="3200" b="1" spc="-5" dirty="0">
                <a:solidFill>
                  <a:srgbClr val="FF0000"/>
                </a:solidFill>
                <a:latin typeface="+mn-lt"/>
                <a:ea typeface="Calibri"/>
              </a:rPr>
              <a:t>«Определение состава картины»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1296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spc="-5" dirty="0">
                <a:solidFill>
                  <a:srgbClr val="000000"/>
                </a:solidFill>
                <a:ea typeface="Calibri"/>
              </a:rPr>
              <a:t>Цель:</a:t>
            </a:r>
            <a:r>
              <a:rPr lang="ru-RU" spc="-5" dirty="0">
                <a:solidFill>
                  <a:srgbClr val="000000"/>
                </a:solidFill>
                <a:ea typeface="Calibri"/>
              </a:rPr>
              <a:t> обучить мыслительным действиям, ведущим к перечислению изображений на картине (дробление, моделирование, группировка).</a:t>
            </a:r>
            <a:br>
              <a:rPr lang="ru-RU" spc="-5" dirty="0">
                <a:solidFill>
                  <a:srgbClr val="000000"/>
                </a:solidFill>
                <a:ea typeface="Calibri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Алгоритм мыслительных действий при определении состава картины:</a:t>
            </a:r>
            <a:br>
              <a:rPr lang="ru-RU" sz="2800" b="1" u="sng" dirty="0"/>
            </a:br>
            <a:r>
              <a:rPr lang="ru-RU" sz="2800" dirty="0"/>
              <a:t>• Перечисление объектов на картине (в том числе и частей).</a:t>
            </a:r>
            <a:br>
              <a:rPr lang="ru-RU" sz="2800" dirty="0"/>
            </a:br>
            <a:r>
              <a:rPr lang="ru-RU" sz="2800" dirty="0"/>
              <a:t>• Моделирование объектов.</a:t>
            </a:r>
            <a:br>
              <a:rPr lang="ru-RU" sz="2800" dirty="0"/>
            </a:br>
            <a:r>
              <a:rPr lang="ru-RU" sz="2800" dirty="0"/>
              <a:t>• Группировка по заданному признаку.</a:t>
            </a:r>
            <a:br>
              <a:rPr lang="ru-RU" sz="2800" dirty="0"/>
            </a:br>
            <a:r>
              <a:rPr lang="ru-RU" sz="2800" dirty="0"/>
              <a:t>• Обобщение перечисленных объектов.</a:t>
            </a:r>
            <a:br>
              <a:rPr lang="ru-RU" sz="2800" dirty="0"/>
            </a:br>
            <a:r>
              <a:rPr lang="ru-RU" sz="2800" dirty="0"/>
              <a:t>• Рефлексия.</a:t>
            </a:r>
            <a:br>
              <a:rPr lang="ru-RU" sz="2800" dirty="0"/>
            </a:br>
            <a:r>
              <a:rPr lang="ru-RU" sz="2800" dirty="0"/>
              <a:t>• Зарисовка значка и повторение правила: «смотрю на картину и вижу объекты».</a:t>
            </a:r>
          </a:p>
        </p:txBody>
      </p:sp>
    </p:spTree>
    <p:extLst>
      <p:ext uri="{BB962C8B-B14F-4D97-AF65-F5344CB8AC3E}">
        <p14:creationId xmlns:p14="http://schemas.microsoft.com/office/powerpoint/2010/main" val="33505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3629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+mn-lt"/>
              </a:rPr>
              <a:t>Игра с «подзорной трубой»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8200" y="1556792"/>
            <a:ext cx="5976664" cy="3456384"/>
          </a:xfrm>
        </p:spPr>
        <p:txBody>
          <a:bodyPr>
            <a:noAutofit/>
          </a:bodyPr>
          <a:lstStyle/>
          <a:p>
            <a:r>
              <a:rPr lang="ru-RU" sz="2000" b="1" dirty="0"/>
              <a:t>Цель :</a:t>
            </a:r>
            <a:r>
              <a:rPr lang="ru-RU" sz="2000" dirty="0"/>
              <a:t> упражнять детей в умении выделять конкретные объекты, изображенные на картине, и давать им соответствующие названия.</a:t>
            </a:r>
            <a:br>
              <a:rPr lang="ru-RU" sz="2000" dirty="0"/>
            </a:br>
            <a:r>
              <a:rPr lang="ru-RU" sz="2000" b="1" dirty="0"/>
              <a:t>Материал: </a:t>
            </a:r>
            <a:r>
              <a:rPr lang="ru-RU" sz="2000" dirty="0"/>
              <a:t>рассматриваемая картина, альбомный лист бумаги для имитации подзорной трубы.</a:t>
            </a:r>
            <a:br>
              <a:rPr lang="ru-RU" sz="2000" dirty="0"/>
            </a:br>
            <a:r>
              <a:rPr lang="ru-RU" sz="2000" b="1" dirty="0"/>
              <a:t>Игровое действие </a:t>
            </a:r>
            <a:r>
              <a:rPr lang="ru-RU" sz="2000" dirty="0"/>
              <a:t>: выборка объектов и их называние.</a:t>
            </a:r>
            <a:br>
              <a:rPr lang="ru-RU" sz="2000" dirty="0"/>
            </a:br>
            <a:r>
              <a:rPr lang="ru-RU" sz="2000" b="1" dirty="0"/>
              <a:t>Игровое правило </a:t>
            </a:r>
            <a:r>
              <a:rPr lang="ru-RU" sz="2000" dirty="0"/>
              <a:t>: называть только один объект.</a:t>
            </a:r>
            <a:br>
              <a:rPr lang="ru-RU" sz="2000" dirty="0"/>
            </a:br>
            <a:r>
              <a:rPr lang="ru-RU" sz="2000" b="1" dirty="0"/>
              <a:t>Результат: </a:t>
            </a:r>
            <a:r>
              <a:rPr lang="ru-RU" sz="2000" dirty="0"/>
              <a:t>перечисление всех объектов на картине.</a:t>
            </a:r>
            <a:br>
              <a:rPr lang="ru-RU" sz="2000" dirty="0"/>
            </a:br>
            <a:endParaRPr lang="ru-RU" sz="1800" dirty="0"/>
          </a:p>
        </p:txBody>
      </p:sp>
      <p:pic>
        <p:nvPicPr>
          <p:cNvPr id="2050" name="Picture 2" descr="https://sun9-63.userapi.com/s/v1/ig2/xPp_bJsJNQd1cODiApPCYF0_BahR3GWVw3PNVJbwXnZwUTcXMb7f___fhwdwGTTCrMNY7Ogahqd0TJKvcYGU_ilk.jpg?quality=95&amp;as=32x46,48x70,72x105,108x157,160x232,240x348,360x523,480x697,540x784,640x929,720x1045,850x1234&amp;from=bu&amp;u=CV8C9DgUVGd4rvQZFVesbu9rmJMy3jdD0-NwN2-1RAM&amp;cs=744x10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7942"/>
            <a:ext cx="3314913" cy="48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97152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Например:</a:t>
            </a:r>
            <a:r>
              <a:rPr lang="ru-RU" sz="2000" dirty="0"/>
              <a:t> Девочка, мальчик в синей куртке, девочка в розовой куртке, дерево, птицы, озеро, небо, снег, кормушка и </a:t>
            </a:r>
            <a:r>
              <a:rPr lang="ru-RU" sz="2000" dirty="0" err="1"/>
              <a:t>др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Внимание!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Не забудьте с детьми обозначить небо и землю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5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611003"/>
            <a:ext cx="842493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-5" dirty="0">
                <a:solidFill>
                  <a:srgbClr val="FF0000"/>
                </a:solidFill>
                <a:latin typeface="Times New Roman"/>
                <a:ea typeface="Calibri"/>
              </a:rPr>
              <a:t>2 этап «Установление взаимосвязей между объектами на картине»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pc="-5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spc="-5" dirty="0">
                <a:solidFill>
                  <a:srgbClr val="000000"/>
                </a:solidFill>
                <a:ea typeface="Calibri"/>
              </a:rPr>
              <a:t>Цель:</a:t>
            </a:r>
            <a:r>
              <a:rPr lang="ru-RU" spc="-5" dirty="0">
                <a:solidFill>
                  <a:srgbClr val="000000"/>
                </a:solidFill>
                <a:ea typeface="Calibri"/>
              </a:rPr>
              <a:t> упражнять детей в объяснении взаимосвязей объектов, изображенных на картине.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4293" y="191683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Алгоритм мыслительных действий при установлении взаимосвязей между объектами на картине: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Выделение двух объектов на картине.</a:t>
            </a:r>
            <a:br>
              <a:rPr lang="ru-RU" sz="2800" dirty="0"/>
            </a:br>
            <a:r>
              <a:rPr lang="ru-RU" sz="2800" dirty="0"/>
              <a:t>• Обоснование связей между ними.</a:t>
            </a:r>
            <a:br>
              <a:rPr lang="ru-RU" sz="2800" dirty="0"/>
            </a:br>
            <a:r>
              <a:rPr lang="ru-RU" sz="2800" dirty="0"/>
              <a:t>• Обобщение наиболее существенных связей, подводящих к осмыслению содержания картины.</a:t>
            </a:r>
            <a:br>
              <a:rPr lang="ru-RU" sz="2800" dirty="0"/>
            </a:br>
            <a:r>
              <a:rPr lang="ru-RU" sz="2800" dirty="0"/>
              <a:t>• Рефлексия.</a:t>
            </a:r>
            <a:br>
              <a:rPr lang="ru-RU" sz="2800" dirty="0"/>
            </a:br>
            <a:r>
              <a:rPr lang="ru-RU" sz="2800" dirty="0"/>
              <a:t>• Зарисовка значка и повторение правила: «все объекты связаны и я могу сказать почему»</a:t>
            </a:r>
          </a:p>
        </p:txBody>
      </p:sp>
    </p:spTree>
    <p:extLst>
      <p:ext uri="{BB962C8B-B14F-4D97-AF65-F5344CB8AC3E}">
        <p14:creationId xmlns:p14="http://schemas.microsoft.com/office/powerpoint/2010/main" val="10746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496944" cy="648072"/>
          </a:xfrm>
        </p:spPr>
        <p:txBody>
          <a:bodyPr>
            <a:noAutofit/>
          </a:bodyPr>
          <a:lstStyle/>
          <a:p>
            <a:r>
              <a:rPr lang="ru-RU" sz="4300" b="1" dirty="0">
                <a:solidFill>
                  <a:schemeClr val="tx1"/>
                </a:solidFill>
                <a:latin typeface="+mn-lt"/>
              </a:rPr>
              <a:t>Игра "Ищу друзей (недругов)"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189177" cy="3456384"/>
          </a:xfrm>
        </p:spPr>
        <p:txBody>
          <a:bodyPr>
            <a:noAutofit/>
          </a:bodyPr>
          <a:lstStyle/>
          <a:p>
            <a:r>
              <a:rPr lang="ru-RU" sz="1800" b="1" dirty="0"/>
              <a:t>Цель: </a:t>
            </a:r>
            <a:r>
              <a:rPr lang="ru-RU" sz="1800" dirty="0"/>
              <a:t>установление эмоционально-духовных связей и взаимодействий между изображенными объектами на уровне "хорошо- плохо", развитие связной речи, упражнение предложений со сложно-подчинительной связью.</a:t>
            </a:r>
            <a:br>
              <a:rPr lang="ru-RU" sz="1800" dirty="0"/>
            </a:br>
            <a:r>
              <a:rPr lang="ru-RU" sz="1800" b="1" dirty="0"/>
              <a:t>Материал: </a:t>
            </a:r>
            <a:r>
              <a:rPr lang="ru-RU" sz="1800" dirty="0"/>
              <a:t>картина.</a:t>
            </a:r>
            <a:br>
              <a:rPr lang="ru-RU" sz="1800" dirty="0"/>
            </a:br>
            <a:r>
              <a:rPr lang="ru-RU" sz="1800" b="1" dirty="0"/>
              <a:t>Игровое действие: </a:t>
            </a:r>
            <a:r>
              <a:rPr lang="ru-RU" sz="1800" dirty="0"/>
              <a:t>поиск "друзей (недругов)" к конкретному объекту.</a:t>
            </a:r>
            <a:br>
              <a:rPr lang="ru-RU" sz="1800" dirty="0"/>
            </a:br>
            <a:r>
              <a:rPr lang="ru-RU" sz="1800" b="1" dirty="0"/>
              <a:t>Игровое правило: </a:t>
            </a:r>
            <a:r>
              <a:rPr lang="ru-RU" sz="1800" dirty="0"/>
              <a:t>не повторять ответы других детей, отвечать развернуто и доказательно.</a:t>
            </a:r>
            <a:br>
              <a:rPr lang="ru-RU" sz="1800" dirty="0"/>
            </a:br>
            <a:r>
              <a:rPr lang="ru-RU" sz="1800" b="1" dirty="0"/>
              <a:t>Результат: </a:t>
            </a:r>
            <a:r>
              <a:rPr lang="ru-RU" sz="1800" dirty="0"/>
              <a:t>рассказ по картине с выбором 2-3-х объектов с</a:t>
            </a:r>
            <a:br>
              <a:rPr lang="ru-RU" sz="1800" dirty="0"/>
            </a:br>
            <a:r>
              <a:rPr lang="ru-RU" sz="1800" dirty="0"/>
              <a:t>описанием эмоционально-духовных связей.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44" y="1440233"/>
            <a:ext cx="2934792" cy="20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43711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Например: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Собака - дом: "Собака с удовольствием сторожит дом, потому что хозяева дома кормят ее, заботятся о ней: приносят вовремя пищу и даже построили будку."</a:t>
            </a:r>
            <a:br>
              <a:rPr lang="ru-RU" dirty="0"/>
            </a:br>
            <a:r>
              <a:rPr lang="ru-RU" dirty="0"/>
              <a:t>2. Веревка - собака: "Собаке неприятно, что веревка не пускает ее гулять туда, куда она хочет. Но это и хорошо, потому что веревка удерживает у дома, который должна сторожить собака".</a:t>
            </a:r>
          </a:p>
        </p:txBody>
      </p:sp>
    </p:spTree>
    <p:extLst>
      <p:ext uri="{BB962C8B-B14F-4D97-AF65-F5344CB8AC3E}">
        <p14:creationId xmlns:p14="http://schemas.microsoft.com/office/powerpoint/2010/main" val="3988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399</TotalTime>
  <Words>1721</Words>
  <Application>Microsoft Office PowerPoint</Application>
  <PresentationFormat>Экран (4:3)</PresentationFormat>
  <Paragraphs>206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NewsPrint</vt:lpstr>
      <vt:lpstr>«Обучение дошкольников творческому рассказыванию по картине» </vt:lpstr>
      <vt:lpstr>Презентация PowerPoint</vt:lpstr>
      <vt:lpstr>Презентация PowerPoint</vt:lpstr>
      <vt:lpstr>1-ый тип: «Текст реалистического характера».</vt:lpstr>
      <vt:lpstr>  2-ой тип: «Текст фантастического характера». </vt:lpstr>
      <vt:lpstr>1 этап «Определение состава картины»</vt:lpstr>
      <vt:lpstr>Игра с «подзорной трубой»</vt:lpstr>
      <vt:lpstr>2 этап «Установление взаимосвязей между объектами на картине» </vt:lpstr>
      <vt:lpstr>Игра "Ищу друзей (недругов)"</vt:lpstr>
      <vt:lpstr>3 этап «Описание на основе возможного восприятия объектов картины разными органами чувств» </vt:lpstr>
      <vt:lpstr>Игра «К нам пришёл волшебник  Я ощущаю запахи»</vt:lpstr>
      <vt:lpstr>4 этап «Составление загадок и метафор по картине»</vt:lpstr>
      <vt:lpstr>Алгоритм составления загадок</vt:lpstr>
      <vt:lpstr>Загадки, самостоятельно составленные детьми</vt:lpstr>
      <vt:lpstr>Основные модели составления загадок</vt:lpstr>
      <vt:lpstr>Алгоритм мыслительных действий при составлении метафор</vt:lpstr>
      <vt:lpstr>Примеры метафор, составленных педагогом вместе с детьми</vt:lpstr>
      <vt:lpstr>5 этап «Преобразование объектов во времени»</vt:lpstr>
      <vt:lpstr>6 этап "Описание местонахождения объектов на картине" </vt:lpstr>
      <vt:lpstr>7 этап "Составление рассказов от лица разных объектов" </vt:lpstr>
      <vt:lpstr> 8 этап "Смысловая характеристика картины"</vt:lpstr>
      <vt:lpstr>9 этап "Составление рассказов-фантазий" </vt:lpstr>
      <vt:lpstr>Методика работы с детьми </vt:lpstr>
      <vt:lpstr>10 этап "Составление сказок нравственно-этического характера" </vt:lpstr>
      <vt:lpstr>Методика работы с детьми </vt:lpstr>
      <vt:lpstr>11 этап "Составление рифмованных текстов по картине" </vt:lpstr>
      <vt:lpstr>АНАЛИЗ КАРТИНЫ КАК ЦЕЛОСТНОЙ СИСТЕМЫ </vt:lpstr>
      <vt:lpstr>МОДЕЛЬ РАБОТЫ С КАРТИНОЙ КАК ЦЕЛОСТНОЙ СИСТЕМОЙ </vt:lpstr>
      <vt:lpstr>ОСНОВНЫЕ ОПЕРАЦИИ АНАЛИЗА ОБЪЕКТА КАРТИНЫ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«Обучение дошкольников творческому рассказыванию по картине» </dc:title>
  <dc:creator>4</dc:creator>
  <cp:lastModifiedBy>4</cp:lastModifiedBy>
  <cp:revision>32</cp:revision>
  <dcterms:created xsi:type="dcterms:W3CDTF">2025-02-10T06:30:35Z</dcterms:created>
  <dcterms:modified xsi:type="dcterms:W3CDTF">2025-02-12T09:59:16Z</dcterms:modified>
</cp:coreProperties>
</file>