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76" r:id="rId6"/>
    <p:sldId id="261" r:id="rId7"/>
    <p:sldId id="289" r:id="rId8"/>
    <p:sldId id="282" r:id="rId9"/>
    <p:sldId id="281" r:id="rId10"/>
    <p:sldId id="280" r:id="rId11"/>
    <p:sldId id="263" r:id="rId12"/>
    <p:sldId id="264" r:id="rId13"/>
    <p:sldId id="265" r:id="rId14"/>
    <p:sldId id="279" r:id="rId15"/>
    <p:sldId id="284" r:id="rId16"/>
    <p:sldId id="286" r:id="rId17"/>
    <p:sldId id="288" r:id="rId18"/>
    <p:sldId id="268" r:id="rId19"/>
    <p:sldId id="291" r:id="rId20"/>
    <p:sldId id="290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>Летней ночью, на рассвете,</a:t>
            </a:r>
          </a:p>
          <a:p>
            <a:pPr>
              <a:buNone/>
            </a:pPr>
            <a:r>
              <a:rPr lang="ru-RU" smtClean="0"/>
              <a:t> 22 июня 1941 г. в 4 часа утра</a:t>
            </a:r>
          </a:p>
          <a:p>
            <a:pPr>
              <a:buNone/>
            </a:pPr>
            <a:r>
              <a:rPr lang="ru-RU" smtClean="0"/>
              <a:t> без объявления войны </a:t>
            </a:r>
          </a:p>
          <a:p>
            <a:pPr>
              <a:buNone/>
            </a:pPr>
            <a:r>
              <a:rPr lang="ru-RU" smtClean="0"/>
              <a:t>фашистская Германия </a:t>
            </a:r>
          </a:p>
          <a:p>
            <a:pPr>
              <a:buNone/>
            </a:pPr>
            <a:r>
              <a:rPr lang="ru-RU" smtClean="0"/>
              <a:t>напала на нашу Родину, </a:t>
            </a:r>
          </a:p>
          <a:p>
            <a:pPr>
              <a:buNone/>
            </a:pPr>
            <a:r>
              <a:rPr lang="ru-RU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85184"/>
            <a:ext cx="6192688" cy="1368153"/>
          </a:xfrm>
        </p:spPr>
        <p:txBody>
          <a:bodyPr>
            <a:noAutofit/>
          </a:bodyPr>
          <a:lstStyle/>
          <a:p>
            <a:r>
              <a:rPr lang="ru-RU" sz="2000" b="1" smtClean="0">
                <a:solidFill>
                  <a:schemeClr val="tx1"/>
                </a:solidFill>
              </a:rPr>
              <a:t>                                 </a:t>
            </a: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44824"/>
            <a:ext cx="6815311" cy="201622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smtClean="0">
                <a:solidFill>
                  <a:srgbClr val="C00000"/>
                </a:solidFill>
              </a:rPr>
              <a:t>9  МАЯ </a:t>
            </a:r>
            <a:br>
              <a:rPr lang="ru-RU" sz="4400" smtClean="0">
                <a:solidFill>
                  <a:srgbClr val="C00000"/>
                </a:solidFill>
              </a:rPr>
            </a:br>
            <a:r>
              <a:rPr lang="ru-RU" sz="4400" smtClean="0">
                <a:solidFill>
                  <a:srgbClr val="C00000"/>
                </a:solidFill>
              </a:rPr>
              <a:t>ДЕНЬ ПОБЕДЫ</a:t>
            </a:r>
            <a:endParaRPr lang="ru-RU" sz="440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763450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33265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mtClean="0">
                <a:solidFill>
                  <a:srgbClr val="C00000"/>
                </a:solidFill>
              </a:rPr>
              <a:t>1941 - 1945</a:t>
            </a:r>
            <a:endParaRPr lang="ru-RU" sz="480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15719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28184" y="61653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Провела воспитатель:</a:t>
            </a:r>
          </a:p>
          <a:p>
            <a:r>
              <a:rPr lang="ru-RU" sz="1400" dirty="0" smtClean="0"/>
              <a:t>Жегулёва А. Д.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75516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683568" y="3933056"/>
            <a:ext cx="8064896" cy="13885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ru-RU" b="1" smtClean="0">
                <a:solidFill>
                  <a:schemeClr val="tx1"/>
                </a:solidFill>
                <a:latin typeface="Palatino Linotype" pitchFamily="18" charset="0"/>
              </a:rPr>
              <a:t>Женщины на войне, в основном, были связистками, снайперами, врачами и медсестрами.</a:t>
            </a:r>
          </a:p>
          <a:p>
            <a:endParaRPr lang="ru-RU" sz="200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0" y="404664"/>
            <a:ext cx="3043969" cy="196198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2952328" cy="193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59832" y="1646244"/>
            <a:ext cx="3137679" cy="23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5377" y="1268760"/>
            <a:ext cx="4056790" cy="302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1268760"/>
            <a:ext cx="3744416" cy="295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464" y="4722899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mtClean="0"/>
              <a:t>Бои велись повсюду: </a:t>
            </a:r>
          </a:p>
          <a:p>
            <a:pPr algn="ctr"/>
            <a:r>
              <a:rPr lang="ru-RU" sz="2200" b="1" smtClean="0"/>
              <a:t>на море…</a:t>
            </a:r>
            <a:endParaRPr lang="ru-RU" sz="2200" b="1"/>
          </a:p>
        </p:txBody>
      </p:sp>
    </p:spTree>
    <p:extLst>
      <p:ext uri="{BB962C8B-B14F-4D97-AF65-F5344CB8AC3E}">
        <p14:creationId xmlns:p14="http://schemas.microsoft.com/office/powerpoint/2010/main" val="6293499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2768600" cy="6207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20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в воздухе…</a:t>
            </a:r>
            <a:endParaRPr lang="ru-RU" sz="2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4139975" cy="295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2" y="1838516"/>
            <a:ext cx="3927646" cy="304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4166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0324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smtClean="0">
                <a:solidFill>
                  <a:schemeClr val="tx1"/>
                </a:solidFill>
              </a:rPr>
              <a:t>и на суше.</a:t>
            </a:r>
            <a:br>
              <a:rPr lang="ru-RU" sz="2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endParaRPr lang="ru-RU" sz="2200">
              <a:solidFill>
                <a:schemeClr val="tx1"/>
              </a:solidFill>
            </a:endParaRPr>
          </a:p>
        </p:txBody>
      </p:sp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/>
          <a:stretch>
            <a:fillRect/>
          </a:stretch>
        </p:blipFill>
        <p:spPr>
          <a:xfrm>
            <a:off x="4677195" y="1196752"/>
            <a:ext cx="433042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15290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53341336_1262654265_0_29209_f5e241_ori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1785918" y="142853"/>
            <a:ext cx="5969599" cy="398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smtClean="0"/>
          </a:p>
          <a:p>
            <a:pPr algn="ctr">
              <a:spcBef>
                <a:spcPct val="50000"/>
              </a:spcBef>
            </a:pPr>
            <a:endParaRPr lang="ru-RU" altLang="ru-RU" sz="2000" smtClean="0"/>
          </a:p>
          <a:p>
            <a:pPr algn="ctr">
              <a:spcBef>
                <a:spcPct val="50000"/>
              </a:spcBef>
            </a:pPr>
            <a:r>
              <a:rPr lang="ru-RU" altLang="ru-RU" sz="2200" b="1" smtClean="0"/>
              <a:t>Вот такие солдатские письма приходили с фронта.</a:t>
            </a:r>
            <a:endParaRPr lang="ru-RU" altLang="ru-RU" sz="2200" b="1"/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357166"/>
            <a:ext cx="3346704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smtClean="0"/>
              <a:t>   </a:t>
            </a:r>
            <a:r>
              <a:rPr lang="ru-RU" altLang="ru-RU" b="1" smtClean="0">
                <a:solidFill>
                  <a:schemeClr val="tx1"/>
                </a:solidFill>
              </a:rPr>
              <a:t>9 мая… Долгожданная победа! Воины возвращаются домой.</a:t>
            </a:r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431992" cy="323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46" y="1556792"/>
            <a:ext cx="439012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388" y="357166"/>
            <a:ext cx="2500330" cy="428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b="1" smtClean="0">
                <a:solidFill>
                  <a:schemeClr val="tx1"/>
                </a:solidFill>
              </a:rPr>
              <a:t>Чтобы люди помнили тех, кто отдал свою жизнь, чтобы жили мы с вами в мире – во многих городах был зажжен Вечный огонь</a:t>
            </a:r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213225"/>
            <a:ext cx="60325" cy="31750"/>
          </a:xfrm>
        </p:spPr>
      </p:pic>
      <p:sp>
        <p:nvSpPr>
          <p:cNvPr id="10" name="Прямоугольник 9"/>
          <p:cNvSpPr/>
          <p:nvPr/>
        </p:nvSpPr>
        <p:spPr>
          <a:xfrm>
            <a:off x="371865" y="3210447"/>
            <a:ext cx="37680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smtClean="0"/>
              <a:t>Каждый год в День Победы в нашем городе проходит праздничный парад</a:t>
            </a:r>
            <a:endParaRPr lang="ru-RU" sz="22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5128692" cy="269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76" y="2132856"/>
            <a:ext cx="442357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084"/>
            <a:ext cx="3024336" cy="409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11960" y="476672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3923928" y="2606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И звучит праздничный салют…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24" y="980728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30930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/>
              <a:t>Салют 9 мая 1941 года</a:t>
            </a:r>
            <a:endParaRPr lang="ru-RU" sz="1600"/>
          </a:p>
        </p:txBody>
      </p:sp>
      <p:sp>
        <p:nvSpPr>
          <p:cNvPr id="9" name="TextBox 8"/>
          <p:cNvSpPr txBox="1"/>
          <p:nvPr/>
        </p:nvSpPr>
        <p:spPr>
          <a:xfrm>
            <a:off x="4788024" y="378904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/>
              <a:t>Салют в наше время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5427024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Майский праздник –</a:t>
            </a:r>
          </a:p>
          <a:p>
            <a:r>
              <a:rPr lang="ru-RU" smtClean="0"/>
              <a:t>День Победы</a:t>
            </a:r>
          </a:p>
          <a:p>
            <a:r>
              <a:rPr lang="ru-RU" smtClean="0"/>
              <a:t>Отмечает вся страна.</a:t>
            </a:r>
          </a:p>
          <a:p>
            <a:r>
              <a:rPr lang="ru-RU" smtClean="0"/>
              <a:t>Надевают наши деды</a:t>
            </a:r>
          </a:p>
          <a:p>
            <a:r>
              <a:rPr lang="ru-RU" smtClean="0"/>
              <a:t>Боевые ордена.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36096" y="61517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Их с утра зовёт дорога</a:t>
            </a:r>
          </a:p>
          <a:p>
            <a:r>
              <a:rPr lang="ru-RU" smtClean="0"/>
              <a:t>На торжественный парад.</a:t>
            </a:r>
          </a:p>
          <a:p>
            <a:r>
              <a:rPr lang="ru-RU" smtClean="0"/>
              <a:t>И задумчиво с порога</a:t>
            </a:r>
          </a:p>
          <a:p>
            <a:r>
              <a:rPr lang="ru-RU" smtClean="0"/>
              <a:t>Вслед им бабушки глядят.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237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6400800" cy="4269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22 июня </a:t>
            </a:r>
            <a:r>
              <a:rPr lang="ru-RU" b="1">
                <a:solidFill>
                  <a:schemeClr val="tx1"/>
                </a:solidFill>
              </a:rPr>
              <a:t>в 4 часа утра 1941 </a:t>
            </a:r>
            <a:r>
              <a:rPr lang="ru-RU" b="1" smtClean="0">
                <a:solidFill>
                  <a:schemeClr val="tx1"/>
                </a:solidFill>
              </a:rPr>
              <a:t>г. </a:t>
            </a:r>
          </a:p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 без объявления войны </a:t>
            </a:r>
          </a:p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фашистская Германия </a:t>
            </a:r>
          </a:p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напала на нашу Родину,</a:t>
            </a:r>
          </a:p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нарушив мир и покой </a:t>
            </a:r>
          </a:p>
          <a:p>
            <a:pPr>
              <a:buNone/>
            </a:pPr>
            <a:r>
              <a:rPr lang="ru-RU" b="1" smtClean="0">
                <a:solidFill>
                  <a:schemeClr val="tx1"/>
                </a:solidFill>
              </a:rPr>
              <a:t>русского народа. </a:t>
            </a:r>
          </a:p>
          <a:p>
            <a:pPr>
              <a:buNone/>
            </a:pPr>
            <a:r>
              <a:rPr lang="ru-RU" altLang="ru-RU" sz="2400" b="1" smtClean="0">
                <a:solidFill>
                  <a:schemeClr val="tx1"/>
                </a:solidFill>
                <a:latin typeface="Palatino Linotype" pitchFamily="18" charset="0"/>
              </a:rPr>
              <a:t>Началась Великая </a:t>
            </a:r>
          </a:p>
          <a:p>
            <a:pPr>
              <a:buNone/>
            </a:pPr>
            <a:r>
              <a:rPr lang="ru-RU" altLang="ru-RU" sz="2400" b="1" smtClean="0">
                <a:solidFill>
                  <a:schemeClr val="tx1"/>
                </a:solidFill>
                <a:latin typeface="Palatino Linotype" pitchFamily="18" charset="0"/>
              </a:rPr>
              <a:t>Отечественная  война.</a:t>
            </a:r>
            <a:r>
              <a:rPr lang="ru-RU" altLang="ru-RU" sz="2400" b="1" smtClean="0"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409" y="1268760"/>
            <a:ext cx="4277591" cy="3032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826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27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27" y="755672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31640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>
                <a:solidFill>
                  <a:srgbClr val="002060"/>
                </a:solidFill>
                <a:latin typeface="Palatino Linotype" pitchFamily="18" charset="0"/>
              </a:rPr>
              <a:t>На защиту Родины поднялся весь народ</a:t>
            </a:r>
            <a:r>
              <a:rPr lang="ru-RU" altLang="ru-RU" b="1">
                <a:solidFill>
                  <a:srgbClr val="002060"/>
                </a:solidFill>
                <a:latin typeface="Palatino Linotype" pitchFamily="18" charset="0"/>
              </a:rPr>
              <a:t>.</a:t>
            </a:r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5155640"/>
            <a:ext cx="6407572" cy="17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31" y="116632"/>
            <a:ext cx="4810522" cy="360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smtClean="0">
                <a:latin typeface="Palatino Linotype" pitchFamily="18" charset="0"/>
              </a:rPr>
              <a:t>     Одними из первых приняли на себя удар врага защитники Брестской крепости. Немцев было намного больше, чем наших пограничников и они рассчитывали захватить крепость в течение часа, но им это сделать не удалось.</a:t>
            </a:r>
            <a:endParaRPr lang="ru-RU" altLang="ru-RU" sz="2200" b="1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4989369"/>
            <a:ext cx="6668244" cy="178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/>
          <a:stretch>
            <a:fillRect/>
          </a:stretch>
        </p:blipFill>
        <p:spPr>
          <a:xfrm>
            <a:off x="469338" y="836712"/>
            <a:ext cx="4079273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789040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mtClean="0">
              <a:latin typeface="Palatino Linotype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48838"/>
            <a:ext cx="3566200" cy="2349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91780"/>
            <a:ext cx="3491880" cy="2394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9552" y="26064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>
                <a:solidFill>
                  <a:srgbClr val="002060"/>
                </a:solidFill>
                <a:latin typeface="Palatino Linotype" pitchFamily="18" charset="0"/>
              </a:rPr>
              <a:t>На защиту Родины поднялся весь народ.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284984"/>
            <a:ext cx="2840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smtClean="0">
                <a:solidFill>
                  <a:srgbClr val="002060"/>
                </a:solidFill>
                <a:latin typeface="Palatino Linotype" pitchFamily="18" charset="0"/>
              </a:rPr>
              <a:t>Все </a:t>
            </a:r>
            <a:r>
              <a:rPr lang="ru-RU" altLang="ru-RU" sz="2400" b="1">
                <a:solidFill>
                  <a:srgbClr val="002060"/>
                </a:solidFill>
                <a:latin typeface="Palatino Linotype" pitchFamily="18" charset="0"/>
              </a:rPr>
              <a:t>те, кто остались в тылу, как могли, помогали </a:t>
            </a:r>
            <a:r>
              <a:rPr lang="ru-RU" altLang="ru-RU" sz="2400" b="1" smtClean="0">
                <a:solidFill>
                  <a:srgbClr val="002060"/>
                </a:solidFill>
                <a:latin typeface="Palatino Linotype" pitchFamily="18" charset="0"/>
              </a:rPr>
              <a:t>фронту.</a:t>
            </a:r>
            <a:endParaRPr lang="ru-RU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smtClean="0"/>
              <a:t>   </a:t>
            </a:r>
            <a:r>
              <a:rPr lang="ru-RU" sz="2200" b="1" smtClean="0"/>
              <a:t>Дети выживали, как могли.</a:t>
            </a:r>
            <a:endParaRPr lang="ru-RU" sz="2200" b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4680520" cy="357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231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5241704"/>
            <a:ext cx="5975524" cy="16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30" y="669072"/>
            <a:ext cx="5432524" cy="348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  <a:endParaRPr lang="ru-RU" altLang="ru-RU" sz="2200" b="1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00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73812" y="4005064"/>
            <a:ext cx="561975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>
                <a:latin typeface="Palatino Linotype" pitchFamily="18" charset="0"/>
              </a:rPr>
              <a:t>Собирали грибы и ягоды</a:t>
            </a:r>
            <a:r>
              <a:rPr lang="ru-RU" altLang="ru-RU" sz="220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61" y="620688"/>
            <a:ext cx="3098452" cy="283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282" y="3105835"/>
            <a:ext cx="8715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smtClean="0">
                <a:latin typeface="Palatino Linotype" pitchFamily="18" charset="0"/>
              </a:rPr>
              <a:t>Боролись против фашистов в партизанских отрядах, участвовали в боевых действиях и удостаивались наград.</a:t>
            </a:r>
            <a:endParaRPr lang="ru-RU" altLang="ru-RU" sz="2200" b="1">
              <a:latin typeface="Palatino Linotyp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5652120" cy="384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Arial"/>
        <a:cs typeface="Arial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Arial"/>
        <a:cs typeface="Arial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440</TotalTime>
  <Words>315</Words>
  <Application>Microsoft Office PowerPoint</Application>
  <PresentationFormat>Экран (4:3)</PresentationFormat>
  <Paragraphs>65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9  МАЯ  ДЕНЬ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в воздухе…</vt:lpstr>
      <vt:lpstr>и на суше.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Башкина С.В.</dc:creator>
  <cp:lastModifiedBy>4</cp:lastModifiedBy>
  <cp:revision>56</cp:revision>
  <dcterms:created xsi:type="dcterms:W3CDTF">2016-05-05T07:05:07Z</dcterms:created>
  <dcterms:modified xsi:type="dcterms:W3CDTF">2025-04-25T06:18:56Z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