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75" r:id="rId7"/>
    <p:sldId id="276" r:id="rId8"/>
    <p:sldId id="277" r:id="rId9"/>
    <p:sldId id="262" r:id="rId10"/>
    <p:sldId id="263" r:id="rId11"/>
    <p:sldId id="264" r:id="rId12"/>
    <p:sldId id="274" r:id="rId13"/>
    <p:sldId id="266" r:id="rId14"/>
    <p:sldId id="267" r:id="rId15"/>
    <p:sldId id="268" r:id="rId16"/>
    <p:sldId id="269" r:id="rId17"/>
    <p:sldId id="270" r:id="rId18"/>
    <p:sldId id="271" r:id="rId19"/>
    <p:sldId id="273" r:id="rId20"/>
    <p:sldId id="27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79" autoAdjust="0"/>
    <p:restoredTop sz="94660"/>
  </p:normalViewPr>
  <p:slideViewPr>
    <p:cSldViewPr>
      <p:cViewPr varScale="1">
        <p:scale>
          <a:sx n="69" d="100"/>
          <a:sy n="69" d="100"/>
        </p:scale>
        <p:origin x="-14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47864" y="5733256"/>
            <a:ext cx="5637010" cy="882119"/>
          </a:xfrm>
        </p:spPr>
        <p:txBody>
          <a:bodyPr/>
          <a:lstStyle/>
          <a:p>
            <a:pPr algn="r"/>
            <a:r>
              <a:rPr lang="ru-RU" dirty="0">
                <a:cs typeface="Times New Roman" pitchFamily="18" charset="0"/>
              </a:rPr>
              <a:t>Подготовила: Жегулёва Алёна Дмитриевна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0336" y="1412776"/>
            <a:ext cx="8064896" cy="3024336"/>
          </a:xfrm>
        </p:spPr>
        <p:txBody>
          <a:bodyPr/>
          <a:lstStyle/>
          <a:p>
            <a:pPr marL="182880" indent="0" algn="ctr">
              <a:buNone/>
            </a:pPr>
            <a:r>
              <a:rPr lang="ru-RU" dirty="0">
                <a:cs typeface="Times New Roman" pitchFamily="18" charset="0"/>
              </a:rPr>
              <a:t>Социально – коммуникативный проект «Дружная семья»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77144" y="404663"/>
            <a:ext cx="7311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cs typeface="Times New Roman" pitchFamily="18" charset="0"/>
              </a:rPr>
              <a:t>Муниципальное бюджетное дошкольное образовательное учреждение Починковский детский сад №2</a:t>
            </a: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50" y="4221088"/>
            <a:ext cx="2610311" cy="24273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428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424936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/>
              <a:t>III этап- </a:t>
            </a:r>
            <a:r>
              <a:rPr lang="ru-RU" sz="3200" dirty="0" smtClean="0"/>
              <a:t>Заключительный: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484784"/>
            <a:ext cx="8424936" cy="347472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dirty="0"/>
              <a:t>Создание продукта деятельности – стенгазета» Наша дружная семья» и выставка рисунков  «Моя семья</a:t>
            </a:r>
            <a:r>
              <a:rPr lang="ru-RU" dirty="0" smtClean="0"/>
              <a:t>»;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Подведение </a:t>
            </a:r>
            <a:r>
              <a:rPr lang="ru-RU" dirty="0"/>
              <a:t>итогов работы по </a:t>
            </a:r>
            <a:r>
              <a:rPr lang="ru-RU" dirty="0" smtClean="0"/>
              <a:t>проекту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7260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sun9-79.userapi.com/impg/A7EH8pWcT1MKTJGQqCBtMqqNT7E8uCdemhXxPA/tpM3kJ7qLE8.jpg?size=810x1080&amp;quality=95&amp;sign=a57bfa5f5eaf555865132c30d67320a7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3168352" cy="42244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22346" y="1124744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Беседа: «Моя семья»</a:t>
            </a:r>
          </a:p>
        </p:txBody>
      </p:sp>
      <p:pic>
        <p:nvPicPr>
          <p:cNvPr id="4100" name="Picture 4" descr="https://sun9-38.userapi.com/impg/ijCayB3FSgRHX7DVhSRvGhp5GiIX1R2qk8cOJA/PbEC4usN8vw.jpg?size=810x1080&amp;quality=95&amp;sign=ff9317542d55f9fcb5325d009e17ad7d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315" y="102755"/>
            <a:ext cx="3096344" cy="41284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sun9-15.userapi.com/impg/y1-EtTEXGKYsIoHuh9lrsgs3XrrPWHuBel5bSA/hHURoDxfNR8.jpg?size=810x1080&amp;quality=95&amp;sign=61c5c4cf1398b3fd44ea91c4e860f402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381" y="2924944"/>
            <a:ext cx="2741253" cy="36550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649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A80006F-879F-420A-A506-F85A55B1F115}"/>
              </a:ext>
            </a:extLst>
          </p:cNvPr>
          <p:cNvSpPr txBox="1"/>
          <p:nvPr/>
        </p:nvSpPr>
        <p:spPr>
          <a:xfrm>
            <a:off x="357322" y="2924944"/>
            <a:ext cx="3240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Беседа «Как я помогаю родителям»</a:t>
            </a:r>
            <a:endParaRPr lang="ru-RU" sz="2000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36E406E-E70B-47FF-AF50-4A1CA4E298F5}"/>
              </a:ext>
            </a:extLst>
          </p:cNvPr>
          <p:cNvSpPr txBox="1"/>
          <p:nvPr/>
        </p:nvSpPr>
        <p:spPr>
          <a:xfrm>
            <a:off x="5118157" y="2955179"/>
            <a:ext cx="3374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Беседа «Как мы отдыхаем»</a:t>
            </a:r>
          </a:p>
        </p:txBody>
      </p:sp>
      <p:pic>
        <p:nvPicPr>
          <p:cNvPr id="1026" name="Picture 2" descr="https://sun9-40.userapi.com/impg/cIaZhmbpCp4V8_MbbFi41E_RBaKik1b3qWSecQ/SbvePq_xCXM.jpg?size=810x1080&amp;quality=95&amp;sign=14a3cd4d0f50e44a07e3691fc34c1ff0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71650"/>
            <a:ext cx="2162647" cy="28835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un9-61.userapi.com/impg/pjeuyF-cNHPSVFMWJoJGZelsF0yYaTzSbetlTQ/SMPDZemffX0.jpg?size=1280x960&amp;quality=95&amp;sign=118f8dd6c723ef264005a1901016b023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747" y="3663065"/>
            <a:ext cx="3654409" cy="27408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="" xmlns:a16="http://schemas.microsoft.com/office/drawing/2014/main" id="{42B311E0-BA82-4555-93DA-BC365614B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3264"/>
            <a:ext cx="3600400" cy="27003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="" xmlns:a16="http://schemas.microsoft.com/office/drawing/2014/main" id="{5E4BD861-6406-4AC3-8F52-0A0EA174B7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40" y="3677664"/>
            <a:ext cx="3672408" cy="27543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066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sun9-24.userapi.com/impg/V3bviPP-6ot5ZZZo5QmdhHm7BnSlY-_5mgOs0Q/zgo2tIMAAL4.jpg?size=1280x883&amp;quality=95&amp;sign=f0a0ed92c854f82b1b46a2b41df00523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96" y="213365"/>
            <a:ext cx="3977072" cy="27435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sun9-75.userapi.com/impg/sEUgp7-SzhmPYoDdicNlGLQk_6Q3WUI5niazoQ/N6weajnRkLs.jpg?size=810x1080&amp;quality=95&amp;sign=f32376f2a0c0d5e3b248ef67eec89f80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13365"/>
            <a:ext cx="3183858" cy="42451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sun9-27.userapi.com/impg/GgAp5-UjQQwfc0p0gZ6oVqPHaeKfXNAAlkHUdA/AYs1B1AivUs.jpg?size=810x1080&amp;quality=95&amp;sign=f9cfec125afd3a554364e3ebe7d9eb21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974932"/>
            <a:ext cx="2787774" cy="37170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31652" y="4725144"/>
            <a:ext cx="33771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Дидактическая игра «Найди тень»</a:t>
            </a:r>
          </a:p>
        </p:txBody>
      </p:sp>
    </p:spTree>
    <p:extLst>
      <p:ext uri="{BB962C8B-B14F-4D97-AF65-F5344CB8AC3E}">
        <p14:creationId xmlns:p14="http://schemas.microsoft.com/office/powerpoint/2010/main" val="228474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https://sun9-58.userapi.com/impg/vzpu5b_4pCFAmGC7rjoQEcF-dmPfCTT53tXcEA/_OoiC9GjWy4.jpg?size=810x1080&amp;quality=95&amp;sign=cf6a75ff9330224109ba905593752068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10" y="3222328"/>
            <a:ext cx="2618742" cy="34916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sun9-77.userapi.com/impg/QlydgruH16H2Tl5cDjFYuKSqM6ynx6BISHCw_g/aspFr9CN9SE.jpg?size=667x1080&amp;quality=95&amp;sign=bad32435d0eddf27139175e7ed9ffb14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054563"/>
            <a:ext cx="2166143" cy="35073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9EB8624-64FC-4ECA-A908-649A646B7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0"/>
            <a:ext cx="7550224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Рассматривание и подбор с детьми семейных фотографий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2EDA9624-5F10-4ABB-B3E5-200CD1ABA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07405"/>
            <a:ext cx="2363877" cy="34017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sun9-67.userapi.com/impg/p2xmTaWXtglnCqYFphMMni-jjfXX1XsZvj_TPA/873N3F9eiKs.jpg?size=810x1080&amp;quality=95&amp;sign=eeb5de2d38e2a8f6ad060181b684258b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107405"/>
            <a:ext cx="2376264" cy="31683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un9-62.userapi.com/impg/VmJxgvPQFPTCsVUkRv6_HwczrwcugBfLIS1N6g/BA9xPzzM1VQ.jpg?size=810x1080&amp;quality=95&amp;sign=8942f834c2603fc03704fb4980863f00&amp;type=albu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079" y="3573016"/>
            <a:ext cx="2355726" cy="31409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226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7A8AFCD-DE74-4DEF-AB7A-69F059D69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5744" y="15526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Буклет для родителей «Семья и семейные ценности»</a:t>
            </a:r>
          </a:p>
        </p:txBody>
      </p:sp>
      <p:pic>
        <p:nvPicPr>
          <p:cNvPr id="2050" name="Picture 2" descr="https://sun9-60.userapi.com/impg/pAV1A_uzK5-LbTUnF4cU_AaHE0_3gv9klrleFA/Poa8EuE9ry0.jpg?size=810x1080&amp;quality=95&amp;sign=fce33d4ddb779662a80410d01ea0ff80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052736"/>
            <a:ext cx="2880320" cy="38404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un9-14.userapi.com/impg/eQI6hlENkegkebsWCY1q6QVWi3POGN0dykdYQQ/PMQqIGnRH1M.jpg?size=810x1080&amp;quality=95&amp;sign=a75451988bf2f931ab4c86a363120778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961" y="3259107"/>
            <a:ext cx="2664296" cy="35523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sun9-50.userapi.com/impg/7Qzdflgs6z7n6nrzxPcTz-Y9GEPiEkfXTdYZBQ/mZf6zwzQECw.jpg?size=1280x921&amp;quality=95&amp;sign=a7f8917481da9a1f2031057d99ddae73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4085373" cy="29395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908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B52C61F-6690-4247-8EEA-3FCCF61BC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5744" y="116632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Чтение </a:t>
            </a: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художественной литературы</a:t>
            </a: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</a:p>
        </p:txBody>
      </p:sp>
      <p:pic>
        <p:nvPicPr>
          <p:cNvPr id="5122" name="Picture 2" descr="https://sun9-29.userapi.com/impg/-s0cgCH3_fir-a79CAbu3LPv8RhhMxgi-23JTA/hREgVaWvxr8.jpg?size=1280x960&amp;quality=95&amp;sign=36eede515b928f31c15dba08d433c1aa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412776"/>
            <a:ext cx="4375911" cy="32819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sun9-8.userapi.com/impg/WqE9jxZMl7CnOnnioKhKD3NZSYAgU7kN19z5bw/qkkBsdE_Dh8.jpg?size=1280x960&amp;quality=95&amp;sign=8e78c5f9f9460d70d078cf426dfaed1f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112505"/>
            <a:ext cx="3628116" cy="27210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---\Desktop\Новая папка\физкультура отчет\20151005_14151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30878" y="1052736"/>
            <a:ext cx="3873732" cy="2905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3666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3AF2772-A557-48C4-934E-DDAB3E558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656" y="116632"/>
            <a:ext cx="6512511" cy="857032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/>
              <a:t>Сюжетно – ролевые игры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B629C856-F25F-466D-A213-9999FFB88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2" y="692695"/>
            <a:ext cx="3102752" cy="23270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="" xmlns:a16="http://schemas.microsoft.com/office/drawing/2014/main" id="{00771FDC-2BBF-4860-891E-A16DDAEDC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1" y="4293096"/>
            <a:ext cx="3102753" cy="23270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59FC3E4-1205-48F0-852F-6FE64D257F37}"/>
              </a:ext>
            </a:extLst>
          </p:cNvPr>
          <p:cNvSpPr txBox="1"/>
          <p:nvPr/>
        </p:nvSpPr>
        <p:spPr>
          <a:xfrm>
            <a:off x="539552" y="3411156"/>
            <a:ext cx="22511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«Больница»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="" xmlns:a16="http://schemas.microsoft.com/office/drawing/2014/main" id="{A62766FA-103B-4407-8BF0-5E56BD31A6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4492" y="748600"/>
            <a:ext cx="1923678" cy="25649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="" xmlns:a16="http://schemas.microsoft.com/office/drawing/2014/main" id="{6C2DB43B-4AA9-4A59-885D-04702EA9F4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7" y="3968467"/>
            <a:ext cx="2088232" cy="27843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6D2A33C-58FA-41DB-9189-77C0CF08BE72}"/>
              </a:ext>
            </a:extLst>
          </p:cNvPr>
          <p:cNvSpPr txBox="1"/>
          <p:nvPr/>
        </p:nvSpPr>
        <p:spPr>
          <a:xfrm>
            <a:off x="3664492" y="3429000"/>
            <a:ext cx="16275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«Магазин»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346DB59-8A66-4FAB-8AB0-7A46B5E1D598}"/>
              </a:ext>
            </a:extLst>
          </p:cNvPr>
          <p:cNvSpPr txBox="1"/>
          <p:nvPr/>
        </p:nvSpPr>
        <p:spPr>
          <a:xfrm>
            <a:off x="6344294" y="3389091"/>
            <a:ext cx="19236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«</a:t>
            </a:r>
            <a:r>
              <a:rPr lang="ru-RU" sz="2000" dirty="0"/>
              <a:t>Семья»</a:t>
            </a:r>
          </a:p>
        </p:txBody>
      </p:sp>
      <p:pic>
        <p:nvPicPr>
          <p:cNvPr id="4098" name="Picture 2" descr="https://sun9-5.userapi.com/impg/TMoBvzIcVPdiOUdznEHBmftOd-ihxF5kjQ1Fqg/7cCW1q4TphA.jpg?size=1280x960&amp;quality=95&amp;sign=984ba1dd059ea5ab39e5472df2db389f&amp;type=albu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133" y="888052"/>
            <a:ext cx="3048000" cy="228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sun9-2.userapi.com/impg/Pnm5SVma08iJPBGp87mHfpzyh2IOovPrUVXw1Q/SG2v_t8jJRo.jpg?size=1280x960&amp;quality=95&amp;sign=285a82676626033a931dc41603daf526&amp;type=albu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872" y="3968467"/>
            <a:ext cx="2899746" cy="21748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340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57471E8-DEF3-4BFC-AF87-3F19D1E9E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600" y="188640"/>
            <a:ext cx="8352928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/>
              <a:t>Рисование и выставка рисунков</a:t>
            </a:r>
            <a:br>
              <a:rPr lang="ru-RU" sz="3200" dirty="0"/>
            </a:br>
            <a:r>
              <a:rPr lang="ru-RU" sz="3200" dirty="0"/>
              <a:t>«Моя </a:t>
            </a:r>
            <a:r>
              <a:rPr lang="ru-RU" sz="3200" dirty="0" smtClean="0"/>
              <a:t>семья»</a:t>
            </a:r>
            <a:endParaRPr lang="ru-RU" sz="3200" dirty="0"/>
          </a:p>
        </p:txBody>
      </p:sp>
      <p:pic>
        <p:nvPicPr>
          <p:cNvPr id="3074" name="Picture 2" descr="https://sun9-19.userapi.com/impg/vwrlxIhNrgH_tInkbmZURIBQMzuQtW3iYHR7RQ/7H791XfwzT0.jpg?size=1280x960&amp;quality=95&amp;sign=987fd31ad0c19fd859eae24590f1568f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98037"/>
            <a:ext cx="4032448" cy="30243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un9-29.userapi.com/impg/vM23vdlcStXmS8ixK_AMT8Ks7Skm5lF_takigw/npg17S0HpCI.jpg?size=1280x960&amp;quality=95&amp;sign=686d4a9a5b3e502a16de4b9929c1ebef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286024"/>
            <a:ext cx="3360373" cy="25202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sun9-75.userapi.com/impg/1agZNcAonDdYa2lhITHez8n4c2889o-HYmIxCg/4UQ3SvE9f3s.jpg?size=1280x960&amp;quality=95&amp;sign=f0404c7c580cc2a6c3be212fad8b3cae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79926"/>
            <a:ext cx="3168352" cy="23762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sun9-5.userapi.com/impg/UlIc4mqge6LvzZE6Bp2yjKdIhX7iJxXttgbByw/cSubDdvTAeo.jpg?size=1280x960&amp;quality=95&amp;sign=d14fd82591a6f526bc9d349087fcceb2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67317"/>
            <a:ext cx="3600400" cy="27003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397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8CF0B35-E507-4536-B616-7203DC534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5744" y="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/>
              <a:t>Родительское собрание на тему: «Моя семья – что может быть дороже»</a:t>
            </a:r>
          </a:p>
        </p:txBody>
      </p:sp>
      <p:pic>
        <p:nvPicPr>
          <p:cNvPr id="3074" name="Picture 2" descr="https://sun9-45.userapi.com/impg/CA7SZQ4hxBkojC8Awi_jg1D2rNTC0bmU5hLSdw/23_lL-gHBM8.jpg?size=1280x960&amp;quality=95&amp;sign=5177f2ed92f9522ab92894b46c060531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386552"/>
            <a:ext cx="3312367" cy="24842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un9-76.userapi.com/impg/7zVeAzGH42xZczXwaiQ7D5EHnA1K1OTpCrfAqA/WJ2f177PJvU.jpg?size=1280x960&amp;quality=95&amp;sign=1e579949da25b3d0104963b5f92c8610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600075"/>
            <a:ext cx="3398673" cy="25490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sun9-74.userapi.com/impg/Wl3AldqdSrzHXHPbhwhxSFpzmrg14RgXCx0xqQ/-XjB98hKQkk.jpg?size=1280x960&amp;quality=95&amp;sign=c27d1fe9f0b49bbda9a451ff04d98a42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038102"/>
            <a:ext cx="3600401" cy="27003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sun9-51.userapi.com/impg/93RQAUQZV-Vk25wgH5nGusVPQDAQidqIRt1i2g/WeBfw6QVoBA.jpg?size=1280x960&amp;quality=95&amp;sign=6cc641a1792c134601bbfa22e6650222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870827"/>
            <a:ext cx="3823433" cy="28675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sun9-33.userapi.com/impg/nIIdxfBFBeK397NdkM17fX_IvSuCidSzxWVmCQ/6N7ijnu1foQ.jpg?size=1280x960&amp;quality=95&amp;sign=0354c04c3fcb9d64cba2253b9338ea70&amp;type=albu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412" y="1657369"/>
            <a:ext cx="2408764" cy="22134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001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cs typeface="Times New Roman" pitchFamily="18" charset="0"/>
              </a:rPr>
              <a:t>Актуальность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124744"/>
            <a:ext cx="8568952" cy="54006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>
                <a:cs typeface="Times New Roman" pitchFamily="18" charset="0"/>
              </a:rPr>
              <a:t>Семья – источник любви, уважения, солидарности и привязанности, то, на чем строится любое цивилизованное общество, без чего не может существовать человек. С семьи начинается жизнь человека, здесь происходит формирование его как личности. </a:t>
            </a:r>
          </a:p>
        </p:txBody>
      </p:sp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708920"/>
            <a:ext cx="3515541" cy="28083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3429000"/>
            <a:ext cx="3912774" cy="29785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665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FCCEF05-B84A-4330-A2D2-6306B24F0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1882" y="16002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/>
              <a:t>Стенгазета </a:t>
            </a:r>
            <a:r>
              <a:rPr lang="ru-RU" sz="3200" dirty="0" smtClean="0"/>
              <a:t>«Наша дружная семья»</a:t>
            </a:r>
            <a:endParaRPr lang="ru-RU" sz="3200" dirty="0"/>
          </a:p>
        </p:txBody>
      </p:sp>
      <p:pic>
        <p:nvPicPr>
          <p:cNvPr id="4098" name="Picture 2" descr="https://sun9-1.userapi.com/impg/x9_3Us5KUtS2gA0Nz6UEMk-I7A8lERmd-dQbvQ/82MInh-7vYU.jpg?size=1280x960&amp;quality=95&amp;sign=0c53022f43f439946f272f0f00840aab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96752"/>
            <a:ext cx="7128792" cy="5346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543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332656"/>
            <a:ext cx="8856984" cy="6336704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b="1" dirty="0"/>
              <a:t>Цель проекта: </a:t>
            </a:r>
            <a:r>
              <a:rPr lang="ru-RU" sz="2000" dirty="0"/>
              <a:t>создание социальной ситуации развития в процессе формирования у детей интереса к своей семье, сохранения семейных традиций и обычаев, воспитания уважения к членам  семьи. 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/>
              <a:t>Задачи:</a:t>
            </a:r>
          </a:p>
          <a:p>
            <a:pPr>
              <a:buFont typeface="Arial" pitchFamily="34" charset="0"/>
              <a:buChar char="•"/>
            </a:pPr>
            <a:r>
              <a:rPr lang="ru-RU" sz="2000" u="sng" dirty="0">
                <a:solidFill>
                  <a:srgbClr val="C00000"/>
                </a:solidFill>
              </a:rPr>
              <a:t>Образовательные: </a:t>
            </a:r>
          </a:p>
          <a:p>
            <a:pPr>
              <a:buFontTx/>
              <a:buChar char="-"/>
            </a:pPr>
            <a:r>
              <a:rPr lang="ru-RU" sz="2000" dirty="0"/>
              <a:t>расширять представления о семье (в каждой семье есть своя история и традиции);</a:t>
            </a:r>
          </a:p>
          <a:p>
            <a:pPr>
              <a:buFontTx/>
              <a:buChar char="-"/>
            </a:pPr>
            <a:r>
              <a:rPr lang="ru-RU" sz="2000" dirty="0"/>
              <a:t>формировать элементарные представления о родственных отношениях; </a:t>
            </a:r>
          </a:p>
          <a:p>
            <a:pPr>
              <a:buFontTx/>
              <a:buChar char="-"/>
            </a:pPr>
            <a:r>
              <a:rPr lang="ru-RU" sz="2000" dirty="0"/>
              <a:t>обогащать словарный запас терминами родства.</a:t>
            </a:r>
          </a:p>
          <a:p>
            <a:pPr>
              <a:buFont typeface="Arial" pitchFamily="34" charset="0"/>
              <a:buChar char="•"/>
            </a:pPr>
            <a:r>
              <a:rPr lang="ru-RU" sz="2000" u="sng" dirty="0">
                <a:solidFill>
                  <a:srgbClr val="C00000"/>
                </a:solidFill>
              </a:rPr>
              <a:t>Развивающие:</a:t>
            </a:r>
          </a:p>
          <a:p>
            <a:pPr>
              <a:buFontTx/>
              <a:buChar char="-"/>
            </a:pPr>
            <a:r>
              <a:rPr lang="ru-RU" sz="2000" dirty="0"/>
              <a:t>способствовать развитию доброжелательности, терпимости, понимания, взаимопомощи в семейной жизни; развивать интерес к семейным традициям.</a:t>
            </a:r>
          </a:p>
          <a:p>
            <a:pPr>
              <a:buFont typeface="Arial" pitchFamily="34" charset="0"/>
              <a:buChar char="•"/>
            </a:pPr>
            <a:r>
              <a:rPr lang="ru-RU" sz="2000" u="sng" dirty="0">
                <a:solidFill>
                  <a:srgbClr val="C00000"/>
                </a:solidFill>
              </a:rPr>
              <a:t>Воспитательные: </a:t>
            </a:r>
          </a:p>
          <a:p>
            <a:pPr>
              <a:buFontTx/>
              <a:buChar char="-"/>
            </a:pPr>
            <a:r>
              <a:rPr lang="ru-RU" sz="2000" dirty="0"/>
              <a:t>воспитывать уважительное отношение и любовь к родным и близким;</a:t>
            </a:r>
          </a:p>
          <a:p>
            <a:pPr>
              <a:buFontTx/>
              <a:buChar char="-"/>
            </a:pPr>
            <a:r>
              <a:rPr lang="ru-RU" sz="2000" dirty="0"/>
              <a:t>воспитывать интерес к своей родословной.</a:t>
            </a:r>
          </a:p>
          <a:p>
            <a:pPr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132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6408712" cy="936104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/>
              <a:t>Ожидаемые результаты: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025352"/>
            <a:ext cx="8640960" cy="5832648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ru-RU" u="sng" dirty="0">
                <a:solidFill>
                  <a:srgbClr val="C00000"/>
                </a:solidFill>
              </a:rPr>
              <a:t>Для детей: </a:t>
            </a:r>
            <a:r>
              <a:rPr lang="ru-RU" dirty="0"/>
              <a:t>имеют представления о себе, своей семье, родственных отношениях, распределении семейных обязанностях, семейных традициях; дети эмоционально отзывчивы, откликаются на эмоции близких и друзей. </a:t>
            </a:r>
          </a:p>
          <a:p>
            <a:pPr>
              <a:buFont typeface="Arial" pitchFamily="34" charset="0"/>
              <a:buChar char="•"/>
            </a:pPr>
            <a:r>
              <a:rPr lang="ru-RU" u="sng" dirty="0">
                <a:solidFill>
                  <a:srgbClr val="C00000"/>
                </a:solidFill>
              </a:rPr>
              <a:t>Для родителей: </a:t>
            </a:r>
            <a:r>
              <a:rPr lang="ru-RU" dirty="0"/>
              <a:t>приобретение родителями психологических знаний о возрастных и индивидуальных особенностях детей; укрепление детско-родительских отношений; конструктивное сотрудничество педагогов с родителями. </a:t>
            </a:r>
          </a:p>
          <a:p>
            <a:pPr>
              <a:buFont typeface="Arial" pitchFamily="34" charset="0"/>
              <a:buChar char="•"/>
            </a:pPr>
            <a:r>
              <a:rPr lang="ru-RU" u="sng" dirty="0">
                <a:solidFill>
                  <a:srgbClr val="C00000"/>
                </a:solidFill>
              </a:rPr>
              <a:t>Для педагогов: </a:t>
            </a:r>
            <a:r>
              <a:rPr lang="ru-RU" dirty="0"/>
              <a:t>мотивация использования метода проектов в педагогической деятельности; умение планировать проектную деятельность; анализ выполнения проекта, достигнутых результатов; создание системы занятий и совместной деятельности: «ребёнок - родитель» по данной проблеме.</a:t>
            </a:r>
          </a:p>
        </p:txBody>
      </p:sp>
    </p:spTree>
    <p:extLst>
      <p:ext uri="{BB962C8B-B14F-4D97-AF65-F5344CB8AC3E}">
        <p14:creationId xmlns:p14="http://schemas.microsoft.com/office/powerpoint/2010/main" val="325224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352928" cy="936104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/>
              <a:t>I этап - </a:t>
            </a:r>
            <a:r>
              <a:rPr lang="ru-RU" sz="3200" dirty="0" smtClean="0"/>
              <a:t>Организационно-подготовительный: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268760"/>
            <a:ext cx="8568952" cy="5184576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u="sng" dirty="0">
                <a:solidFill>
                  <a:srgbClr val="FF0000"/>
                </a:solidFill>
              </a:rPr>
              <a:t>Работа педагогов с детьми: </a:t>
            </a:r>
            <a:endParaRPr lang="ru-RU" sz="2000" u="sng" dirty="0" smtClean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r>
              <a:rPr lang="ru-RU" sz="2000" dirty="0" smtClean="0"/>
              <a:t>Анкета </a:t>
            </a:r>
            <a:r>
              <a:rPr lang="ru-RU" sz="2000" dirty="0"/>
              <a:t>«Семья глазами детей</a:t>
            </a:r>
            <a:r>
              <a:rPr lang="ru-RU" sz="2000" dirty="0" smtClean="0"/>
              <a:t>»;</a:t>
            </a:r>
            <a:endParaRPr lang="ru-RU" sz="2000" dirty="0"/>
          </a:p>
          <a:p>
            <a:pPr>
              <a:buFontTx/>
              <a:buChar char="-"/>
            </a:pPr>
            <a:r>
              <a:rPr lang="ru-RU" sz="2000" dirty="0" smtClean="0"/>
              <a:t>Изучение методической литературы по теме проекта;</a:t>
            </a:r>
          </a:p>
          <a:p>
            <a:pPr>
              <a:buFontTx/>
              <a:buChar char="-"/>
            </a:pPr>
            <a:r>
              <a:rPr lang="ru-RU" sz="2000" dirty="0" smtClean="0"/>
              <a:t>Составление плана реализации проекта(беседы, сюжетно – ролевые и</a:t>
            </a:r>
            <a:r>
              <a:rPr lang="ru-RU" sz="2000" dirty="0"/>
              <a:t>г</a:t>
            </a:r>
            <a:r>
              <a:rPr lang="ru-RU" sz="2000" dirty="0" smtClean="0"/>
              <a:t>ры, Д</a:t>
            </a:r>
            <a:r>
              <a:rPr lang="en-US" sz="2000" dirty="0" smtClean="0"/>
              <a:t>/</a:t>
            </a:r>
            <a:r>
              <a:rPr lang="ru-RU" sz="2000" dirty="0"/>
              <a:t>и</a:t>
            </a:r>
            <a:r>
              <a:rPr lang="ru-RU" sz="2000" dirty="0" smtClean="0"/>
              <a:t>, </a:t>
            </a:r>
            <a:r>
              <a:rPr lang="ru-RU" sz="2000" dirty="0" smtClean="0"/>
              <a:t>чтение литературы);</a:t>
            </a:r>
          </a:p>
          <a:p>
            <a:pPr>
              <a:buFont typeface="Arial" pitchFamily="34" charset="0"/>
              <a:buChar char="•"/>
            </a:pPr>
            <a:r>
              <a:rPr lang="ru-RU" sz="2000" u="sng" dirty="0" smtClean="0">
                <a:solidFill>
                  <a:srgbClr val="FF0000"/>
                </a:solidFill>
              </a:rPr>
              <a:t>Работа </a:t>
            </a:r>
            <a:r>
              <a:rPr lang="ru-RU" sz="2000" u="sng" dirty="0">
                <a:solidFill>
                  <a:srgbClr val="FF0000"/>
                </a:solidFill>
              </a:rPr>
              <a:t>детей и родителей: </a:t>
            </a:r>
          </a:p>
          <a:p>
            <a:pPr>
              <a:buFontTx/>
              <a:buChar char="-"/>
            </a:pPr>
            <a:r>
              <a:rPr lang="ru-RU" sz="2000" dirty="0"/>
              <a:t>Беседы родителей с детьми о семье, о профессиях родителей, об обязанностях членов семьи, о семейных </a:t>
            </a:r>
            <a:r>
              <a:rPr lang="ru-RU" sz="2000" dirty="0" smtClean="0"/>
              <a:t>традициях (дома). </a:t>
            </a:r>
          </a:p>
          <a:p>
            <a:pPr>
              <a:buFontTx/>
              <a:buChar char="-"/>
            </a:pPr>
            <a:r>
              <a:rPr lang="ru-RU" sz="2000" dirty="0" smtClean="0"/>
              <a:t>Просмотр </a:t>
            </a:r>
            <a:r>
              <a:rPr lang="ru-RU" sz="2000" dirty="0" smtClean="0"/>
              <a:t>мультфильмов: </a:t>
            </a:r>
            <a:r>
              <a:rPr lang="ru-RU" sz="2000" dirty="0" smtClean="0"/>
              <a:t>«</a:t>
            </a:r>
            <a:r>
              <a:rPr lang="ru-RU" sz="2000" dirty="0"/>
              <a:t>С</a:t>
            </a:r>
            <a:r>
              <a:rPr lang="ru-RU" sz="2000" dirty="0" smtClean="0"/>
              <a:t>еверная сказка», «Мешок яблок»</a:t>
            </a:r>
            <a:endParaRPr lang="ru-RU" sz="2000" dirty="0"/>
          </a:p>
          <a:p>
            <a:pPr>
              <a:buFont typeface="Arial" pitchFamily="34" charset="0"/>
              <a:buChar char="•"/>
            </a:pPr>
            <a:r>
              <a:rPr lang="ru-RU" sz="2000" u="sng" dirty="0" smtClean="0">
                <a:solidFill>
                  <a:srgbClr val="FF0000"/>
                </a:solidFill>
              </a:rPr>
              <a:t>Работа </a:t>
            </a:r>
            <a:r>
              <a:rPr lang="ru-RU" sz="2000" u="sng" dirty="0">
                <a:solidFill>
                  <a:srgbClr val="FF0000"/>
                </a:solidFill>
              </a:rPr>
              <a:t>педагогов и родителей: </a:t>
            </a:r>
            <a:endParaRPr lang="ru-RU" sz="2000" u="sng" dirty="0" smtClean="0">
              <a:solidFill>
                <a:srgbClr val="FF0000"/>
              </a:solidFill>
            </a:endParaRPr>
          </a:p>
          <a:p>
            <a:pPr marL="45720" indent="0"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- </a:t>
            </a:r>
            <a:r>
              <a:rPr lang="ru-RU" sz="2000" dirty="0"/>
              <a:t>Анкета для родителей по выявлению знаний в области воспитания у ребёнка любви к родному </a:t>
            </a:r>
            <a:r>
              <a:rPr lang="ru-RU" sz="2000" dirty="0" smtClean="0"/>
              <a:t>дому;</a:t>
            </a:r>
            <a:endParaRPr lang="ru-RU" sz="2000" u="sng" dirty="0"/>
          </a:p>
          <a:p>
            <a:pPr>
              <a:buFontTx/>
              <a:buChar char="-"/>
            </a:pPr>
            <a:r>
              <a:rPr lang="ru-RU" sz="2000" dirty="0" smtClean="0"/>
              <a:t>Разработка буклета для </a:t>
            </a:r>
            <a:r>
              <a:rPr lang="ru-RU" sz="2000" dirty="0"/>
              <a:t>родителей « Семья и семейные ценности</a:t>
            </a:r>
            <a:r>
              <a:rPr lang="ru-RU" sz="2000" dirty="0" smtClean="0"/>
              <a:t>»</a:t>
            </a:r>
          </a:p>
          <a:p>
            <a:pPr>
              <a:buFontTx/>
              <a:buChar char="-"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25386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484784"/>
            <a:ext cx="8496944" cy="5112568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Цель: определить стиль общения и воспитания в семье.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Вопросы: </a:t>
            </a:r>
          </a:p>
          <a:p>
            <a:pPr>
              <a:buFontTx/>
              <a:buChar char="-"/>
            </a:pPr>
            <a:r>
              <a:rPr lang="ru-RU" dirty="0" smtClean="0"/>
              <a:t>С кем ты живёшь? </a:t>
            </a:r>
          </a:p>
          <a:p>
            <a:pPr>
              <a:buFontTx/>
              <a:buChar char="-"/>
            </a:pPr>
            <a:r>
              <a:rPr lang="ru-RU" dirty="0" smtClean="0"/>
              <a:t>Тебе нравится проводить время дома? </a:t>
            </a:r>
          </a:p>
          <a:p>
            <a:pPr>
              <a:buFontTx/>
              <a:buChar char="-"/>
            </a:pPr>
            <a:r>
              <a:rPr lang="ru-RU" dirty="0" smtClean="0"/>
              <a:t>Твои родители часто разговаривают с тобой? </a:t>
            </a:r>
          </a:p>
          <a:p>
            <a:pPr>
              <a:buFontTx/>
              <a:buChar char="-"/>
            </a:pPr>
            <a:r>
              <a:rPr lang="ru-RU" dirty="0" smtClean="0"/>
              <a:t>Как они разговаривают – ласково или ругаются? </a:t>
            </a:r>
          </a:p>
          <a:p>
            <a:pPr>
              <a:buFontTx/>
              <a:buChar char="-"/>
            </a:pPr>
            <a:r>
              <a:rPr lang="ru-RU" dirty="0" smtClean="0"/>
              <a:t>Кто чаще всего играет с тобой? Гуляет? Читает?</a:t>
            </a:r>
          </a:p>
          <a:p>
            <a:pPr>
              <a:buFontTx/>
              <a:buChar char="-"/>
            </a:pPr>
            <a:r>
              <a:rPr lang="ru-RU" dirty="0" smtClean="0"/>
              <a:t>Что ты больше всего любишь делать в субботу или в воскресенья? </a:t>
            </a:r>
          </a:p>
          <a:p>
            <a:pPr>
              <a:buFontTx/>
              <a:buChar char="-"/>
            </a:pPr>
            <a:r>
              <a:rPr lang="ru-RU" dirty="0" smtClean="0"/>
              <a:t> Когда ты ложишься спать, мама или папа целуют тебя? </a:t>
            </a:r>
          </a:p>
          <a:p>
            <a:pPr>
              <a:buFontTx/>
              <a:buChar char="-"/>
            </a:pPr>
            <a:r>
              <a:rPr lang="ru-RU" dirty="0" smtClean="0"/>
              <a:t>Как часто ваша семья собирается в месте? </a:t>
            </a:r>
          </a:p>
          <a:p>
            <a:pPr>
              <a:buFontTx/>
              <a:buChar char="-"/>
            </a:pP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55576" y="188640"/>
            <a:ext cx="7704856" cy="100811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+mj-lt"/>
              </a:rPr>
              <a:t>Анкета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+mj-lt"/>
              </a:rPr>
              <a:t>«Семья глазами детей»</a:t>
            </a:r>
            <a:endParaRPr lang="ru-RU" sz="24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0947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484784"/>
            <a:ext cx="8568952" cy="511256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000" dirty="0" smtClean="0">
                <a:solidFill>
                  <a:srgbClr val="FF0000"/>
                </a:solidFill>
              </a:rPr>
              <a:t>1. </a:t>
            </a:r>
            <a:r>
              <a:rPr lang="ru-RU" sz="2000" dirty="0" smtClean="0"/>
              <a:t>Что </a:t>
            </a:r>
            <a:r>
              <a:rPr lang="ru-RU" sz="2000" dirty="0"/>
              <a:t>вы понимаете под термином «патриотическое воспитание</a:t>
            </a:r>
            <a:r>
              <a:rPr lang="ru-RU" sz="2000" dirty="0" smtClean="0"/>
              <a:t>»?</a:t>
            </a:r>
          </a:p>
          <a:p>
            <a:pPr marL="45720" indent="0">
              <a:buNone/>
            </a:pPr>
            <a:r>
              <a:rPr lang="ru-RU" sz="2000" dirty="0" smtClean="0"/>
              <a:t>- </a:t>
            </a:r>
            <a:r>
              <a:rPr lang="ru-RU" sz="2000" dirty="0"/>
              <a:t>воспитание любви к Родине; </a:t>
            </a:r>
            <a:endParaRPr lang="ru-RU" sz="2000" dirty="0" smtClean="0"/>
          </a:p>
          <a:p>
            <a:pPr>
              <a:buFontTx/>
              <a:buChar char="-"/>
            </a:pPr>
            <a:r>
              <a:rPr lang="ru-RU" sz="2000" dirty="0" smtClean="0"/>
              <a:t>воспитание </a:t>
            </a:r>
            <a:r>
              <a:rPr lang="ru-RU" sz="2000" dirty="0"/>
              <a:t>уважения к старшему поколению; </a:t>
            </a:r>
            <a:endParaRPr lang="ru-RU" sz="2000" dirty="0" smtClean="0"/>
          </a:p>
          <a:p>
            <a:pPr>
              <a:buFontTx/>
              <a:buChar char="-"/>
            </a:pPr>
            <a:r>
              <a:rPr lang="ru-RU" sz="2000" dirty="0" smtClean="0"/>
              <a:t>воспитание </a:t>
            </a:r>
            <a:r>
              <a:rPr lang="ru-RU" sz="2000" dirty="0"/>
              <a:t>уважения к традициям и обычаям своего народа</a:t>
            </a:r>
            <a:r>
              <a:rPr lang="ru-RU" sz="2000" dirty="0" smtClean="0"/>
              <a:t>;</a:t>
            </a:r>
          </a:p>
          <a:p>
            <a:pPr>
              <a:buFontTx/>
              <a:buChar char="-"/>
            </a:pPr>
            <a:r>
              <a:rPr lang="ru-RU" sz="2000" dirty="0" smtClean="0"/>
              <a:t> знание </a:t>
            </a:r>
            <a:r>
              <a:rPr lang="ru-RU" sz="2000" dirty="0"/>
              <a:t>истории своей страны</a:t>
            </a:r>
            <a:r>
              <a:rPr lang="ru-RU" sz="2000" dirty="0" smtClean="0"/>
              <a:t>;</a:t>
            </a:r>
          </a:p>
          <a:p>
            <a:pPr>
              <a:buFontTx/>
              <a:buChar char="-"/>
            </a:pPr>
            <a:r>
              <a:rPr lang="ru-RU" sz="2000" dirty="0" smtClean="0"/>
              <a:t> </a:t>
            </a:r>
            <a:r>
              <a:rPr lang="ru-RU" sz="2000" dirty="0"/>
              <a:t>другое</a:t>
            </a:r>
            <a:r>
              <a:rPr lang="ru-RU" sz="2000" dirty="0" smtClean="0"/>
              <a:t>;</a:t>
            </a:r>
          </a:p>
          <a:p>
            <a:pPr>
              <a:buFontTx/>
              <a:buChar char="-"/>
            </a:pPr>
            <a:r>
              <a:rPr lang="ru-RU" sz="2000" dirty="0" smtClean="0"/>
              <a:t> затрудняюсь </a:t>
            </a:r>
            <a:r>
              <a:rPr lang="ru-RU" sz="2000" dirty="0"/>
              <a:t>ответить</a:t>
            </a:r>
            <a:r>
              <a:rPr lang="ru-RU" sz="2000" dirty="0" smtClean="0"/>
              <a:t>.</a:t>
            </a:r>
          </a:p>
          <a:p>
            <a:pPr marL="45720" indent="0">
              <a:buNone/>
            </a:pPr>
            <a:r>
              <a:rPr lang="ru-RU" sz="2000" dirty="0" smtClean="0"/>
              <a:t> </a:t>
            </a:r>
            <a:r>
              <a:rPr lang="ru-RU" sz="2000" dirty="0"/>
              <a:t>2. Возможно ли патриотическое воспитание в детском саду? </a:t>
            </a:r>
            <a:endParaRPr lang="ru-RU" sz="2000" dirty="0" smtClean="0"/>
          </a:p>
          <a:p>
            <a:pPr>
              <a:buFontTx/>
              <a:buChar char="-"/>
            </a:pPr>
            <a:r>
              <a:rPr lang="ru-RU" sz="2000" dirty="0" smtClean="0"/>
              <a:t>да</a:t>
            </a:r>
            <a:r>
              <a:rPr lang="ru-RU" sz="2000" dirty="0"/>
              <a:t>; </a:t>
            </a:r>
            <a:endParaRPr lang="ru-RU" sz="2000" dirty="0" smtClean="0"/>
          </a:p>
          <a:p>
            <a:pPr>
              <a:buFontTx/>
              <a:buChar char="-"/>
            </a:pPr>
            <a:r>
              <a:rPr lang="ru-RU" sz="2000" dirty="0" smtClean="0"/>
              <a:t>нет</a:t>
            </a:r>
            <a:r>
              <a:rPr lang="ru-RU" sz="2000" dirty="0"/>
              <a:t>; </a:t>
            </a:r>
            <a:endParaRPr lang="ru-RU" sz="2000" dirty="0" smtClean="0"/>
          </a:p>
          <a:p>
            <a:pPr>
              <a:buFontTx/>
              <a:buChar char="-"/>
            </a:pPr>
            <a:r>
              <a:rPr lang="ru-RU" sz="2000" dirty="0" smtClean="0"/>
              <a:t>затрудняюсь </a:t>
            </a:r>
            <a:r>
              <a:rPr lang="ru-RU" sz="2000" dirty="0"/>
              <a:t>ответить. </a:t>
            </a:r>
            <a:endParaRPr lang="ru-RU" sz="2000" dirty="0" smtClean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55576" y="188640"/>
            <a:ext cx="7704856" cy="1152128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+mj-lt"/>
              </a:rPr>
              <a:t>Анкета для родителей </a:t>
            </a:r>
            <a:endParaRPr lang="ru-RU" sz="2400" b="1" dirty="0" smtClean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+mj-lt"/>
              </a:rPr>
              <a:t>по </a:t>
            </a:r>
            <a:r>
              <a:rPr lang="ru-RU" sz="2400" b="1" dirty="0">
                <a:solidFill>
                  <a:schemeClr val="tx1"/>
                </a:solidFill>
                <a:latin typeface="+mj-lt"/>
              </a:rPr>
              <a:t>выявлению знаний в области воспитания у ребёнка любви к родному дому</a:t>
            </a:r>
          </a:p>
        </p:txBody>
      </p:sp>
    </p:spTree>
    <p:extLst>
      <p:ext uri="{BB962C8B-B14F-4D97-AF65-F5344CB8AC3E}">
        <p14:creationId xmlns:p14="http://schemas.microsoft.com/office/powerpoint/2010/main" val="118939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260648"/>
            <a:ext cx="8496944" cy="619268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000" dirty="0">
                <a:solidFill>
                  <a:srgbClr val="FF0000"/>
                </a:solidFill>
              </a:rPr>
              <a:t>3. </a:t>
            </a:r>
            <a:r>
              <a:rPr lang="ru-RU" sz="2000" dirty="0"/>
              <a:t>Как вы считаете, кто несёт ответственность за патриотическое воспитание детей? </a:t>
            </a:r>
            <a:endParaRPr lang="ru-RU" sz="2000" dirty="0" smtClean="0"/>
          </a:p>
          <a:p>
            <a:pPr>
              <a:buFontTx/>
              <a:buChar char="-"/>
            </a:pPr>
            <a:r>
              <a:rPr lang="ru-RU" sz="2000" dirty="0" smtClean="0"/>
              <a:t>педагоги</a:t>
            </a:r>
            <a:r>
              <a:rPr lang="ru-RU" sz="2000" dirty="0"/>
              <a:t>; </a:t>
            </a:r>
            <a:endParaRPr lang="ru-RU" sz="2000" dirty="0" smtClean="0"/>
          </a:p>
          <a:p>
            <a:pPr>
              <a:buFontTx/>
              <a:buChar char="-"/>
            </a:pPr>
            <a:r>
              <a:rPr lang="ru-RU" sz="2000" dirty="0" smtClean="0"/>
              <a:t>родители</a:t>
            </a:r>
            <a:r>
              <a:rPr lang="ru-RU" sz="2000" dirty="0"/>
              <a:t>; </a:t>
            </a:r>
            <a:endParaRPr lang="ru-RU" sz="2000" dirty="0" smtClean="0"/>
          </a:p>
          <a:p>
            <a:pPr>
              <a:buFontTx/>
              <a:buChar char="-"/>
            </a:pPr>
            <a:r>
              <a:rPr lang="ru-RU" sz="2000" dirty="0" smtClean="0"/>
              <a:t>затрудняюсь </a:t>
            </a:r>
            <a:r>
              <a:rPr lang="ru-RU" sz="2000" dirty="0"/>
              <a:t>ответить. </a:t>
            </a:r>
            <a:endParaRPr lang="ru-RU" sz="2000" dirty="0" smtClean="0"/>
          </a:p>
          <a:p>
            <a:pPr marL="45720" indent="0">
              <a:buNone/>
            </a:pPr>
            <a:r>
              <a:rPr lang="ru-RU" sz="2000" dirty="0" smtClean="0">
                <a:solidFill>
                  <a:srgbClr val="FF0000"/>
                </a:solidFill>
              </a:rPr>
              <a:t>4</a:t>
            </a:r>
            <a:r>
              <a:rPr lang="ru-RU" sz="2000" dirty="0">
                <a:solidFill>
                  <a:srgbClr val="FF0000"/>
                </a:solidFill>
              </a:rPr>
              <a:t>. </a:t>
            </a:r>
            <a:r>
              <a:rPr lang="ru-RU" sz="2000" dirty="0"/>
              <a:t>Считаете ли вы себя компетентным в вопросах патриотического воспитания</a:t>
            </a:r>
            <a:r>
              <a:rPr lang="ru-RU" sz="2000" dirty="0" smtClean="0"/>
              <a:t>? </a:t>
            </a:r>
          </a:p>
          <a:p>
            <a:pPr marL="45720" indent="0">
              <a:buNone/>
            </a:pPr>
            <a:r>
              <a:rPr lang="ru-RU" sz="2000" dirty="0" smtClean="0"/>
              <a:t>-  </a:t>
            </a:r>
            <a:r>
              <a:rPr lang="ru-RU" sz="2000" dirty="0"/>
              <a:t>да; </a:t>
            </a:r>
            <a:endParaRPr lang="ru-RU" sz="2000" dirty="0" smtClean="0"/>
          </a:p>
          <a:p>
            <a:pPr>
              <a:buFontTx/>
              <a:buChar char="-"/>
            </a:pPr>
            <a:r>
              <a:rPr lang="ru-RU" sz="2000" dirty="0" smtClean="0"/>
              <a:t>нет</a:t>
            </a:r>
            <a:r>
              <a:rPr lang="ru-RU" sz="2000" dirty="0"/>
              <a:t>. </a:t>
            </a:r>
            <a:endParaRPr lang="ru-RU" sz="2000" dirty="0" smtClean="0"/>
          </a:p>
          <a:p>
            <a:pPr marL="45720" indent="0">
              <a:buNone/>
            </a:pPr>
            <a:r>
              <a:rPr lang="ru-RU" sz="2000" dirty="0" smtClean="0">
                <a:solidFill>
                  <a:srgbClr val="FF0000"/>
                </a:solidFill>
              </a:rPr>
              <a:t>5</a:t>
            </a:r>
            <a:r>
              <a:rPr lang="ru-RU" sz="2000" dirty="0">
                <a:solidFill>
                  <a:srgbClr val="FF0000"/>
                </a:solidFill>
              </a:rPr>
              <a:t>. </a:t>
            </a:r>
            <a:r>
              <a:rPr lang="ru-RU" sz="2000" dirty="0"/>
              <a:t>Есть ли у вашего ребёнка желание узнавать о свое семье? </a:t>
            </a:r>
            <a:endParaRPr lang="ru-RU" sz="2000" dirty="0" smtClean="0"/>
          </a:p>
          <a:p>
            <a:pPr>
              <a:buFontTx/>
              <a:buChar char="-"/>
            </a:pPr>
            <a:r>
              <a:rPr lang="ru-RU" sz="2000" dirty="0" smtClean="0"/>
              <a:t>да</a:t>
            </a:r>
            <a:r>
              <a:rPr lang="ru-RU" sz="2000" dirty="0"/>
              <a:t>; </a:t>
            </a:r>
            <a:endParaRPr lang="ru-RU" sz="2000" dirty="0" smtClean="0"/>
          </a:p>
          <a:p>
            <a:pPr>
              <a:buFontTx/>
              <a:buChar char="-"/>
            </a:pPr>
            <a:r>
              <a:rPr lang="ru-RU" sz="2000" dirty="0" smtClean="0"/>
              <a:t>нет</a:t>
            </a:r>
            <a:r>
              <a:rPr lang="ru-RU" sz="2000" dirty="0"/>
              <a:t>; </a:t>
            </a:r>
            <a:endParaRPr lang="ru-RU" sz="2000" dirty="0" smtClean="0"/>
          </a:p>
          <a:p>
            <a:pPr>
              <a:buFontTx/>
              <a:buChar char="-"/>
            </a:pPr>
            <a:r>
              <a:rPr lang="ru-RU" sz="2000" dirty="0" smtClean="0"/>
              <a:t>иногда.</a:t>
            </a:r>
          </a:p>
          <a:p>
            <a:pPr marL="45720" indent="0">
              <a:buNone/>
            </a:pPr>
            <a:r>
              <a:rPr lang="ru-RU" sz="2000" dirty="0" smtClean="0"/>
              <a:t> </a:t>
            </a:r>
            <a:r>
              <a:rPr lang="ru-RU" sz="2000" dirty="0">
                <a:solidFill>
                  <a:srgbClr val="FF0000"/>
                </a:solidFill>
              </a:rPr>
              <a:t>6. </a:t>
            </a:r>
            <a:r>
              <a:rPr lang="ru-RU" sz="2000" dirty="0"/>
              <a:t>Что вы намерены делать для укрепления семейно-бытовых отношений и улучшения микроклимата в вашей семье? </a:t>
            </a:r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502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352928" cy="1008112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/>
              <a:t>II этап </a:t>
            </a:r>
            <a:r>
              <a:rPr lang="ru-RU" sz="3200" dirty="0" smtClean="0"/>
              <a:t>– Основной: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476672"/>
            <a:ext cx="8640960" cy="6192688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ru-RU" sz="1800" u="sng" dirty="0">
                <a:solidFill>
                  <a:srgbClr val="FF0000"/>
                </a:solidFill>
              </a:rPr>
              <a:t>Работа педагогов с детьми: </a:t>
            </a:r>
          </a:p>
          <a:p>
            <a:pPr>
              <a:buFontTx/>
              <a:buChar char="-"/>
            </a:pPr>
            <a:r>
              <a:rPr lang="ru-RU" sz="1800" dirty="0"/>
              <a:t>Загадывание загадок о семье; </a:t>
            </a:r>
          </a:p>
          <a:p>
            <a:pPr>
              <a:buFontTx/>
              <a:buChar char="-"/>
            </a:pPr>
            <a:r>
              <a:rPr lang="ru-RU" sz="1800" dirty="0"/>
              <a:t>Чтение литературы: </a:t>
            </a:r>
            <a:r>
              <a:rPr lang="ru-RU" sz="1800" dirty="0">
                <a:effectLst/>
                <a:ea typeface="Times New Roman" panose="02020603050405020304" pitchFamily="18" charset="0"/>
              </a:rPr>
              <a:t>«Синяя чашка» М. Матвеева «Теплый хлеб» К. Паустовский «Мамина работа» Е. Пермяк «Чем пахнут ремесла» Д. Родари «Мамина дочка» В. Белов </a:t>
            </a:r>
          </a:p>
          <a:p>
            <a:pPr>
              <a:buFontTx/>
              <a:buChar char="-"/>
            </a:pPr>
            <a:r>
              <a:rPr lang="ru-RU" sz="1800" dirty="0"/>
              <a:t>Беседы: </a:t>
            </a:r>
            <a:r>
              <a:rPr lang="ru-RU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«Об обязанностях членов семьи дома»</a:t>
            </a:r>
            <a:br>
              <a:rPr lang="ru-RU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 «О том, как надо заботиться о членах семьи» (проблемные ситуации)</a:t>
            </a:r>
            <a:br>
              <a:rPr lang="ru-RU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 «Кем работают мои родители»</a:t>
            </a:r>
          </a:p>
          <a:p>
            <a:pPr>
              <a:buFontTx/>
              <a:buChar char="-"/>
            </a:pPr>
            <a:r>
              <a:rPr lang="ru-RU" sz="1800" dirty="0"/>
              <a:t>Сюжетно-ролевые игры по теме: </a:t>
            </a:r>
            <a:r>
              <a:rPr lang="ru-RU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«Строительство», «Дом», «Семья»,</a:t>
            </a:r>
            <a:br>
              <a:rPr lang="ru-RU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«Магазин», «Больница».</a:t>
            </a:r>
            <a:endParaRPr lang="ru-RU" sz="18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sz="1800" dirty="0"/>
              <a:t>Дидактические игры по теме: </a:t>
            </a:r>
            <a:r>
              <a:rPr lang="ru-RU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"Кто старше?" "Кто младше?" "Родственные отношения" "Раз, два, три, четыре, пять. Про кого хочу сказать"</a:t>
            </a:r>
            <a:br>
              <a:rPr lang="ru-RU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«Собери портрет»</a:t>
            </a:r>
            <a:endParaRPr lang="ru-RU" sz="18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sz="1800" dirty="0"/>
              <a:t>Рисование и выставка рисунков: «Моя дружная семья»; «моя любимая мама» </a:t>
            </a:r>
          </a:p>
          <a:p>
            <a:pPr>
              <a:buFont typeface="Arial" pitchFamily="34" charset="0"/>
              <a:buChar char="•"/>
            </a:pPr>
            <a:r>
              <a:rPr lang="ru-RU" sz="1800" u="sng" dirty="0">
                <a:solidFill>
                  <a:srgbClr val="FF0000"/>
                </a:solidFill>
              </a:rPr>
              <a:t>Работа родителей с детьми:</a:t>
            </a:r>
          </a:p>
          <a:p>
            <a:pPr>
              <a:buFontTx/>
              <a:buChar char="-"/>
            </a:pPr>
            <a:r>
              <a:rPr lang="ru-RU" sz="1800" dirty="0"/>
              <a:t>Рассматривание и подбор с детьми семейных фотографий</a:t>
            </a:r>
            <a:r>
              <a:rPr lang="ru-RU" sz="1800" dirty="0" smtClean="0"/>
              <a:t>., </a:t>
            </a:r>
            <a:r>
              <a:rPr lang="ru-RU" sz="1800" dirty="0"/>
              <a:t>м</a:t>
            </a:r>
            <a:r>
              <a:rPr lang="ru-RU" sz="1800" dirty="0" smtClean="0"/>
              <a:t>астер –класс «Букет цветов</a:t>
            </a:r>
            <a:r>
              <a:rPr lang="ru-RU" sz="1800" dirty="0" smtClean="0"/>
              <a:t>».</a:t>
            </a:r>
            <a:endParaRPr lang="ru-RU" sz="1800" dirty="0" smtClean="0"/>
          </a:p>
          <a:p>
            <a:pPr>
              <a:buFontTx/>
              <a:buChar char="-"/>
            </a:pPr>
            <a:r>
              <a:rPr lang="ru-RU" sz="1800" u="sng" dirty="0" smtClean="0">
                <a:solidFill>
                  <a:srgbClr val="FF0000"/>
                </a:solidFill>
              </a:rPr>
              <a:t>Работа </a:t>
            </a:r>
            <a:r>
              <a:rPr lang="ru-RU" sz="1800" u="sng" dirty="0">
                <a:solidFill>
                  <a:srgbClr val="FF0000"/>
                </a:solidFill>
              </a:rPr>
              <a:t>педагогов и родителей: </a:t>
            </a:r>
            <a:r>
              <a:rPr lang="ru-RU" sz="1800" dirty="0">
                <a:effectLst/>
                <a:ea typeface="Times New Roman" panose="02020603050405020304" pitchFamily="18" charset="0"/>
              </a:rPr>
              <a:t>Родительское собрание на тему: «Моя семья - что может быть дороже»</a:t>
            </a:r>
            <a:endParaRPr lang="ru-RU" sz="1800" u="sng" dirty="0"/>
          </a:p>
          <a:p>
            <a:pPr>
              <a:buFontTx/>
              <a:buChar char="-"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9598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338</TotalTime>
  <Words>783</Words>
  <Application>Microsoft Office PowerPoint</Application>
  <PresentationFormat>Экран (4:3)</PresentationFormat>
  <Paragraphs>96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Воздушный поток</vt:lpstr>
      <vt:lpstr>Социально – коммуникативный проект «Дружная семья»</vt:lpstr>
      <vt:lpstr>Актуальность</vt:lpstr>
      <vt:lpstr>Презентация PowerPoint</vt:lpstr>
      <vt:lpstr>Ожидаемые результаты: </vt:lpstr>
      <vt:lpstr>I этап - Организационно-подготовительный:</vt:lpstr>
      <vt:lpstr>Презентация PowerPoint</vt:lpstr>
      <vt:lpstr>Презентация PowerPoint</vt:lpstr>
      <vt:lpstr>Презентация PowerPoint</vt:lpstr>
      <vt:lpstr>II этап – Основной:</vt:lpstr>
      <vt:lpstr>III этап- Заключительный:</vt:lpstr>
      <vt:lpstr>Презентация PowerPoint</vt:lpstr>
      <vt:lpstr>Презентация PowerPoint</vt:lpstr>
      <vt:lpstr>Презентация PowerPoint</vt:lpstr>
      <vt:lpstr>Рассматривание и подбор с детьми семейных фотографий</vt:lpstr>
      <vt:lpstr>Буклет для родителей «Семья и семейные ценности»</vt:lpstr>
      <vt:lpstr>Чтение художественной литературы:</vt:lpstr>
      <vt:lpstr>Сюжетно – ролевые игры </vt:lpstr>
      <vt:lpstr>Рисование и выставка рисунков «Моя семья»</vt:lpstr>
      <vt:lpstr>Родительское собрание на тему: «Моя семья – что может быть дороже»</vt:lpstr>
      <vt:lpstr>Стенгазета «Наша дружная семья»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Социально – коммуникативный проект «Дружная семья»</dc:title>
  <dc:creator>4</dc:creator>
  <cp:lastModifiedBy>4</cp:lastModifiedBy>
  <cp:revision>34</cp:revision>
  <dcterms:created xsi:type="dcterms:W3CDTF">2025-05-08T07:19:22Z</dcterms:created>
  <dcterms:modified xsi:type="dcterms:W3CDTF">2025-05-20T11:10:09Z</dcterms:modified>
</cp:coreProperties>
</file>