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0" r:id="rId3"/>
    <p:sldId id="258" r:id="rId4"/>
    <p:sldId id="259" r:id="rId5"/>
    <p:sldId id="262" r:id="rId6"/>
    <p:sldId id="265" r:id="rId7"/>
    <p:sldId id="276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62" autoAdjust="0"/>
  </p:normalViewPr>
  <p:slideViewPr>
    <p:cSldViewPr>
      <p:cViewPr>
        <p:scale>
          <a:sx n="77" d="100"/>
          <a:sy n="77" d="100"/>
        </p:scale>
        <p:origin x="-117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A78300-5B82-4E22-9A15-39559A6E4BF0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BA075C-930B-4F3A-A985-95B024552D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194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A075C-930B-4F3A-A985-95B024552DD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637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g"/><Relationship Id="rId4" Type="http://schemas.openxmlformats.org/officeDocument/2006/relationships/image" Target="../media/image5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45.jpeg"/><Relationship Id="rId7" Type="http://schemas.openxmlformats.org/officeDocument/2006/relationships/image" Target="../media/image6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11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jp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8640"/>
            <a:ext cx="9005455" cy="894006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МБ ДОУ Починковский детский сад №2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22796" y="581364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000" dirty="0">
                <a:latin typeface="Comic Sans MS" pitchFamily="66" charset="0"/>
              </a:rPr>
              <a:t>Презентацию </a:t>
            </a:r>
            <a:r>
              <a:rPr lang="ru-RU" sz="2000" dirty="0" smtClean="0">
                <a:latin typeface="Comic Sans MS" pitchFamily="66" charset="0"/>
              </a:rPr>
              <a:t>подготовил </a:t>
            </a:r>
            <a:r>
              <a:rPr lang="ru-RU" sz="2000" dirty="0">
                <a:latin typeface="Comic Sans MS" pitchFamily="66" charset="0"/>
              </a:rPr>
              <a:t/>
            </a:r>
            <a:br>
              <a:rPr lang="ru-RU" sz="2000" dirty="0">
                <a:latin typeface="Comic Sans MS" pitchFamily="66" charset="0"/>
              </a:rPr>
            </a:br>
            <a:r>
              <a:rPr lang="ru-RU" sz="2000" dirty="0">
                <a:latin typeface="Comic Sans MS" pitchFamily="66" charset="0"/>
              </a:rPr>
              <a:t>воспитатель: </a:t>
            </a:r>
            <a:r>
              <a:rPr lang="ru-RU" sz="2000" dirty="0" err="1" smtClean="0">
                <a:latin typeface="Comic Sans MS" pitchFamily="66" charset="0"/>
              </a:rPr>
              <a:t>Жегулёва</a:t>
            </a:r>
            <a:r>
              <a:rPr lang="ru-RU" sz="2000" dirty="0" smtClean="0">
                <a:latin typeface="Comic Sans MS" pitchFamily="66" charset="0"/>
              </a:rPr>
              <a:t> А</a:t>
            </a:r>
            <a:r>
              <a:rPr lang="ru-RU" sz="2000" dirty="0">
                <a:latin typeface="Comic Sans MS" pitchFamily="66" charset="0"/>
              </a:rPr>
              <a:t>. </a:t>
            </a:r>
            <a:r>
              <a:rPr lang="ru-RU" sz="2000" dirty="0">
                <a:latin typeface="Comic Sans MS" pitchFamily="66" charset="0"/>
              </a:rPr>
              <a:t>Д</a:t>
            </a:r>
            <a:r>
              <a:rPr lang="ru-RU" sz="2000" dirty="0" smtClean="0">
                <a:latin typeface="Comic Sans MS" pitchFamily="66" charset="0"/>
              </a:rPr>
              <a:t>.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796" y="1844824"/>
            <a:ext cx="4330640" cy="314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2754755"/>
            <a:ext cx="6400800" cy="1326137"/>
          </a:xfrm>
        </p:spPr>
        <p:txBody>
          <a:bodyPr>
            <a:normAutofit/>
          </a:bodyPr>
          <a:lstStyle/>
          <a:p>
            <a:r>
              <a:rPr lang="ru-RU" sz="660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ДЕРЕВЬЯ</a:t>
            </a:r>
          </a:p>
        </p:txBody>
      </p:sp>
    </p:spTree>
    <p:extLst>
      <p:ext uri="{BB962C8B-B14F-4D97-AF65-F5344CB8AC3E}">
        <p14:creationId xmlns:p14="http://schemas.microsoft.com/office/powerpoint/2010/main" val="256251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133220"/>
            <a:ext cx="136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Ива</a:t>
            </a:r>
            <a:endParaRPr lang="ru-RU" sz="4800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6056" y="186045"/>
            <a:ext cx="38536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latin typeface="Comic Sans MS" pitchFamily="66" charset="0"/>
              </a:rPr>
              <a:t>Кудри в речку опустила</a:t>
            </a:r>
          </a:p>
          <a:p>
            <a:pPr algn="r"/>
            <a:r>
              <a:rPr lang="ru-RU" sz="2400" dirty="0" smtClean="0">
                <a:latin typeface="Comic Sans MS" pitchFamily="66" charset="0"/>
              </a:rPr>
              <a:t>И о чем-то загрустила,</a:t>
            </a:r>
          </a:p>
          <a:p>
            <a:pPr algn="r"/>
            <a:r>
              <a:rPr lang="ru-RU" sz="2400" dirty="0" smtClean="0">
                <a:latin typeface="Comic Sans MS" pitchFamily="66" charset="0"/>
              </a:rPr>
              <a:t>А о чем она грустит,</a:t>
            </a:r>
          </a:p>
          <a:p>
            <a:pPr algn="r"/>
            <a:r>
              <a:rPr lang="ru-RU" sz="2400" dirty="0" smtClean="0">
                <a:latin typeface="Comic Sans MS" pitchFamily="66" charset="0"/>
              </a:rPr>
              <a:t>Никому не говорит. </a:t>
            </a:r>
          </a:p>
          <a:p>
            <a:pPr algn="r"/>
            <a:endParaRPr lang="ru-RU" sz="2400" dirty="0">
              <a:latin typeface="Comic Sans MS" pitchFamily="66" charset="0"/>
            </a:endParaRPr>
          </a:p>
        </p:txBody>
      </p:sp>
      <p:pic>
        <p:nvPicPr>
          <p:cNvPr id="9" name="Рисунок 8" descr="ива 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594666"/>
            <a:ext cx="3600400" cy="4221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ива 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4097" y="880154"/>
            <a:ext cx="2395933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ива белая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78083" y="885782"/>
            <a:ext cx="2286016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2189309"/>
            <a:ext cx="2701534" cy="2167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9757" y="3933056"/>
            <a:ext cx="2978119" cy="2724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4002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29957" y="155625"/>
            <a:ext cx="2919268" cy="828328"/>
          </a:xfrm>
        </p:spPr>
        <p:txBody>
          <a:bodyPr>
            <a:noAutofit/>
          </a:bodyPr>
          <a:lstStyle/>
          <a:p>
            <a:r>
              <a:rPr lang="ru-RU" sz="480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Comic Sans MS" pitchFamily="66" charset="0"/>
              </a:rPr>
              <a:t>Тополь</a:t>
            </a:r>
            <a:endParaRPr lang="ru-RU" sz="4800" dirty="0">
              <a:ln>
                <a:solidFill>
                  <a:schemeClr val="accent3">
                    <a:lumMod val="75000"/>
                  </a:schemeClr>
                </a:solidFill>
              </a:ln>
              <a:latin typeface="Comic Sans MS" pitchFamily="66" charset="0"/>
            </a:endParaRPr>
          </a:p>
        </p:txBody>
      </p:sp>
      <p:pic>
        <p:nvPicPr>
          <p:cNvPr id="8" name="Рисунок 7" descr="лист тополь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953402"/>
            <a:ext cx="2686621" cy="1755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тополь 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79511" y="2708920"/>
            <a:ext cx="2830637" cy="3960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топ пух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127504" y="1412776"/>
            <a:ext cx="2147782" cy="2863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603838" y="176296"/>
            <a:ext cx="432041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dirty="0" smtClean="0">
                <a:latin typeface="Comic Sans MS" pitchFamily="66" charset="0"/>
              </a:rPr>
              <a:t>Из деревьев ранним летом</a:t>
            </a:r>
          </a:p>
          <a:p>
            <a:pPr algn="r"/>
            <a:r>
              <a:rPr lang="ru-RU" sz="2400" dirty="0" smtClean="0">
                <a:latin typeface="Comic Sans MS" pitchFamily="66" charset="0"/>
              </a:rPr>
              <a:t>Вдруг снежинки запорхают,</a:t>
            </a:r>
          </a:p>
          <a:p>
            <a:pPr algn="r"/>
            <a:r>
              <a:rPr lang="ru-RU" sz="2400" dirty="0" smtClean="0">
                <a:latin typeface="Comic Sans MS" pitchFamily="66" charset="0"/>
              </a:rPr>
              <a:t>Но не радует нас это-</a:t>
            </a:r>
          </a:p>
          <a:p>
            <a:pPr algn="r"/>
            <a:r>
              <a:rPr lang="ru-RU" sz="2400" dirty="0" smtClean="0">
                <a:latin typeface="Comic Sans MS" pitchFamily="66" charset="0"/>
              </a:rPr>
              <a:t>Мы от этого чихаем.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5997" y="3619250"/>
            <a:ext cx="2863709" cy="2863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9844" y="4378116"/>
            <a:ext cx="2954324" cy="2104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1295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44" y="124910"/>
            <a:ext cx="26408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Comic Sans MS" pitchFamily="66" charset="0"/>
              </a:rPr>
              <a:t>Каштан</a:t>
            </a:r>
            <a:endParaRPr lang="ru-RU" sz="4800" dirty="0">
              <a:ln>
                <a:solidFill>
                  <a:schemeClr val="accent3">
                    <a:lumMod val="75000"/>
                  </a:schemeClr>
                </a:solidFill>
              </a:ln>
              <a:latin typeface="Comic Sans MS" pitchFamily="66" charset="0"/>
            </a:endParaRPr>
          </a:p>
        </p:txBody>
      </p:sp>
      <p:pic>
        <p:nvPicPr>
          <p:cNvPr id="4" name="Рисунок 3" descr="Каштан (1)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895744" y="1527008"/>
            <a:ext cx="2058258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kashtan-2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262" y="2654719"/>
            <a:ext cx="4295329" cy="4103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ages (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9891" y="1527008"/>
            <a:ext cx="1859011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483767" y="35695"/>
            <a:ext cx="657834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200" dirty="0" smtClean="0">
                <a:latin typeface="Comic Sans MS" pitchFamily="66" charset="0"/>
              </a:rPr>
              <a:t>Растет на Кавказе каштан-великан,</a:t>
            </a:r>
            <a:br>
              <a:rPr lang="ru-RU" sz="2200" dirty="0" smtClean="0">
                <a:latin typeface="Comic Sans MS" pitchFamily="66" charset="0"/>
              </a:rPr>
            </a:br>
            <a:r>
              <a:rPr lang="ru-RU" sz="2200" dirty="0" smtClean="0">
                <a:latin typeface="Comic Sans MS" pitchFamily="66" charset="0"/>
              </a:rPr>
              <a:t>Красавец-каштан, благородный каштан: меж пильчатых листьев – колючки доспехи,</a:t>
            </a:r>
            <a:br>
              <a:rPr lang="ru-RU" sz="2200" dirty="0" smtClean="0">
                <a:latin typeface="Comic Sans MS" pitchFamily="66" charset="0"/>
              </a:rPr>
            </a:br>
            <a:r>
              <a:rPr lang="ru-RU" sz="2200" dirty="0" smtClean="0">
                <a:latin typeface="Comic Sans MS" pitchFamily="66" charset="0"/>
              </a:rPr>
              <a:t>И рыцари в этих доспехах - орехи.</a:t>
            </a:r>
            <a:br>
              <a:rPr lang="ru-RU" sz="2200" dirty="0" smtClean="0">
                <a:latin typeface="Comic Sans MS" pitchFamily="66" charset="0"/>
              </a:rPr>
            </a:br>
            <a:endParaRPr lang="ru-RU" sz="2200" dirty="0">
              <a:latin typeface="Comic Sans MS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262" y="955907"/>
            <a:ext cx="2649895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9220" y="3373845"/>
            <a:ext cx="2649895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6743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4788024" y="252770"/>
            <a:ext cx="4213114" cy="1500198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ru-RU" sz="2400" dirty="0" smtClean="0">
                <a:latin typeface="Comic Sans MS" pitchFamily="66" charset="0"/>
              </a:rPr>
              <a:t>Что же это за девица:</a:t>
            </a:r>
          </a:p>
          <a:p>
            <a:pPr algn="r">
              <a:buNone/>
            </a:pPr>
            <a:r>
              <a:rPr lang="ru-RU" sz="2400" dirty="0" smtClean="0">
                <a:latin typeface="Comic Sans MS" pitchFamily="66" charset="0"/>
              </a:rPr>
              <a:t>Не швея, не мастерица,</a:t>
            </a:r>
          </a:p>
          <a:p>
            <a:pPr algn="r">
              <a:buNone/>
            </a:pPr>
            <a:r>
              <a:rPr lang="ru-RU" sz="2400" dirty="0" smtClean="0">
                <a:latin typeface="Comic Sans MS" pitchFamily="66" charset="0"/>
              </a:rPr>
              <a:t>Ничего сама не шьёт,</a:t>
            </a:r>
          </a:p>
          <a:p>
            <a:pPr algn="r">
              <a:buNone/>
            </a:pPr>
            <a:r>
              <a:rPr lang="ru-RU" sz="2400" dirty="0" smtClean="0">
                <a:latin typeface="Comic Sans MS" pitchFamily="66" charset="0"/>
              </a:rPr>
              <a:t>А в иголках круглый год. </a:t>
            </a:r>
          </a:p>
          <a:p>
            <a:pPr algn="r"/>
            <a:endParaRPr lang="ru-RU" sz="2400" dirty="0">
              <a:latin typeface="Comic Sans MS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763" y="-34405"/>
            <a:ext cx="1556728" cy="1142984"/>
          </a:xfrm>
        </p:spPr>
        <p:txBody>
          <a:bodyPr/>
          <a:lstStyle/>
          <a:p>
            <a:r>
              <a:rPr lang="ru-RU" sz="480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Ель</a:t>
            </a:r>
            <a:endParaRPr lang="ru-RU" sz="4800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1357298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" name="Рисунок 7" descr="f24bd74cfe240eed5d24642ce0521b3d_m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568992" y="2484993"/>
            <a:ext cx="2459351" cy="198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el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276871"/>
            <a:ext cx="3451669" cy="4557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Picea-Acrokona-4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4752538"/>
            <a:ext cx="1988840" cy="198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2375587"/>
            <a:ext cx="2906847" cy="4360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222806"/>
            <a:ext cx="3200416" cy="2026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9903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4282" y="0"/>
            <a:ext cx="1549406" cy="990600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Comic Sans MS" pitchFamily="66" charset="0"/>
              </a:rPr>
              <a:t>Кедр</a:t>
            </a:r>
            <a:endParaRPr lang="ru-RU" sz="4800" dirty="0">
              <a:ln>
                <a:solidFill>
                  <a:schemeClr val="accent3">
                    <a:lumMod val="75000"/>
                  </a:schemeClr>
                </a:solidFill>
              </a:ln>
              <a:latin typeface="Comic Sans MS" pitchFamily="66" charset="0"/>
            </a:endParaRPr>
          </a:p>
        </p:txBody>
      </p:sp>
      <p:pic>
        <p:nvPicPr>
          <p:cNvPr id="7" name="Рисунок 6" descr="кедр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182" y="2636912"/>
            <a:ext cx="3567722" cy="4128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1259360374_kedr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924" y="889584"/>
            <a:ext cx="2376264" cy="1782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995937" y="117804"/>
            <a:ext cx="49337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latin typeface="Comic Sans MS" pitchFamily="66" charset="0"/>
              </a:rPr>
              <a:t>Есть в тайге сибирской кедры,</a:t>
            </a:r>
          </a:p>
          <a:p>
            <a:pPr algn="r"/>
            <a:r>
              <a:rPr lang="ru-RU" sz="2400" dirty="0" smtClean="0">
                <a:latin typeface="Comic Sans MS" pitchFamily="66" charset="0"/>
              </a:rPr>
              <a:t>На орехи кедры щедры.</a:t>
            </a:r>
          </a:p>
          <a:p>
            <a:pPr algn="r"/>
            <a:r>
              <a:rPr lang="ru-RU" sz="2400" dirty="0" smtClean="0">
                <a:latin typeface="Comic Sans MS" pitchFamily="66" charset="0"/>
              </a:rPr>
              <a:t>Знают белки, знают мышки,</a:t>
            </a:r>
          </a:p>
          <a:p>
            <a:pPr algn="r"/>
            <a:r>
              <a:rPr lang="ru-RU" sz="2400" dirty="0" smtClean="0">
                <a:latin typeface="Comic Sans MS" pitchFamily="66" charset="0"/>
              </a:rPr>
              <a:t>Что искать их надо в…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4035939"/>
            <a:ext cx="4383004" cy="2744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932040" y="1613409"/>
            <a:ext cx="2376264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9406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596" y="0"/>
            <a:ext cx="2255989" cy="1000108"/>
          </a:xfrm>
        </p:spPr>
        <p:txBody>
          <a:bodyPr>
            <a:normAutofit/>
          </a:bodyPr>
          <a:lstStyle/>
          <a:p>
            <a:r>
              <a:rPr lang="ru-RU" sz="480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Сосна</a:t>
            </a:r>
            <a:endParaRPr lang="ru-RU" sz="4800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4788024" y="187076"/>
            <a:ext cx="4157067" cy="1357322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ru-RU" sz="2400" dirty="0" smtClean="0">
                <a:latin typeface="Comic Sans MS" pitchFamily="66" charset="0"/>
              </a:rPr>
              <a:t>У меня длинней иголки,</a:t>
            </a:r>
          </a:p>
          <a:p>
            <a:pPr algn="r">
              <a:buNone/>
            </a:pPr>
            <a:r>
              <a:rPr lang="ru-RU" sz="2400" dirty="0" smtClean="0">
                <a:latin typeface="Comic Sans MS" pitchFamily="66" charset="0"/>
              </a:rPr>
              <a:t>Чем у ёлки.</a:t>
            </a:r>
          </a:p>
          <a:p>
            <a:pPr algn="r">
              <a:buNone/>
            </a:pPr>
            <a:r>
              <a:rPr lang="ru-RU" sz="2400" dirty="0" smtClean="0">
                <a:latin typeface="Comic Sans MS" pitchFamily="66" charset="0"/>
              </a:rPr>
              <a:t>Очень прямо я расту </a:t>
            </a:r>
          </a:p>
          <a:p>
            <a:pPr algn="r">
              <a:buNone/>
            </a:pPr>
            <a:r>
              <a:rPr lang="ru-RU" sz="2400" dirty="0" smtClean="0">
                <a:latin typeface="Comic Sans MS" pitchFamily="66" charset="0"/>
              </a:rPr>
              <a:t>В высоту.</a:t>
            </a:r>
          </a:p>
          <a:p>
            <a:pPr algn="r">
              <a:buNone/>
            </a:pPr>
            <a:endParaRPr lang="ru-RU" sz="2400" dirty="0">
              <a:latin typeface="Comic Sans MS" pitchFamily="66" charset="0"/>
            </a:endParaRPr>
          </a:p>
        </p:txBody>
      </p:sp>
      <p:pic>
        <p:nvPicPr>
          <p:cNvPr id="7" name="Рисунок 6" descr="сосна плоды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759" y="2132856"/>
            <a:ext cx="2347628" cy="1878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сосна 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06697" y="2438399"/>
            <a:ext cx="3269232" cy="4357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хвоя сосны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095" y="667518"/>
            <a:ext cx="3259834" cy="1802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904" y="2740286"/>
            <a:ext cx="2484107" cy="3726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7759" y="4400843"/>
            <a:ext cx="2565886" cy="1924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4326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s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298" y="2714620"/>
            <a:ext cx="2038349" cy="19582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Рисунок 7" descr="ива 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40" y="4857760"/>
            <a:ext cx="2286000" cy="14287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Рисунок 8" descr="загруженное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314" y="2714620"/>
            <a:ext cx="1714512" cy="19847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Рисунок 9" descr="175393-fa914-18635428-m750x740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00034" y="3214686"/>
            <a:ext cx="1643074" cy="26935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Рисунок 10" descr="c4fe4902fa83ad05b5637b711f80117a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6786578" y="2786058"/>
            <a:ext cx="1947901" cy="19811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Рисунок 11" descr="m-001_030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5572132" y="4929198"/>
            <a:ext cx="2063191" cy="14287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395215" y="1200545"/>
            <a:ext cx="482856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Вопрос:  С какого дерева лист?</a:t>
            </a:r>
          </a:p>
          <a:p>
            <a:r>
              <a:rPr lang="ru-RU" sz="2400" dirty="0" smtClean="0">
                <a:latin typeface="Comic Sans MS" pitchFamily="66" charset="0"/>
              </a:rPr>
              <a:t>Ответ: Этот лист с дерева дуб.</a:t>
            </a:r>
          </a:p>
          <a:p>
            <a:r>
              <a:rPr lang="ru-RU" sz="2400" dirty="0" smtClean="0">
                <a:latin typeface="Comic Sans MS" pitchFamily="66" charset="0"/>
              </a:rPr>
              <a:t>Вопрос: Значит он какой?</a:t>
            </a:r>
          </a:p>
          <a:p>
            <a:r>
              <a:rPr lang="ru-RU" sz="2400" dirty="0" smtClean="0">
                <a:latin typeface="Comic Sans MS" pitchFamily="66" charset="0"/>
              </a:rPr>
              <a:t>Ответ: Дубовый.</a:t>
            </a:r>
          </a:p>
          <a:p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116632"/>
            <a:ext cx="89364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Comic Sans MS" pitchFamily="66" charset="0"/>
              </a:rPr>
              <a:t>С какого дерева лист?</a:t>
            </a:r>
            <a:endParaRPr lang="ru-RU" sz="5400" dirty="0">
              <a:ln>
                <a:solidFill>
                  <a:schemeClr val="accent3">
                    <a:lumMod val="75000"/>
                  </a:schemeClr>
                </a:solidFill>
              </a:ln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51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687" y="443508"/>
            <a:ext cx="90027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Comic Sans MS" pitchFamily="66" charset="0"/>
              </a:rPr>
              <a:t>Определи время года по дереву</a:t>
            </a:r>
            <a:endParaRPr lang="ru-RU" sz="4400" dirty="0">
              <a:ln>
                <a:solidFill>
                  <a:schemeClr val="accent3">
                    <a:lumMod val="75000"/>
                  </a:schemeClr>
                </a:solidFill>
              </a:ln>
              <a:latin typeface="Comic Sans MS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9395" y="1340768"/>
            <a:ext cx="3601369" cy="5171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7509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609" y="69921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Comic Sans MS" pitchFamily="66" charset="0"/>
              </a:rPr>
              <a:t>Деревья бывают</a:t>
            </a:r>
            <a:br>
              <a:rPr lang="ru-RU" sz="360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Comic Sans MS" pitchFamily="66" charset="0"/>
              </a:rPr>
            </a:br>
            <a:r>
              <a:rPr lang="ru-RU" sz="360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Comic Sans MS" pitchFamily="66" charset="0"/>
              </a:rPr>
              <a:t>лиственные и хвойные</a:t>
            </a:r>
            <a:endParaRPr lang="ru-RU" sz="3600" dirty="0">
              <a:ln>
                <a:solidFill>
                  <a:schemeClr val="accent3">
                    <a:lumMod val="75000"/>
                  </a:schemeClr>
                </a:solidFill>
              </a:ln>
              <a:latin typeface="Comic Sans MS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1292286"/>
            <a:ext cx="2874086" cy="3574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292286"/>
            <a:ext cx="3096344" cy="3528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1381123"/>
            <a:ext cx="2664296" cy="1737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5022" y="3224444"/>
            <a:ext cx="2687170" cy="1710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-67531" y="5157192"/>
            <a:ext cx="40684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Comic Sans MS" pitchFamily="66" charset="0"/>
              </a:rPr>
              <a:t>у</a:t>
            </a:r>
            <a:r>
              <a:rPr lang="ru-RU" sz="28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Comic Sans MS" pitchFamily="66" charset="0"/>
              </a:rPr>
              <a:t> лиственных деревьев </a:t>
            </a:r>
          </a:p>
          <a:p>
            <a:pPr algn="ctr"/>
            <a:r>
              <a:rPr lang="ru-RU" sz="28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Comic Sans MS" pitchFamily="66" charset="0"/>
              </a:rPr>
              <a:t>на ветках листья  </a:t>
            </a:r>
            <a:endParaRPr lang="ru-RU" sz="2800" b="1" dirty="0">
              <a:ln>
                <a:solidFill>
                  <a:schemeClr val="accent3">
                    <a:lumMod val="75000"/>
                  </a:schemeClr>
                </a:solidFill>
              </a:ln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68740" y="5157191"/>
            <a:ext cx="392447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Comic Sans MS" pitchFamily="66" charset="0"/>
              </a:rPr>
              <a:t>у хвойных деревьев </a:t>
            </a:r>
          </a:p>
          <a:p>
            <a:pPr algn="ctr"/>
            <a:r>
              <a:rPr lang="ru-RU" sz="28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Comic Sans MS" pitchFamily="66" charset="0"/>
              </a:rPr>
              <a:t>листья в виде </a:t>
            </a:r>
          </a:p>
          <a:p>
            <a:pPr algn="ctr"/>
            <a:r>
              <a:rPr lang="ru-RU" sz="28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Comic Sans MS" pitchFamily="66" charset="0"/>
              </a:rPr>
              <a:t>иголочек – хвоинок</a:t>
            </a:r>
            <a:endParaRPr lang="ru-RU" sz="2800" b="1" dirty="0">
              <a:ln>
                <a:solidFill>
                  <a:schemeClr val="accent3">
                    <a:lumMod val="75000"/>
                  </a:schemeClr>
                </a:solidFill>
              </a:ln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16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19"/>
            <a:ext cx="8064896" cy="1143000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Comic Sans MS" pitchFamily="66" charset="0"/>
              </a:rPr>
              <a:t>Деревья – многолетние растения. </a:t>
            </a:r>
            <a:br>
              <a:rPr lang="ru-RU" sz="280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Comic Sans MS" pitchFamily="66" charset="0"/>
              </a:rPr>
            </a:br>
            <a:r>
              <a:rPr lang="ru-RU" sz="280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Comic Sans MS" pitchFamily="66" charset="0"/>
              </a:rPr>
              <a:t>Они живут сотни, а некоторые тысячи лет</a:t>
            </a:r>
            <a:r>
              <a:rPr lang="ru-RU" sz="280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</a:rPr>
              <a:t>.</a:t>
            </a:r>
            <a:endParaRPr lang="ru-RU" sz="2800" dirty="0">
              <a:ln>
                <a:solidFill>
                  <a:schemeClr val="accent3">
                    <a:lumMod val="75000"/>
                  </a:schemeClr>
                </a:solidFill>
              </a:ln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4138" y="1178416"/>
            <a:ext cx="3791666" cy="4106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67544" y="5284820"/>
            <a:ext cx="823218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Comic Sans MS" pitchFamily="66" charset="0"/>
              </a:rPr>
              <a:t>Деревья - это самые большие в мире </a:t>
            </a:r>
            <a:r>
              <a:rPr lang="ru-RU" sz="22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Comic Sans MS" pitchFamily="66" charset="0"/>
              </a:rPr>
              <a:t>растения.</a:t>
            </a:r>
          </a:p>
          <a:p>
            <a:pPr algn="just"/>
            <a:r>
              <a:rPr lang="ru-RU" sz="22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Comic Sans MS" pitchFamily="66" charset="0"/>
              </a:rPr>
              <a:t>В т</a:t>
            </a:r>
            <a:r>
              <a:rPr lang="ru-RU" sz="2200" b="1" dirty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Comic Sans MS" pitchFamily="66" charset="0"/>
              </a:rPr>
              <a:t>ё</a:t>
            </a:r>
            <a:r>
              <a:rPr lang="ru-RU" sz="22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Comic Sans MS" pitchFamily="66" charset="0"/>
              </a:rPr>
              <a:t>плый </a:t>
            </a:r>
            <a:r>
              <a:rPr lang="ru-RU" sz="2200" b="1" dirty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Comic Sans MS" pitchFamily="66" charset="0"/>
              </a:rPr>
              <a:t>весенний день дерево вроде этого вытягивает из земли около 1000 литров </a:t>
            </a:r>
            <a:r>
              <a:rPr lang="ru-RU" sz="22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Comic Sans MS" pitchFamily="66" charset="0"/>
              </a:rPr>
              <a:t>воды.</a:t>
            </a:r>
          </a:p>
          <a:p>
            <a:pPr algn="just"/>
            <a:r>
              <a:rPr lang="ru-RU" sz="22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Comic Sans MS" pitchFamily="66" charset="0"/>
              </a:rPr>
              <a:t>Её </a:t>
            </a:r>
            <a:r>
              <a:rPr lang="ru-RU" sz="2200" b="1" dirty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Comic Sans MS" pitchFamily="66" charset="0"/>
              </a:rPr>
              <a:t>хватило бы, чтобы заполнить пять </a:t>
            </a:r>
            <a:r>
              <a:rPr lang="ru-RU" sz="22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Comic Sans MS" pitchFamily="66" charset="0"/>
              </a:rPr>
              <a:t>ванн.</a:t>
            </a:r>
            <a:endParaRPr lang="ru-RU" sz="2200" dirty="0">
              <a:ln>
                <a:solidFill>
                  <a:schemeClr val="accent3">
                    <a:lumMod val="75000"/>
                  </a:schemeClr>
                </a:solidFill>
              </a:ln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6780" y="1527157"/>
            <a:ext cx="21199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ВЕСНА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32240" y="1628800"/>
            <a:ext cx="17520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ЛЕТО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6780" y="3890665"/>
            <a:ext cx="21788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ОСЕНЬ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726604" y="3977270"/>
            <a:ext cx="19960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ЗИМА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3169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480720" cy="1143000"/>
          </a:xfrm>
        </p:spPr>
        <p:txBody>
          <a:bodyPr/>
          <a:lstStyle/>
          <a:p>
            <a:r>
              <a:rPr lang="ru-RU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Comic Sans MS" pitchFamily="66" charset="0"/>
              </a:rPr>
              <a:t>СТРОЕНИЕ ДЕРЕВА</a:t>
            </a:r>
            <a:endParaRPr lang="ru-RU" dirty="0">
              <a:ln>
                <a:solidFill>
                  <a:schemeClr val="accent3">
                    <a:lumMod val="75000"/>
                  </a:schemeClr>
                </a:solidFill>
              </a:ln>
              <a:latin typeface="Comic Sans MS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1196752"/>
            <a:ext cx="6048672" cy="5354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7270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лоды березы.jpe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678893" y="658725"/>
            <a:ext cx="2133722" cy="2539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березка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14282" y="3197854"/>
            <a:ext cx="4929222" cy="3445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55036" y="27296"/>
            <a:ext cx="22770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Comic Sans MS" pitchFamily="66" charset="0"/>
              </a:rPr>
              <a:t>Берёза</a:t>
            </a:r>
            <a:endParaRPr lang="ru-RU" sz="4800" dirty="0">
              <a:ln>
                <a:solidFill>
                  <a:schemeClr val="accent3">
                    <a:lumMod val="75000"/>
                  </a:schemeClr>
                </a:solidFill>
              </a:ln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13445" y="248157"/>
            <a:ext cx="365563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ru-RU" sz="2400" dirty="0" smtClean="0">
                <a:latin typeface="Comic Sans MS" pitchFamily="66" charset="0"/>
              </a:rPr>
              <a:t>Русская красавица</a:t>
            </a:r>
          </a:p>
          <a:p>
            <a:pPr algn="r">
              <a:buNone/>
            </a:pPr>
            <a:r>
              <a:rPr lang="ru-RU" sz="2400" dirty="0" smtClean="0">
                <a:latin typeface="Comic Sans MS" pitchFamily="66" charset="0"/>
              </a:rPr>
              <a:t>Стоит на поляне,</a:t>
            </a:r>
          </a:p>
          <a:p>
            <a:pPr algn="r">
              <a:buNone/>
            </a:pPr>
            <a:r>
              <a:rPr lang="ru-RU" sz="2400" dirty="0" smtClean="0">
                <a:latin typeface="Comic Sans MS" pitchFamily="66" charset="0"/>
              </a:rPr>
              <a:t>В зелёной кофточке,</a:t>
            </a:r>
          </a:p>
          <a:p>
            <a:pPr algn="r">
              <a:buNone/>
            </a:pPr>
            <a:r>
              <a:rPr lang="ru-RU" sz="2400" dirty="0" smtClean="0">
                <a:latin typeface="Comic Sans MS" pitchFamily="66" charset="0"/>
              </a:rPr>
              <a:t>В белом сарафане</a:t>
            </a:r>
            <a:r>
              <a:rPr lang="ru-RU" sz="2000" dirty="0" smtClean="0">
                <a:latin typeface="Comic Sans MS" pitchFamily="66" charset="0"/>
              </a:rPr>
              <a:t>. </a:t>
            </a:r>
          </a:p>
          <a:p>
            <a:pPr algn="r">
              <a:buNone/>
            </a:pPr>
            <a:endParaRPr lang="ru-RU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8" name="Рисунок 7" descr="загруженное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668" y="754670"/>
            <a:ext cx="2098150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7621" y="2139393"/>
            <a:ext cx="2640294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4509120"/>
            <a:ext cx="3283344" cy="1994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511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4286248" y="109182"/>
            <a:ext cx="4775865" cy="2736755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ru-RU" sz="2400" b="1" dirty="0" smtClean="0">
                <a:latin typeface="Comic Sans MS" pitchFamily="66" charset="0"/>
              </a:rPr>
              <a:t> </a:t>
            </a:r>
            <a:r>
              <a:rPr lang="ru-RU" sz="2400" dirty="0" smtClean="0">
                <a:latin typeface="Comic Sans MS" pitchFamily="66" charset="0"/>
              </a:rPr>
              <a:t>Я из крошки-бочки вылез,</a:t>
            </a:r>
          </a:p>
          <a:p>
            <a:pPr algn="r">
              <a:buNone/>
            </a:pPr>
            <a:r>
              <a:rPr lang="ru-RU" sz="2400" dirty="0" smtClean="0">
                <a:latin typeface="Comic Sans MS" pitchFamily="66" charset="0"/>
              </a:rPr>
              <a:t>Корешки пустил и вырос,</a:t>
            </a:r>
          </a:p>
          <a:p>
            <a:pPr algn="r">
              <a:buNone/>
            </a:pPr>
            <a:r>
              <a:rPr lang="ru-RU" sz="2400" dirty="0" smtClean="0">
                <a:latin typeface="Comic Sans MS" pitchFamily="66" charset="0"/>
              </a:rPr>
              <a:t>Стал высок я и могуч,</a:t>
            </a:r>
          </a:p>
          <a:p>
            <a:pPr algn="r">
              <a:buNone/>
            </a:pPr>
            <a:r>
              <a:rPr lang="ru-RU" sz="2400" dirty="0" smtClean="0">
                <a:latin typeface="Comic Sans MS" pitchFamily="66" charset="0"/>
              </a:rPr>
              <a:t>Не боюсь ни гроз, ни туч.</a:t>
            </a:r>
          </a:p>
          <a:p>
            <a:pPr algn="r">
              <a:buNone/>
            </a:pPr>
            <a:r>
              <a:rPr lang="ru-RU" sz="2400" dirty="0" smtClean="0">
                <a:latin typeface="Comic Sans MS" pitchFamily="66" charset="0"/>
              </a:rPr>
              <a:t>Я кормлю свиней и белок</a:t>
            </a:r>
          </a:p>
          <a:p>
            <a:pPr algn="r">
              <a:buNone/>
            </a:pPr>
            <a:r>
              <a:rPr lang="ru-RU" sz="2400" dirty="0" smtClean="0">
                <a:latin typeface="Comic Sans MS" pitchFamily="66" charset="0"/>
              </a:rPr>
              <a:t>Ничего, что плод мой мелок.</a:t>
            </a:r>
          </a:p>
          <a:p>
            <a:pPr algn="r">
              <a:buNone/>
            </a:pPr>
            <a:r>
              <a:rPr lang="ru-RU" sz="2400" dirty="0" smtClean="0">
                <a:latin typeface="Comic Sans MS" pitchFamily="66" charset="0"/>
              </a:rPr>
              <a:t>                      </a:t>
            </a:r>
          </a:p>
          <a:p>
            <a:pPr algn="r">
              <a:buNone/>
            </a:pPr>
            <a:r>
              <a:rPr lang="ru-RU" sz="2400" b="1" dirty="0" smtClean="0">
                <a:latin typeface="Comic Sans MS" pitchFamily="66" charset="0"/>
              </a:rPr>
              <a:t>   </a:t>
            </a:r>
          </a:p>
          <a:p>
            <a:pPr algn="r">
              <a:buNone/>
            </a:pPr>
            <a:endParaRPr lang="ru-RU" sz="2400" b="1" dirty="0" smtClean="0">
              <a:latin typeface="Comic Sans MS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944216" cy="919146"/>
          </a:xfrm>
        </p:spPr>
        <p:txBody>
          <a:bodyPr>
            <a:normAutofit/>
          </a:bodyPr>
          <a:lstStyle/>
          <a:p>
            <a:r>
              <a:rPr lang="ru-RU" sz="480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Comic Sans MS" pitchFamily="66" charset="0"/>
              </a:rPr>
              <a:t>Дуб</a:t>
            </a:r>
            <a:endParaRPr lang="ru-RU" sz="4800" dirty="0">
              <a:ln>
                <a:solidFill>
                  <a:schemeClr val="accent3">
                    <a:lumMod val="75000"/>
                  </a:schemeClr>
                </a:solidFill>
              </a:ln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58253" y="2046655"/>
            <a:ext cx="385762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ru-RU" sz="1700" dirty="0" smtClean="0"/>
              <a:t>.</a:t>
            </a:r>
            <a:endParaRPr lang="ru-RU" sz="1700" dirty="0"/>
          </a:p>
        </p:txBody>
      </p:sp>
      <p:sp>
        <p:nvSpPr>
          <p:cNvPr id="7" name="TextBox 6"/>
          <p:cNvSpPr txBox="1"/>
          <p:nvPr/>
        </p:nvSpPr>
        <p:spPr>
          <a:xfrm>
            <a:off x="4286248" y="45720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9" name="Рисунок 8" descr="970920aa01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2288669" y="844536"/>
            <a:ext cx="2907779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дубок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90631" y="3267999"/>
            <a:ext cx="5072098" cy="3347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дуб хренов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7753" y="1313991"/>
            <a:ext cx="2735745" cy="1819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3063" y="3798879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3733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5720" y="0"/>
            <a:ext cx="1775092" cy="990584"/>
          </a:xfrm>
        </p:spPr>
        <p:txBody>
          <a:bodyPr>
            <a:noAutofit/>
          </a:bodyPr>
          <a:lstStyle/>
          <a:p>
            <a:r>
              <a:rPr lang="ru-RU" sz="480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Клён</a:t>
            </a:r>
            <a:endParaRPr lang="ru-RU" sz="4800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7" name="Рисунок 6" descr="klen.jpe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528190"/>
            <a:ext cx="3375446" cy="4127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плоды клен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748" y="755751"/>
            <a:ext cx="2201887" cy="1820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4fe4902fa83ad05b5637b711f80117a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28230" y="4592057"/>
            <a:ext cx="1966645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923928" y="156183"/>
            <a:ext cx="50772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>
                <a:latin typeface="Comic Sans MS" pitchFamily="66" charset="0"/>
              </a:rPr>
              <a:t>Осень-художница дерево кистью</a:t>
            </a:r>
            <a:br>
              <a:rPr lang="ru-RU" sz="2400" dirty="0" smtClean="0">
                <a:latin typeface="Comic Sans MS" pitchFamily="66" charset="0"/>
              </a:rPr>
            </a:br>
            <a:r>
              <a:rPr lang="ru-RU" sz="2400" dirty="0" smtClean="0">
                <a:latin typeface="Comic Sans MS" pitchFamily="66" charset="0"/>
              </a:rPr>
              <a:t>Красит и красит влюбленно:</a:t>
            </a:r>
            <a:br>
              <a:rPr lang="ru-RU" sz="2400" dirty="0" smtClean="0">
                <a:latin typeface="Comic Sans MS" pitchFamily="66" charset="0"/>
              </a:rPr>
            </a:br>
            <a:r>
              <a:rPr lang="ru-RU" sz="2400" dirty="0" smtClean="0">
                <a:latin typeface="Comic Sans MS" pitchFamily="66" charset="0"/>
              </a:rPr>
              <a:t>Жёлтые листья,</a:t>
            </a:r>
            <a:br>
              <a:rPr lang="ru-RU" sz="2400" dirty="0" smtClean="0">
                <a:latin typeface="Comic Sans MS" pitchFamily="66" charset="0"/>
              </a:rPr>
            </a:br>
            <a:r>
              <a:rPr lang="ru-RU" sz="2400" dirty="0" smtClean="0">
                <a:latin typeface="Comic Sans MS" pitchFamily="66" charset="0"/>
              </a:rPr>
              <a:t>Красные листья -</a:t>
            </a:r>
            <a:br>
              <a:rPr lang="ru-RU" sz="2400" dirty="0" smtClean="0">
                <a:latin typeface="Comic Sans MS" pitchFamily="66" charset="0"/>
              </a:rPr>
            </a:br>
            <a:r>
              <a:rPr lang="ru-RU" sz="2400" dirty="0" smtClean="0">
                <a:latin typeface="Comic Sans MS" pitchFamily="66" charset="0"/>
              </a:rPr>
              <a:t>Разные листья у…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9284" y="3573016"/>
            <a:ext cx="2996952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896" y="2691273"/>
            <a:ext cx="2351315" cy="1763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171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4294967295"/>
          </p:nvPr>
        </p:nvSpPr>
        <p:spPr>
          <a:xfrm>
            <a:off x="5868144" y="181882"/>
            <a:ext cx="3074665" cy="1000132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ru-RU" sz="2400" dirty="0" smtClean="0">
                <a:latin typeface="Comic Sans MS" pitchFamily="66" charset="0"/>
              </a:rPr>
              <a:t>Никто её не пугает,</a:t>
            </a:r>
          </a:p>
          <a:p>
            <a:pPr algn="r">
              <a:buNone/>
            </a:pPr>
            <a:r>
              <a:rPr lang="ru-RU" sz="2400" dirty="0" smtClean="0">
                <a:latin typeface="Comic Sans MS" pitchFamily="66" charset="0"/>
              </a:rPr>
              <a:t>А она вся дрожит.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596" y="1"/>
            <a:ext cx="2055172" cy="1000107"/>
          </a:xfrm>
        </p:spPr>
        <p:txBody>
          <a:bodyPr>
            <a:normAutofit/>
          </a:bodyPr>
          <a:lstStyle/>
          <a:p>
            <a:r>
              <a:rPr lang="ru-RU" sz="480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Осина</a:t>
            </a:r>
            <a:endParaRPr lang="ru-RU" sz="4800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9" name="Рисунок 8" descr="осина 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348880"/>
            <a:ext cx="3786214" cy="4415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Цветки-осины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618853" y="0"/>
            <a:ext cx="1551204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175393-fa914-18635428-m750x740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16200000">
            <a:off x="711223" y="418671"/>
            <a:ext cx="1438047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4143372" y="1124688"/>
            <a:ext cx="5000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sz="2000" dirty="0" smtClean="0"/>
          </a:p>
          <a:p>
            <a:pPr algn="r"/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0057" y="4038864"/>
            <a:ext cx="2630434" cy="2630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1340768"/>
            <a:ext cx="2739230" cy="2795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7897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4427984" y="134637"/>
            <a:ext cx="4631097" cy="1569623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ru-RU" sz="2400" dirty="0" smtClean="0">
                <a:latin typeface="Comic Sans MS" pitchFamily="66" charset="0"/>
              </a:rPr>
              <a:t>С моего цветка берёт</a:t>
            </a:r>
          </a:p>
          <a:p>
            <a:pPr algn="r">
              <a:buNone/>
            </a:pPr>
            <a:r>
              <a:rPr lang="ru-RU" sz="2400" dirty="0" smtClean="0">
                <a:latin typeface="Comic Sans MS" pitchFamily="66" charset="0"/>
              </a:rPr>
              <a:t>Пчёлка самый вкусный мёд.</a:t>
            </a:r>
          </a:p>
          <a:p>
            <a:pPr algn="r">
              <a:buNone/>
            </a:pPr>
            <a:r>
              <a:rPr lang="ru-RU" sz="2400" dirty="0" smtClean="0">
                <a:latin typeface="Comic Sans MS" pitchFamily="66" charset="0"/>
              </a:rPr>
              <a:t>А меня все ж обижают,</a:t>
            </a:r>
          </a:p>
          <a:p>
            <a:pPr algn="r">
              <a:buNone/>
            </a:pPr>
            <a:r>
              <a:rPr lang="ru-RU" sz="2400" dirty="0" smtClean="0">
                <a:latin typeface="Comic Sans MS" pitchFamily="66" charset="0"/>
              </a:rPr>
              <a:t>Шкурку тонкую сдирают. </a:t>
            </a:r>
          </a:p>
          <a:p>
            <a:pPr algn="r">
              <a:buNone/>
            </a:pPr>
            <a:r>
              <a:rPr lang="ru-RU" sz="2400" dirty="0" smtClean="0">
                <a:latin typeface="Comic Sans MS" pitchFamily="66" charset="0"/>
              </a:rPr>
              <a:t> </a:t>
            </a:r>
          </a:p>
          <a:p>
            <a:pPr algn="r">
              <a:buNone/>
            </a:pPr>
            <a:endParaRPr lang="ru-RU" sz="2400" dirty="0">
              <a:latin typeface="Comic Sans MS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7158" y="152400"/>
            <a:ext cx="1910586" cy="919163"/>
          </a:xfrm>
        </p:spPr>
        <p:txBody>
          <a:bodyPr>
            <a:normAutofit/>
          </a:bodyPr>
          <a:lstStyle/>
          <a:p>
            <a:r>
              <a:rPr lang="ru-RU" sz="480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Липа</a:t>
            </a:r>
            <a:endParaRPr lang="ru-RU" sz="4800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7" name="Рисунок 6" descr="липа фото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5" y="2723246"/>
            <a:ext cx="5036362" cy="3946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цветы липы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738803" y="919449"/>
            <a:ext cx="2405063" cy="1803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m-001_03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814" y="937296"/>
            <a:ext cx="2578989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2044" y="2175751"/>
            <a:ext cx="3044418" cy="2029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2048" y="4298620"/>
            <a:ext cx="3558752" cy="2371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2396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308</Words>
  <Application>Microsoft Office PowerPoint</Application>
  <PresentationFormat>Экран (4:3)</PresentationFormat>
  <Paragraphs>78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МБ ДОУ Починковский детский сад №2</vt:lpstr>
      <vt:lpstr>Деревья бывают лиственные и хвойные</vt:lpstr>
      <vt:lpstr>Деревья – многолетние растения.  Они живут сотни, а некоторые тысячи лет.</vt:lpstr>
      <vt:lpstr>СТРОЕНИЕ ДЕРЕВА</vt:lpstr>
      <vt:lpstr>Презентация PowerPoint</vt:lpstr>
      <vt:lpstr>Дуб</vt:lpstr>
      <vt:lpstr>Клён</vt:lpstr>
      <vt:lpstr>Осина</vt:lpstr>
      <vt:lpstr>Липа</vt:lpstr>
      <vt:lpstr>Презентация PowerPoint</vt:lpstr>
      <vt:lpstr>Тополь</vt:lpstr>
      <vt:lpstr>Презентация PowerPoint</vt:lpstr>
      <vt:lpstr>Ель</vt:lpstr>
      <vt:lpstr>Кедр</vt:lpstr>
      <vt:lpstr>Сосна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ГБДОУ детский сад № 55 Кировского района г. Санкт-Петербурга Презентацию подготовила воспитатель: Розанова А. А.</dc:title>
  <dc:creator>Анна Розанова</dc:creator>
  <cp:lastModifiedBy>VOSEM</cp:lastModifiedBy>
  <cp:revision>56</cp:revision>
  <dcterms:created xsi:type="dcterms:W3CDTF">2022-11-26T11:45:31Z</dcterms:created>
  <dcterms:modified xsi:type="dcterms:W3CDTF">2025-07-14T10:43:54Z</dcterms:modified>
</cp:coreProperties>
</file>