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30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588900D-25C1-4A3E-9F7B-75071C65CADA}" type="datetimeFigureOut">
              <a:rPr lang="ru-RU" smtClean="0"/>
              <a:t>сб 10.02.24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4DDA47A-C5A9-4089-AD9A-7FAA13A797D9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768989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8900D-25C1-4A3E-9F7B-75071C65CADA}" type="datetimeFigureOut">
              <a:rPr lang="ru-RU" smtClean="0"/>
              <a:t>сб 10.02.24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DA47A-C5A9-4089-AD9A-7FAA13A797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7540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8900D-25C1-4A3E-9F7B-75071C65CADA}" type="datetimeFigureOut">
              <a:rPr lang="ru-RU" smtClean="0"/>
              <a:t>сб 10.02.24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DA47A-C5A9-4089-AD9A-7FAA13A797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2675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8900D-25C1-4A3E-9F7B-75071C65CADA}" type="datetimeFigureOut">
              <a:rPr lang="ru-RU" smtClean="0"/>
              <a:t>сб 10.02.24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DA47A-C5A9-4089-AD9A-7FAA13A797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23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88900D-25C1-4A3E-9F7B-75071C65CADA}" type="datetimeFigureOut">
              <a:rPr lang="ru-RU" smtClean="0"/>
              <a:t>сб 10.02.24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4DDA47A-C5A9-4089-AD9A-7FAA13A797D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6325980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8900D-25C1-4A3E-9F7B-75071C65CADA}" type="datetimeFigureOut">
              <a:rPr lang="ru-RU" smtClean="0"/>
              <a:t>сб 10.02.24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DA47A-C5A9-4089-AD9A-7FAA13A797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5291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8900D-25C1-4A3E-9F7B-75071C65CADA}" type="datetimeFigureOut">
              <a:rPr lang="ru-RU" smtClean="0"/>
              <a:t>сб 10.02.24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DA47A-C5A9-4089-AD9A-7FAA13A797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4150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8900D-25C1-4A3E-9F7B-75071C65CADA}" type="datetimeFigureOut">
              <a:rPr lang="ru-RU" smtClean="0"/>
              <a:t>сб 10.02.24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DA47A-C5A9-4089-AD9A-7FAA13A797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6926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8900D-25C1-4A3E-9F7B-75071C65CADA}" type="datetimeFigureOut">
              <a:rPr lang="ru-RU" smtClean="0"/>
              <a:t>сб 10.02.24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DA47A-C5A9-4089-AD9A-7FAA13A797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011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88900D-25C1-4A3E-9F7B-75071C65CADA}" type="datetimeFigureOut">
              <a:rPr lang="ru-RU" smtClean="0"/>
              <a:t>сб 10.02.24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4DDA47A-C5A9-4089-AD9A-7FAA13A797D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82146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88900D-25C1-4A3E-9F7B-75071C65CADA}" type="datetimeFigureOut">
              <a:rPr lang="ru-RU" smtClean="0"/>
              <a:t>сб 10.02.24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4DDA47A-C5A9-4089-AD9A-7FAA13A797D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01302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4588900D-25C1-4A3E-9F7B-75071C65CADA}" type="datetimeFigureOut">
              <a:rPr lang="ru-RU" smtClean="0"/>
              <a:t>сб 10.02.24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44DDA47A-C5A9-4089-AD9A-7FAA13A797D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42324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1" r:id="rId1"/>
    <p:sldLayoutId id="2147483942" r:id="rId2"/>
    <p:sldLayoutId id="2147483943" r:id="rId3"/>
    <p:sldLayoutId id="2147483944" r:id="rId4"/>
    <p:sldLayoutId id="2147483945" r:id="rId5"/>
    <p:sldLayoutId id="2147483946" r:id="rId6"/>
    <p:sldLayoutId id="2147483947" r:id="rId7"/>
    <p:sldLayoutId id="2147483948" r:id="rId8"/>
    <p:sldLayoutId id="2147483949" r:id="rId9"/>
    <p:sldLayoutId id="2147483950" r:id="rId10"/>
    <p:sldLayoutId id="214748395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41756" y="1639229"/>
            <a:ext cx="7404410" cy="1951464"/>
          </a:xfrm>
        </p:spPr>
        <p:txBody>
          <a:bodyPr/>
          <a:lstStyle/>
          <a:p>
            <a:r>
              <a:rPr lang="ru-RU" sz="3600" dirty="0">
                <a:latin typeface="Cambria" panose="02040503050406030204" pitchFamily="18" charset="0"/>
              </a:rPr>
              <a:t>«Проблемы и перспективы</a:t>
            </a:r>
            <a:br>
              <a:rPr lang="ru-RU" sz="3600" dirty="0">
                <a:latin typeface="Cambria" panose="02040503050406030204" pitchFamily="18" charset="0"/>
              </a:rPr>
            </a:br>
            <a:r>
              <a:rPr lang="ru-RU" sz="3600" dirty="0">
                <a:latin typeface="Cambria" panose="02040503050406030204" pitchFamily="18" charset="0"/>
              </a:rPr>
              <a:t>ранней профориентации</a:t>
            </a:r>
            <a:br>
              <a:rPr lang="ru-RU" sz="3600" dirty="0">
                <a:latin typeface="Cambria" panose="02040503050406030204" pitchFamily="18" charset="0"/>
              </a:rPr>
            </a:br>
            <a:r>
              <a:rPr lang="ru-RU" sz="3600" dirty="0">
                <a:latin typeface="Cambria" panose="02040503050406030204" pitchFamily="18" charset="0"/>
              </a:rPr>
              <a:t>детей дошкольного возраста»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092176" y="4148254"/>
            <a:ext cx="3475257" cy="78554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latin typeface="Cambria" panose="02040503050406030204" pitchFamily="18" charset="0"/>
              </a:rPr>
              <a:t>Подготовила: Жегулёва Алёна </a:t>
            </a:r>
            <a:r>
              <a:rPr lang="ru-RU" dirty="0">
                <a:latin typeface="Cambria" panose="02040503050406030204" pitchFamily="18" charset="0"/>
              </a:rPr>
              <a:t>Д</a:t>
            </a:r>
            <a:r>
              <a:rPr lang="ru-RU" dirty="0" smtClean="0">
                <a:latin typeface="Cambria" panose="02040503050406030204" pitchFamily="18" charset="0"/>
              </a:rPr>
              <a:t>митриевна </a:t>
            </a:r>
            <a:endParaRPr lang="ru-RU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7873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276726"/>
            <a:ext cx="9601200" cy="481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203158"/>
            <a:ext cx="9601200" cy="4664242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Cambria" panose="02040503050406030204" pitchFamily="18" charset="0"/>
              </a:rPr>
              <a:t>Педагогическая технология организации сюжетно-ролевых игр (Д. Б. </a:t>
            </a:r>
            <a:r>
              <a:rPr lang="ru-RU" sz="2800" dirty="0" err="1">
                <a:latin typeface="Cambria" panose="02040503050406030204" pitchFamily="18" charset="0"/>
              </a:rPr>
              <a:t>Эльконин</a:t>
            </a:r>
            <a:r>
              <a:rPr lang="ru-RU" sz="2800" dirty="0">
                <a:latin typeface="Cambria" panose="02040503050406030204" pitchFamily="18" charset="0"/>
              </a:rPr>
              <a:t>, А.В. Запорожец, Р.И. Жуковская, А.П. Усова, Н.Я. Михайленко</a:t>
            </a:r>
            <a:r>
              <a:rPr lang="ru-RU" sz="2800" dirty="0" smtClean="0">
                <a:latin typeface="Cambria" panose="02040503050406030204" pitchFamily="18" charset="0"/>
              </a:rPr>
              <a:t>).</a:t>
            </a:r>
          </a:p>
          <a:p>
            <a:r>
              <a:rPr lang="ru-RU" sz="2800" dirty="0" smtClean="0">
                <a:latin typeface="Cambria" panose="02040503050406030204" pitchFamily="18" charset="0"/>
              </a:rPr>
              <a:t>Игра </a:t>
            </a:r>
            <a:r>
              <a:rPr lang="ru-RU" sz="2800" dirty="0">
                <a:latin typeface="Cambria" panose="02040503050406030204" pitchFamily="18" charset="0"/>
              </a:rPr>
              <a:t>- это самая свободная, естественная форма погружения в реальную (или воображаемую) действительность с целью её изучения, проявления собственного «Я», творчества, активности, самостоятельности, самореализации.</a:t>
            </a:r>
          </a:p>
        </p:txBody>
      </p:sp>
    </p:spTree>
    <p:extLst>
      <p:ext uri="{BB962C8B-B14F-4D97-AF65-F5344CB8AC3E}">
        <p14:creationId xmlns:p14="http://schemas.microsoft.com/office/powerpoint/2010/main" val="244787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80473"/>
            <a:ext cx="9601200" cy="156411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058779"/>
            <a:ext cx="9601200" cy="5378116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Cambria" panose="02040503050406030204" pitchFamily="18" charset="0"/>
              </a:rPr>
              <a:t>Технология интегрированного обучения (Л. А. </a:t>
            </a:r>
            <a:r>
              <a:rPr lang="ru-RU" sz="2800" dirty="0" err="1">
                <a:latin typeface="Cambria" panose="02040503050406030204" pitchFamily="18" charset="0"/>
              </a:rPr>
              <a:t>Венгер</a:t>
            </a:r>
            <a:r>
              <a:rPr lang="ru-RU" sz="2800" dirty="0">
                <a:latin typeface="Cambria" panose="02040503050406030204" pitchFamily="18" charset="0"/>
              </a:rPr>
              <a:t>, Е.Е. Кравцова, О.А. </a:t>
            </a:r>
            <a:r>
              <a:rPr lang="ru-RU" sz="2800" dirty="0" err="1">
                <a:latin typeface="Cambria" panose="02040503050406030204" pitchFamily="18" charset="0"/>
              </a:rPr>
              <a:t>Скоролупова</a:t>
            </a:r>
            <a:r>
              <a:rPr lang="ru-RU" sz="2800" dirty="0">
                <a:latin typeface="Cambria" panose="02040503050406030204" pitchFamily="18" charset="0"/>
              </a:rPr>
              <a:t>) является для дошкольных учреждений своего рода </a:t>
            </a:r>
            <a:r>
              <a:rPr lang="ru-RU" sz="2800" dirty="0" smtClean="0">
                <a:latin typeface="Cambria" panose="02040503050406030204" pitchFamily="18" charset="0"/>
              </a:rPr>
              <a:t>инновационной.</a:t>
            </a:r>
          </a:p>
          <a:p>
            <a:r>
              <a:rPr lang="ru-RU" sz="2800" dirty="0" smtClean="0">
                <a:latin typeface="Cambria" panose="02040503050406030204" pitchFamily="18" charset="0"/>
              </a:rPr>
              <a:t>Интеграция </a:t>
            </a:r>
            <a:r>
              <a:rPr lang="ru-RU" sz="2800" dirty="0">
                <a:latin typeface="Cambria" panose="02040503050406030204" pitchFamily="18" charset="0"/>
              </a:rPr>
              <a:t>- это состояние (или процесс, ведущий к такому состоянию)связанности, взаимопроникновения и взаимодействия отдельных образовательных областей содержания дошкольного образования, обеспечивающее целостность. На основании анализа изученных работ, учёта современных образовательных технологий можно определить цель и задачи работы по ранней профориентации детей.</a:t>
            </a:r>
          </a:p>
        </p:txBody>
      </p:sp>
    </p:spTree>
    <p:extLst>
      <p:ext uri="{BB962C8B-B14F-4D97-AF65-F5344CB8AC3E}">
        <p14:creationId xmlns:p14="http://schemas.microsoft.com/office/powerpoint/2010/main" val="79759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5347" y="385011"/>
            <a:ext cx="9601200" cy="36094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106905"/>
            <a:ext cx="9601200" cy="5522495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Cambria" panose="02040503050406030204" pitchFamily="18" charset="0"/>
              </a:rPr>
              <a:t>Информационно-коммуникационные технологии.</a:t>
            </a:r>
            <a:br>
              <a:rPr lang="ru-RU" sz="3200" dirty="0">
                <a:latin typeface="Cambria" panose="02040503050406030204" pitchFamily="18" charset="0"/>
              </a:rPr>
            </a:br>
            <a:r>
              <a:rPr lang="ru-RU" sz="3200" dirty="0">
                <a:latin typeface="Cambria" panose="02040503050406030204" pitchFamily="18" charset="0"/>
              </a:rPr>
              <a:t>виртуальные экскурсии (на предприятия, с представителями профессий, которых знакомят </a:t>
            </a:r>
            <a:r>
              <a:rPr lang="ru-RU" sz="3200" dirty="0" smtClean="0">
                <a:latin typeface="Cambria" panose="02040503050406030204" pitchFamily="18" charset="0"/>
              </a:rPr>
              <a:t>дошкольников).</a:t>
            </a:r>
          </a:p>
          <a:p>
            <a:r>
              <a:rPr lang="ru-RU" sz="3200" dirty="0" smtClean="0">
                <a:latin typeface="Cambria" panose="02040503050406030204" pitchFamily="18" charset="0"/>
              </a:rPr>
              <a:t>Мультимедийные </a:t>
            </a:r>
            <a:r>
              <a:rPr lang="ru-RU" sz="3200" dirty="0">
                <a:latin typeface="Cambria" panose="02040503050406030204" pitchFamily="18" charset="0"/>
              </a:rPr>
              <a:t>презентации - это наглядность, дающая возможность педагогу выстроить объяснение с использованием видеофрагментов.</a:t>
            </a:r>
          </a:p>
        </p:txBody>
      </p:sp>
    </p:spTree>
    <p:extLst>
      <p:ext uri="{BB962C8B-B14F-4D97-AF65-F5344CB8AC3E}">
        <p14:creationId xmlns:p14="http://schemas.microsoft.com/office/powerpoint/2010/main" val="960855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1284" y="300789"/>
            <a:ext cx="9601200" cy="13234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6747" y="902368"/>
            <a:ext cx="10599821" cy="5835316"/>
          </a:xfrm>
        </p:spPr>
        <p:txBody>
          <a:bodyPr>
            <a:normAutofit/>
          </a:bodyPr>
          <a:lstStyle/>
          <a:p>
            <a:r>
              <a:rPr lang="ru-RU" sz="2800" b="1" dirty="0">
                <a:latin typeface="Cambria" panose="02040503050406030204" pitchFamily="18" charset="0"/>
              </a:rPr>
              <a:t>Существенный вклад в развитие понятия «ранняя профессиональная ориентация» внёс Климов Е. А. </a:t>
            </a:r>
            <a:r>
              <a:rPr lang="ru-RU" sz="2800" dirty="0">
                <a:latin typeface="Cambria" panose="02040503050406030204" pitchFamily="18" charset="0"/>
              </a:rPr>
              <a:t>«Профессионально важные человеческие качества надо не только «выявлять», но и во многом и «заложить» в человека средствами воспитания, образования и организации его деятельности. Это предполагает активность не только педагога, но и самого подрастающего человека»</a:t>
            </a:r>
            <a:r>
              <a:rPr lang="ru-RU" sz="2800" b="1" dirty="0">
                <a:latin typeface="Cambria" panose="02040503050406030204" pitchFamily="18" charset="0"/>
              </a:rPr>
              <a:t>. Е. А. Климов акцентирует внимание на том, что профессиональное самоопределение не стихийный процесс, а без грамотного руководства педагога этот процесс может не пойти в социально ценном направлении.</a:t>
            </a:r>
          </a:p>
        </p:txBody>
      </p:sp>
    </p:spTree>
    <p:extLst>
      <p:ext uri="{BB962C8B-B14F-4D97-AF65-F5344CB8AC3E}">
        <p14:creationId xmlns:p14="http://schemas.microsoft.com/office/powerpoint/2010/main" val="394776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372979"/>
            <a:ext cx="9601200" cy="950495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latin typeface="Cambria" panose="02040503050406030204" pitchFamily="18" charset="0"/>
              </a:rPr>
              <a:t>Работа с детьми</a:t>
            </a:r>
            <a:endParaRPr lang="ru-RU" sz="4000" dirty="0">
              <a:latin typeface="Cambria" panose="0204050305040603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599" y="1455821"/>
            <a:ext cx="10154653" cy="5173579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Cambria" panose="02040503050406030204" pitchFamily="18" charset="0"/>
              </a:rPr>
              <a:t>Формировать у детей обобщенные представления о структуре трудового процесса, о роли современной техники в трудовой деятельности человека, понимание взаимосвязи между компонентами трудовой </a:t>
            </a:r>
            <a:r>
              <a:rPr lang="ru-RU" sz="2400" dirty="0" smtClean="0">
                <a:latin typeface="Cambria" panose="02040503050406030204" pitchFamily="18" charset="0"/>
              </a:rPr>
              <a:t>деятельности;</a:t>
            </a:r>
          </a:p>
          <a:p>
            <a:r>
              <a:rPr lang="ru-RU" sz="2400" dirty="0" smtClean="0">
                <a:latin typeface="Cambria" panose="02040503050406030204" pitchFamily="18" charset="0"/>
              </a:rPr>
              <a:t>Воспитывать </a:t>
            </a:r>
            <a:r>
              <a:rPr lang="ru-RU" sz="2400" dirty="0">
                <a:latin typeface="Cambria" panose="02040503050406030204" pitchFamily="18" charset="0"/>
              </a:rPr>
              <a:t>бережное отношение к труду и его </a:t>
            </a:r>
            <a:r>
              <a:rPr lang="ru-RU" sz="2400" dirty="0" smtClean="0">
                <a:latin typeface="Cambria" panose="02040503050406030204" pitchFamily="18" charset="0"/>
              </a:rPr>
              <a:t>результатам;</a:t>
            </a:r>
          </a:p>
          <a:p>
            <a:r>
              <a:rPr lang="ru-RU" sz="2400" dirty="0" smtClean="0">
                <a:latin typeface="Cambria" panose="02040503050406030204" pitchFamily="18" charset="0"/>
              </a:rPr>
              <a:t>Помочь </a:t>
            </a:r>
            <a:r>
              <a:rPr lang="ru-RU" sz="2400" dirty="0">
                <a:latin typeface="Cambria" panose="02040503050406030204" pitchFamily="18" charset="0"/>
              </a:rPr>
              <a:t>детям осознать важность, необходимость и незаменимость каждой </a:t>
            </a:r>
            <a:r>
              <a:rPr lang="ru-RU" sz="2400" dirty="0" smtClean="0">
                <a:latin typeface="Cambria" panose="02040503050406030204" pitchFamily="18" charset="0"/>
              </a:rPr>
              <a:t>профессии;</a:t>
            </a:r>
          </a:p>
          <a:p>
            <a:r>
              <a:rPr lang="ru-RU" sz="2400" dirty="0" smtClean="0">
                <a:latin typeface="Cambria" panose="02040503050406030204" pitchFamily="18" charset="0"/>
              </a:rPr>
              <a:t>Формировать </a:t>
            </a:r>
            <a:r>
              <a:rPr lang="ru-RU" sz="2400" dirty="0">
                <a:latin typeface="Cambria" panose="02040503050406030204" pitchFamily="18" charset="0"/>
              </a:rPr>
              <a:t>умения отражать в игровой и продуктивной деятельности свои впечатления, </a:t>
            </a:r>
            <a:r>
              <a:rPr lang="ru-RU" sz="2400" dirty="0" smtClean="0">
                <a:latin typeface="Cambria" panose="02040503050406030204" pitchFamily="18" charset="0"/>
              </a:rPr>
              <a:t>знания;</a:t>
            </a:r>
          </a:p>
          <a:p>
            <a:r>
              <a:rPr lang="ru-RU" sz="2400" dirty="0" smtClean="0">
                <a:latin typeface="Cambria" panose="02040503050406030204" pitchFamily="18" charset="0"/>
              </a:rPr>
              <a:t>Стимулировать </a:t>
            </a:r>
            <a:r>
              <a:rPr lang="ru-RU" sz="2400" dirty="0">
                <a:latin typeface="Cambria" panose="02040503050406030204" pitchFamily="18" charset="0"/>
              </a:rPr>
              <a:t>развитие познавательных, коммуникативных, творческих способностей детей.</a:t>
            </a:r>
          </a:p>
        </p:txBody>
      </p:sp>
    </p:spTree>
    <p:extLst>
      <p:ext uri="{BB962C8B-B14F-4D97-AF65-F5344CB8AC3E}">
        <p14:creationId xmlns:p14="http://schemas.microsoft.com/office/powerpoint/2010/main" val="3220745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8326" y="276726"/>
            <a:ext cx="9601200" cy="1485900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latin typeface="Cambria" panose="02040503050406030204" pitchFamily="18" charset="0"/>
              </a:rPr>
              <a:t>Реализация обозначенных задач позволяет к моменту завершения дошкольного образования</a:t>
            </a:r>
            <a:br>
              <a:rPr lang="ru-RU" sz="3200" dirty="0">
                <a:latin typeface="Cambria" panose="02040503050406030204" pitchFamily="18" charset="0"/>
              </a:rPr>
            </a:br>
            <a:r>
              <a:rPr lang="ru-RU" sz="3200" dirty="0">
                <a:latin typeface="Cambria" panose="02040503050406030204" pitchFamily="18" charset="0"/>
              </a:rPr>
              <a:t>достичь следующих результатов: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599" y="1762627"/>
            <a:ext cx="9974179" cy="4782552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Cambria" panose="02040503050406030204" pitchFamily="18" charset="0"/>
              </a:rPr>
              <a:t>ребёнок </a:t>
            </a:r>
            <a:r>
              <a:rPr lang="ru-RU" sz="2400" dirty="0">
                <a:latin typeface="Cambria" panose="02040503050406030204" pitchFamily="18" charset="0"/>
              </a:rPr>
              <a:t>знает о назначении техники и материалов в трудовой деятельности </a:t>
            </a:r>
            <a:r>
              <a:rPr lang="ru-RU" sz="2400" dirty="0" smtClean="0">
                <a:latin typeface="Cambria" panose="02040503050406030204" pitchFamily="18" charset="0"/>
              </a:rPr>
              <a:t>взрослых;</a:t>
            </a:r>
          </a:p>
          <a:p>
            <a:r>
              <a:rPr lang="ru-RU" sz="2400" dirty="0" smtClean="0">
                <a:latin typeface="Cambria" panose="02040503050406030204" pitchFamily="18" charset="0"/>
              </a:rPr>
              <a:t>называет </a:t>
            </a:r>
            <a:r>
              <a:rPr lang="ru-RU" sz="2400" dirty="0">
                <a:latin typeface="Cambria" panose="02040503050406030204" pitchFamily="18" charset="0"/>
              </a:rPr>
              <a:t>профессии разных сфер </a:t>
            </a:r>
            <a:r>
              <a:rPr lang="ru-RU" sz="2400" dirty="0" smtClean="0">
                <a:latin typeface="Cambria" panose="02040503050406030204" pitchFamily="18" charset="0"/>
              </a:rPr>
              <a:t>экономики;</a:t>
            </a:r>
          </a:p>
          <a:p>
            <a:r>
              <a:rPr lang="ru-RU" sz="2400" dirty="0" smtClean="0">
                <a:latin typeface="Cambria" panose="02040503050406030204" pitchFamily="18" charset="0"/>
              </a:rPr>
              <a:t>различает </a:t>
            </a:r>
            <a:r>
              <a:rPr lang="ru-RU" sz="2400" dirty="0">
                <a:latin typeface="Cambria" panose="02040503050406030204" pitchFamily="18" charset="0"/>
              </a:rPr>
              <a:t>профессии по существенным </a:t>
            </a:r>
            <a:r>
              <a:rPr lang="ru-RU" sz="2400" dirty="0" smtClean="0">
                <a:latin typeface="Cambria" panose="02040503050406030204" pitchFamily="18" charset="0"/>
              </a:rPr>
              <a:t>признакам;</a:t>
            </a:r>
          </a:p>
          <a:p>
            <a:r>
              <a:rPr lang="ru-RU" sz="2400" dirty="0" smtClean="0">
                <a:latin typeface="Cambria" panose="02040503050406030204" pitchFamily="18" charset="0"/>
              </a:rPr>
              <a:t>называет </a:t>
            </a:r>
            <a:r>
              <a:rPr lang="ru-RU" sz="2400" dirty="0">
                <a:latin typeface="Cambria" panose="02040503050406030204" pitchFamily="18" charset="0"/>
              </a:rPr>
              <a:t>профессионально важные качества представителей разных </a:t>
            </a:r>
            <a:r>
              <a:rPr lang="ru-RU" sz="2400" dirty="0" smtClean="0">
                <a:latin typeface="Cambria" panose="02040503050406030204" pitchFamily="18" charset="0"/>
              </a:rPr>
              <a:t>профессий;</a:t>
            </a:r>
          </a:p>
          <a:p>
            <a:r>
              <a:rPr lang="ru-RU" sz="2400" dirty="0" smtClean="0">
                <a:latin typeface="Cambria" panose="02040503050406030204" pitchFamily="18" charset="0"/>
              </a:rPr>
              <a:t>выделяет </a:t>
            </a:r>
            <a:r>
              <a:rPr lang="ru-RU" sz="2400" dirty="0">
                <a:latin typeface="Cambria" panose="02040503050406030204" pitchFamily="18" charset="0"/>
              </a:rPr>
              <a:t>структуру трудовых процессов (цель, материалы, инструменты, трудовые действия,</a:t>
            </a:r>
            <a:br>
              <a:rPr lang="ru-RU" sz="2400" dirty="0">
                <a:latin typeface="Cambria" panose="02040503050406030204" pitchFamily="18" charset="0"/>
              </a:rPr>
            </a:br>
            <a:r>
              <a:rPr lang="ru-RU" sz="2400" dirty="0">
                <a:latin typeface="Cambria" panose="02040503050406030204" pitchFamily="18" charset="0"/>
              </a:rPr>
              <a:t>результат</a:t>
            </a:r>
            <a:r>
              <a:rPr lang="ru-RU" sz="2400" dirty="0" smtClean="0">
                <a:latin typeface="Cambria" panose="02040503050406030204" pitchFamily="18" charset="0"/>
              </a:rPr>
              <a:t>);</a:t>
            </a:r>
          </a:p>
          <a:p>
            <a:r>
              <a:rPr lang="ru-RU" sz="2400" dirty="0" smtClean="0">
                <a:latin typeface="Cambria" panose="02040503050406030204" pitchFamily="18" charset="0"/>
              </a:rPr>
              <a:t>объясняет </a:t>
            </a:r>
            <a:r>
              <a:rPr lang="ru-RU" sz="2400" dirty="0">
                <a:latin typeface="Cambria" panose="02040503050406030204" pitchFamily="18" charset="0"/>
              </a:rPr>
              <a:t>взаимосвязь различных видов труда и </a:t>
            </a:r>
            <a:r>
              <a:rPr lang="ru-RU" sz="2400" dirty="0" smtClean="0">
                <a:latin typeface="Cambria" panose="02040503050406030204" pitchFamily="18" charset="0"/>
              </a:rPr>
              <a:t>профессий;</a:t>
            </a:r>
          </a:p>
          <a:p>
            <a:r>
              <a:rPr lang="ru-RU" sz="2400" dirty="0" smtClean="0">
                <a:latin typeface="Cambria" panose="02040503050406030204" pitchFamily="18" charset="0"/>
              </a:rPr>
              <a:t>объясняет </a:t>
            </a:r>
            <a:r>
              <a:rPr lang="ru-RU" sz="2400" dirty="0">
                <a:latin typeface="Cambria" panose="02040503050406030204" pitchFamily="18" charset="0"/>
              </a:rPr>
              <a:t>роль труда в благополучии человека;</a:t>
            </a:r>
          </a:p>
        </p:txBody>
      </p:sp>
    </p:spTree>
    <p:extLst>
      <p:ext uri="{BB962C8B-B14F-4D97-AF65-F5344CB8AC3E}">
        <p14:creationId xmlns:p14="http://schemas.microsoft.com/office/powerpoint/2010/main" val="1701819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5402" y="624468"/>
            <a:ext cx="9601196" cy="735981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latin typeface="Cambria" panose="02040503050406030204" pitchFamily="18" charset="0"/>
              </a:rPr>
              <a:t>Детский сад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25550" y="1360449"/>
            <a:ext cx="10192215" cy="4672361"/>
          </a:xfrm>
        </p:spPr>
        <p:txBody>
          <a:bodyPr>
            <a:noAutofit/>
          </a:bodyPr>
          <a:lstStyle/>
          <a:p>
            <a:r>
              <a:rPr lang="ru-RU" sz="2800" dirty="0">
                <a:latin typeface="Cambria" panose="02040503050406030204" pitchFamily="18" charset="0"/>
              </a:rPr>
              <a:t>Я</a:t>
            </a:r>
            <a:r>
              <a:rPr lang="ru-RU" sz="2800" dirty="0" smtClean="0">
                <a:latin typeface="Cambria" panose="02040503050406030204" pitchFamily="18" charset="0"/>
              </a:rPr>
              <a:t>вляется </a:t>
            </a:r>
            <a:r>
              <a:rPr lang="ru-RU" sz="2800" dirty="0">
                <a:latin typeface="Cambria" panose="02040503050406030204" pitchFamily="18" charset="0"/>
              </a:rPr>
              <a:t>первой важной ступенью знакомства дошкольников с профессиями, что не только расширяет общую осведомленность об окружающем мире и расширяет кругозор детей, но и формирует у них определенный элементарный опыт, способствует ранней профессиональной ориентации. Работа по ранней профориентации дошкольников может быть осуществлена через совместную деятельность педагога с детьми и самостоятельную деятельность детей, которая проходит через</a:t>
            </a:r>
            <a:br>
              <a:rPr lang="ru-RU" sz="2800" dirty="0">
                <a:latin typeface="Cambria" panose="02040503050406030204" pitchFamily="18" charset="0"/>
              </a:rPr>
            </a:br>
            <a:r>
              <a:rPr lang="ru-RU" sz="2800" dirty="0">
                <a:latin typeface="Cambria" panose="02040503050406030204" pitchFamily="18" charset="0"/>
              </a:rPr>
              <a:t>познавательную, продуктивную и игровую деятельность.</a:t>
            </a:r>
          </a:p>
        </p:txBody>
      </p:sp>
    </p:spTree>
    <p:extLst>
      <p:ext uri="{BB962C8B-B14F-4D97-AF65-F5344CB8AC3E}">
        <p14:creationId xmlns:p14="http://schemas.microsoft.com/office/powerpoint/2010/main" val="1431418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9005" y="0"/>
            <a:ext cx="987998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59005" y="691376"/>
            <a:ext cx="10013795" cy="5475248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Cambria" panose="02040503050406030204" pitchFamily="18" charset="0"/>
              </a:rPr>
              <a:t>Данный подход способствует активизации интереса детей к миру профессий, систематизации представлений и успешной социализации каждого </a:t>
            </a:r>
            <a:r>
              <a:rPr lang="ru-RU" sz="2800" dirty="0" smtClean="0">
                <a:latin typeface="Cambria" panose="02040503050406030204" pitchFamily="18" charset="0"/>
              </a:rPr>
              <a:t>ребёнка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 smtClean="0">
                <a:latin typeface="Cambria" panose="02040503050406030204" pitchFamily="18" charset="0"/>
              </a:rPr>
              <a:t>-игровые </a:t>
            </a:r>
            <a:r>
              <a:rPr lang="ru-RU" sz="2800" dirty="0">
                <a:latin typeface="Cambria" panose="02040503050406030204" pitchFamily="18" charset="0"/>
              </a:rPr>
              <a:t>центры</a:t>
            </a:r>
            <a:r>
              <a:rPr lang="ru-RU" sz="2800" dirty="0" smtClean="0">
                <a:latin typeface="Cambria" panose="02040503050406030204" pitchFamily="18" charset="0"/>
              </a:rPr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 smtClean="0">
                <a:latin typeface="Cambria" panose="02040503050406030204" pitchFamily="18" charset="0"/>
              </a:rPr>
              <a:t>-</a:t>
            </a:r>
            <a:r>
              <a:rPr lang="ru-RU" sz="2800" dirty="0">
                <a:latin typeface="Cambria" panose="02040503050406030204" pitchFamily="18" charset="0"/>
              </a:rPr>
              <a:t>дидактические игры</a:t>
            </a:r>
            <a:r>
              <a:rPr lang="ru-RU" sz="2800" dirty="0" smtClean="0">
                <a:latin typeface="Cambria" panose="02040503050406030204" pitchFamily="18" charset="0"/>
              </a:rPr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 smtClean="0">
                <a:latin typeface="Cambria" panose="02040503050406030204" pitchFamily="18" charset="0"/>
              </a:rPr>
              <a:t>-</a:t>
            </a:r>
            <a:r>
              <a:rPr lang="ru-RU" sz="2800" dirty="0">
                <a:latin typeface="Cambria" panose="02040503050406030204" pitchFamily="18" charset="0"/>
              </a:rPr>
              <a:t>настольно – печатные игры</a:t>
            </a:r>
            <a:r>
              <a:rPr lang="ru-RU" sz="2800" dirty="0" smtClean="0">
                <a:latin typeface="Cambria" panose="02040503050406030204" pitchFamily="18" charset="0"/>
              </a:rPr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 smtClean="0">
                <a:latin typeface="Cambria" panose="02040503050406030204" pitchFamily="18" charset="0"/>
              </a:rPr>
              <a:t>-</a:t>
            </a:r>
            <a:r>
              <a:rPr lang="ru-RU" sz="2800" dirty="0">
                <a:latin typeface="Cambria" panose="02040503050406030204" pitchFamily="18" charset="0"/>
              </a:rPr>
              <a:t>сюжетно – ролевые игры</a:t>
            </a:r>
            <a:r>
              <a:rPr lang="ru-RU" sz="2800" dirty="0" smtClean="0">
                <a:latin typeface="Cambria" panose="02040503050406030204" pitchFamily="18" charset="0"/>
              </a:rPr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 smtClean="0">
                <a:latin typeface="Cambria" panose="02040503050406030204" pitchFamily="18" charset="0"/>
              </a:rPr>
              <a:t>-</a:t>
            </a:r>
            <a:r>
              <a:rPr lang="ru-RU" sz="2800" dirty="0">
                <a:latin typeface="Cambria" panose="02040503050406030204" pitchFamily="18" charset="0"/>
              </a:rPr>
              <a:t>демонстрационный материал</a:t>
            </a:r>
          </a:p>
        </p:txBody>
      </p:sp>
    </p:spTree>
    <p:extLst>
      <p:ext uri="{BB962C8B-B14F-4D97-AF65-F5344CB8AC3E}">
        <p14:creationId xmlns:p14="http://schemas.microsoft.com/office/powerpoint/2010/main" val="75245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9805" y="132348"/>
            <a:ext cx="9444789" cy="10828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5032" y="721895"/>
            <a:ext cx="10551694" cy="5943600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Cambria" panose="02040503050406030204" pitchFamily="18" charset="0"/>
              </a:rPr>
              <a:t>В современной педагогической науке проблема ознакомления дошкольников с трудом взрослых изучали многие ученые: </a:t>
            </a:r>
            <a:r>
              <a:rPr lang="ru-RU" sz="2400" dirty="0" err="1">
                <a:latin typeface="Cambria" panose="02040503050406030204" pitchFamily="18" charset="0"/>
              </a:rPr>
              <a:t>Крулехт</a:t>
            </a:r>
            <a:r>
              <a:rPr lang="ru-RU" sz="2400" dirty="0">
                <a:latin typeface="Cambria" panose="02040503050406030204" pitchFamily="18" charset="0"/>
              </a:rPr>
              <a:t> М.В., Логинова В.И. </a:t>
            </a:r>
            <a:r>
              <a:rPr lang="ru-RU" sz="2400" dirty="0" err="1">
                <a:latin typeface="Cambria" panose="02040503050406030204" pitchFamily="18" charset="0"/>
              </a:rPr>
              <a:t>Мегедь</a:t>
            </a:r>
            <a:r>
              <a:rPr lang="ru-RU" sz="2400" dirty="0">
                <a:latin typeface="Cambria" panose="02040503050406030204" pitchFamily="18" charset="0"/>
              </a:rPr>
              <a:t> В.В. </a:t>
            </a:r>
            <a:r>
              <a:rPr lang="ru-RU" sz="2400" dirty="0" err="1">
                <a:latin typeface="Cambria" panose="02040503050406030204" pitchFamily="18" charset="0"/>
              </a:rPr>
              <a:t>Мишарина</a:t>
            </a:r>
            <a:r>
              <a:rPr lang="ru-RU" sz="2400" dirty="0">
                <a:latin typeface="Cambria" panose="02040503050406030204" pitchFamily="18" charset="0"/>
              </a:rPr>
              <a:t> Л.А., Овчаров А.А. </a:t>
            </a:r>
            <a:r>
              <a:rPr lang="ru-RU" sz="2400" dirty="0" err="1">
                <a:latin typeface="Cambria" panose="02040503050406030204" pitchFamily="18" charset="0"/>
              </a:rPr>
              <a:t>Шахманова</a:t>
            </a:r>
            <a:r>
              <a:rPr lang="ru-RU" sz="2400" dirty="0">
                <a:latin typeface="Cambria" panose="02040503050406030204" pitchFamily="18" charset="0"/>
              </a:rPr>
              <a:t> </a:t>
            </a:r>
            <a:r>
              <a:rPr lang="ru-RU" sz="2400" dirty="0" smtClean="0">
                <a:latin typeface="Cambria" panose="02040503050406030204" pitchFamily="18" charset="0"/>
              </a:rPr>
              <a:t>А.Ш.</a:t>
            </a:r>
          </a:p>
          <a:p>
            <a:r>
              <a:rPr lang="ru-RU" sz="2400" dirty="0" smtClean="0">
                <a:latin typeface="Cambria" panose="02040503050406030204" pitchFamily="18" charset="0"/>
              </a:rPr>
              <a:t>В </a:t>
            </a:r>
            <a:r>
              <a:rPr lang="ru-RU" sz="2400" dirty="0">
                <a:latin typeface="Cambria" panose="02040503050406030204" pitchFamily="18" charset="0"/>
              </a:rPr>
              <a:t>вопросе ознакомления дошкольников с профессиями взрослых существуют различные подходы. С.А. Козлова и А.Ш. </a:t>
            </a:r>
            <a:r>
              <a:rPr lang="ru-RU" sz="2400" dirty="0" err="1">
                <a:latin typeface="Cambria" panose="02040503050406030204" pitchFamily="18" charset="0"/>
              </a:rPr>
              <a:t>Шахманова</a:t>
            </a:r>
            <a:r>
              <a:rPr lang="ru-RU" sz="2400" dirty="0">
                <a:latin typeface="Cambria" panose="02040503050406030204" pitchFamily="18" charset="0"/>
              </a:rPr>
              <a:t> предлагают знакомить детей с тружениками, с их отношением к труду, формировать представления о том, что профессии появились в ответ на потребности людей (нужно довести груз, приготовить обед). М.В. </a:t>
            </a:r>
            <a:r>
              <a:rPr lang="ru-RU" sz="2400" dirty="0" err="1">
                <a:latin typeface="Cambria" panose="02040503050406030204" pitchFamily="18" charset="0"/>
              </a:rPr>
              <a:t>Крулехт</a:t>
            </a:r>
            <a:r>
              <a:rPr lang="ru-RU" sz="2400" dirty="0">
                <a:latin typeface="Cambria" panose="02040503050406030204" pitchFamily="18" charset="0"/>
              </a:rPr>
              <a:t> и В.И. Логинова делают упор на формирование представлений о содержании труда, о продуктах деятельности людей различных профессий, на воспитание уважения к труду.</a:t>
            </a:r>
          </a:p>
        </p:txBody>
      </p:sp>
    </p:spTree>
    <p:extLst>
      <p:ext uri="{BB962C8B-B14F-4D97-AF65-F5344CB8AC3E}">
        <p14:creationId xmlns:p14="http://schemas.microsoft.com/office/powerpoint/2010/main" val="339450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8442"/>
            <a:ext cx="9601200" cy="12031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4873" y="685800"/>
            <a:ext cx="10756231" cy="5943600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Cambria" panose="02040503050406030204" pitchFamily="18" charset="0"/>
              </a:rPr>
              <a:t>Многие педагоги, такие как Н.Е. </a:t>
            </a:r>
            <a:r>
              <a:rPr lang="ru-RU" sz="2800" dirty="0" err="1">
                <a:latin typeface="Cambria" panose="02040503050406030204" pitchFamily="18" charset="0"/>
              </a:rPr>
              <a:t>Веракса</a:t>
            </a:r>
            <a:r>
              <a:rPr lang="ru-RU" sz="2800" dirty="0">
                <a:latin typeface="Cambria" panose="02040503050406030204" pitchFamily="18" charset="0"/>
              </a:rPr>
              <a:t> и Т.С. Комарова, рекомендуют знакомить детей с видами труда, наиболее распространенными в конкретной </a:t>
            </a:r>
            <a:r>
              <a:rPr lang="ru-RU" sz="2800" dirty="0" smtClean="0">
                <a:latin typeface="Cambria" panose="02040503050406030204" pitchFamily="18" charset="0"/>
              </a:rPr>
              <a:t>местности.</a:t>
            </a:r>
          </a:p>
          <a:p>
            <a:r>
              <a:rPr lang="ru-RU" sz="2800" dirty="0" smtClean="0">
                <a:latin typeface="Cambria" panose="02040503050406030204" pitchFamily="18" charset="0"/>
              </a:rPr>
              <a:t>Т.И</a:t>
            </a:r>
            <a:r>
              <a:rPr lang="ru-RU" sz="2800" dirty="0">
                <a:latin typeface="Cambria" panose="02040503050406030204" pitchFamily="18" charset="0"/>
              </a:rPr>
              <a:t>. Бабаева и А.Г. </a:t>
            </a:r>
            <a:r>
              <a:rPr lang="ru-RU" sz="2800" dirty="0" err="1">
                <a:latin typeface="Cambria" panose="02040503050406030204" pitchFamily="18" charset="0"/>
              </a:rPr>
              <a:t>Гигоберидзе</a:t>
            </a:r>
            <a:r>
              <a:rPr lang="ru-RU" sz="2800" dirty="0">
                <a:latin typeface="Cambria" panose="02040503050406030204" pitchFamily="18" charset="0"/>
              </a:rPr>
              <a:t> рекомендуют не только знакомить с профессией, но и с личностными качествами представителей этих профессий.</a:t>
            </a:r>
            <a:br>
              <a:rPr lang="ru-RU" sz="2800" dirty="0">
                <a:latin typeface="Cambria" panose="02040503050406030204" pitchFamily="18" charset="0"/>
              </a:rPr>
            </a:br>
            <a:r>
              <a:rPr lang="ru-RU" sz="2800" dirty="0">
                <a:latin typeface="Cambria" panose="02040503050406030204" pitchFamily="18" charset="0"/>
              </a:rPr>
              <a:t>Постепенно вводить детей в мир экономических отношений, формировать у детей разумные потребности на основе соотношения желаний и возможностей семьи. Развивать ценностное отношение к труду.</a:t>
            </a:r>
          </a:p>
        </p:txBody>
      </p:sp>
    </p:spTree>
    <p:extLst>
      <p:ext uri="{BB962C8B-B14F-4D97-AF65-F5344CB8AC3E}">
        <p14:creationId xmlns:p14="http://schemas.microsoft.com/office/powerpoint/2010/main" val="1073458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2031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4873" y="2057400"/>
            <a:ext cx="10431379" cy="4451683"/>
          </a:xfrm>
        </p:spPr>
        <p:txBody>
          <a:bodyPr>
            <a:normAutofit/>
          </a:bodyPr>
          <a:lstStyle/>
          <a:p>
            <a:r>
              <a:rPr lang="ru-RU" sz="2800" b="1" dirty="0">
                <a:latin typeface="Cambria" panose="02040503050406030204" pitchFamily="18" charset="0"/>
              </a:rPr>
              <a:t>Ранняя профориентация </a:t>
            </a:r>
            <a:r>
              <a:rPr lang="ru-RU" sz="2800" dirty="0">
                <a:latin typeface="Cambria" panose="02040503050406030204" pitchFamily="18" charset="0"/>
              </a:rPr>
              <a:t>- преимущественно носит информационный характер (общее знакомство с миром профессий), а также не исключает совместного обсуждения мечты и опыта ребенка, приобретенного им в каких-то видах трудовой деятельности (в плане самообслуживания, при выполнении посильной работы).</a:t>
            </a:r>
          </a:p>
        </p:txBody>
      </p:sp>
    </p:spTree>
    <p:extLst>
      <p:ext uri="{BB962C8B-B14F-4D97-AF65-F5344CB8AC3E}">
        <p14:creationId xmlns:p14="http://schemas.microsoft.com/office/powerpoint/2010/main" val="285237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216569"/>
            <a:ext cx="9601200" cy="986589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latin typeface="Cambria" panose="02040503050406030204" pitchFamily="18" charset="0"/>
              </a:rPr>
              <a:t>Задачи работы с детьми младшего и среднего дошкольного возраста: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287379"/>
            <a:ext cx="10274968" cy="5233737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Cambria" panose="02040503050406030204" pitchFamily="18" charset="0"/>
              </a:rPr>
              <a:t>формировать </a:t>
            </a:r>
            <a:r>
              <a:rPr lang="ru-RU" sz="2800" dirty="0">
                <a:latin typeface="Cambria" panose="02040503050406030204" pitchFamily="18" charset="0"/>
              </a:rPr>
              <a:t>представление о профессиях, направленных на удовлетворение потребностей человека и </a:t>
            </a:r>
            <a:r>
              <a:rPr lang="ru-RU" sz="2800" dirty="0" smtClean="0">
                <a:latin typeface="Cambria" panose="02040503050406030204" pitchFamily="18" charset="0"/>
              </a:rPr>
              <a:t>общества;</a:t>
            </a:r>
          </a:p>
          <a:p>
            <a:r>
              <a:rPr lang="ru-RU" sz="2800" dirty="0" smtClean="0">
                <a:latin typeface="Cambria" panose="02040503050406030204" pitchFamily="18" charset="0"/>
              </a:rPr>
              <a:t>формировать </a:t>
            </a:r>
            <a:r>
              <a:rPr lang="ru-RU" sz="2800" dirty="0">
                <a:latin typeface="Cambria" panose="02040503050406030204" pitchFamily="18" charset="0"/>
              </a:rPr>
              <a:t>первичные представления о мотивах труда людей</a:t>
            </a:r>
            <a:r>
              <a:rPr lang="ru-RU" sz="2800" dirty="0" smtClean="0">
                <a:latin typeface="Cambria" panose="02040503050406030204" pitchFamily="18" charset="0"/>
              </a:rPr>
              <a:t>;</a:t>
            </a:r>
          </a:p>
          <a:p>
            <a:r>
              <a:rPr lang="ru-RU" sz="2800" dirty="0" smtClean="0">
                <a:latin typeface="Cambria" panose="02040503050406030204" pitchFamily="18" charset="0"/>
              </a:rPr>
              <a:t> </a:t>
            </a:r>
            <a:r>
              <a:rPr lang="ru-RU" sz="2800" dirty="0">
                <a:latin typeface="Cambria" panose="02040503050406030204" pitchFamily="18" charset="0"/>
              </a:rPr>
              <a:t>учить вычленять цели, основное содержание конкретных видов труда, имеющих понятный ребенку </a:t>
            </a:r>
            <a:r>
              <a:rPr lang="ru-RU" sz="2800" dirty="0" smtClean="0">
                <a:latin typeface="Cambria" panose="02040503050406030204" pitchFamily="18" charset="0"/>
              </a:rPr>
              <a:t>результат;</a:t>
            </a:r>
          </a:p>
          <a:p>
            <a:r>
              <a:rPr lang="ru-RU" sz="2800" dirty="0" smtClean="0">
                <a:latin typeface="Cambria" panose="02040503050406030204" pitchFamily="18" charset="0"/>
              </a:rPr>
              <a:t>знакомить </a:t>
            </a:r>
            <a:r>
              <a:rPr lang="ru-RU" sz="2800" dirty="0">
                <a:latin typeface="Cambria" panose="02040503050406030204" pitchFamily="18" charset="0"/>
              </a:rPr>
              <a:t>с наиболее </a:t>
            </a:r>
            <a:r>
              <a:rPr lang="ru-RU" sz="2800" dirty="0" smtClean="0">
                <a:latin typeface="Cambria" panose="02040503050406030204" pitchFamily="18" charset="0"/>
              </a:rPr>
              <a:t>распространенными </a:t>
            </a:r>
            <a:r>
              <a:rPr lang="ru-RU" sz="2800" dirty="0">
                <a:latin typeface="Cambria" panose="02040503050406030204" pitchFamily="18" charset="0"/>
              </a:rPr>
              <a:t>видами профессиональной деятельности, связанными с чрезвычайными ситуациями</a:t>
            </a:r>
          </a:p>
        </p:txBody>
      </p:sp>
    </p:spTree>
    <p:extLst>
      <p:ext uri="{BB962C8B-B14F-4D97-AF65-F5344CB8AC3E}">
        <p14:creationId xmlns:p14="http://schemas.microsoft.com/office/powerpoint/2010/main" val="2891658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300789"/>
            <a:ext cx="9601200" cy="102268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latin typeface="Cambria" panose="02040503050406030204" pitchFamily="18" charset="0"/>
              </a:rPr>
              <a:t>Задачи</a:t>
            </a:r>
            <a:r>
              <a:rPr lang="ru-RU" sz="3600" b="1" dirty="0">
                <a:latin typeface="Cambria" panose="02040503050406030204" pitchFamily="18" charset="0"/>
              </a:rPr>
              <a:t> работы с детьми старшего дошкольного возраста: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552074"/>
            <a:ext cx="10238874" cy="4788568"/>
          </a:xfrm>
        </p:spPr>
        <p:txBody>
          <a:bodyPr>
            <a:noAutofit/>
          </a:bodyPr>
          <a:lstStyle/>
          <a:p>
            <a:r>
              <a:rPr lang="ru-RU" dirty="0" smtClean="0">
                <a:latin typeface="Cambria" panose="02040503050406030204" pitchFamily="18" charset="0"/>
              </a:rPr>
              <a:t>расширять </a:t>
            </a:r>
            <a:r>
              <a:rPr lang="ru-RU" dirty="0">
                <a:latin typeface="Cambria" panose="02040503050406030204" pitchFamily="18" charset="0"/>
              </a:rPr>
              <a:t>и систематизировать представления о различных видах труда взрослых, связанных с удовлетворением потребностей людей, общества и государства (цели и содержание вида труда, некоторые трудовые процессы, результаты, их личностную, социальную и государственную значимость, представления о труде как экономической категории</a:t>
            </a:r>
            <a:r>
              <a:rPr lang="ru-RU" dirty="0" smtClean="0">
                <a:latin typeface="Cambria" panose="02040503050406030204" pitchFamily="18" charset="0"/>
              </a:rPr>
              <a:t>);</a:t>
            </a:r>
          </a:p>
          <a:p>
            <a:r>
              <a:rPr lang="ru-RU" dirty="0" smtClean="0">
                <a:latin typeface="Cambria" panose="02040503050406030204" pitchFamily="18" charset="0"/>
              </a:rPr>
              <a:t>расширять </a:t>
            </a:r>
            <a:r>
              <a:rPr lang="ru-RU" dirty="0">
                <a:latin typeface="Cambria" panose="02040503050406030204" pitchFamily="18" charset="0"/>
              </a:rPr>
              <a:t>и систематизировать представления о современных </a:t>
            </a:r>
            <a:r>
              <a:rPr lang="ru-RU" dirty="0" smtClean="0">
                <a:latin typeface="Cambria" panose="02040503050406030204" pitchFamily="18" charset="0"/>
              </a:rPr>
              <a:t>профессиях;</a:t>
            </a:r>
          </a:p>
          <a:p>
            <a:r>
              <a:rPr lang="ru-RU" dirty="0" smtClean="0">
                <a:latin typeface="Cambria" panose="02040503050406030204" pitchFamily="18" charset="0"/>
              </a:rPr>
              <a:t>расширять </a:t>
            </a:r>
            <a:r>
              <a:rPr lang="ru-RU" dirty="0">
                <a:latin typeface="Cambria" panose="02040503050406030204" pitchFamily="18" charset="0"/>
              </a:rPr>
              <a:t>представления о профессиях, связанных со спецификой местных </a:t>
            </a:r>
            <a:r>
              <a:rPr lang="ru-RU" dirty="0" smtClean="0">
                <a:latin typeface="Cambria" panose="02040503050406030204" pitchFamily="18" charset="0"/>
              </a:rPr>
              <a:t>условий;</a:t>
            </a:r>
          </a:p>
          <a:p>
            <a:r>
              <a:rPr lang="ru-RU" dirty="0" smtClean="0">
                <a:latin typeface="Cambria" panose="02040503050406030204" pitchFamily="18" charset="0"/>
              </a:rPr>
              <a:t>расширять </a:t>
            </a:r>
            <a:r>
              <a:rPr lang="ru-RU" dirty="0">
                <a:latin typeface="Cambria" panose="02040503050406030204" pitchFamily="18" charset="0"/>
              </a:rPr>
              <a:t>представления о роли механизации в труде, о машинах и приборах –помощниках </a:t>
            </a:r>
            <a:r>
              <a:rPr lang="ru-RU" dirty="0" smtClean="0">
                <a:latin typeface="Cambria" panose="02040503050406030204" pitchFamily="18" charset="0"/>
              </a:rPr>
              <a:t>человека;</a:t>
            </a:r>
          </a:p>
          <a:p>
            <a:r>
              <a:rPr lang="ru-RU" dirty="0" smtClean="0">
                <a:latin typeface="Cambria" panose="02040503050406030204" pitchFamily="18" charset="0"/>
              </a:rPr>
              <a:t>формировать </a:t>
            </a:r>
            <a:r>
              <a:rPr lang="ru-RU" dirty="0">
                <a:latin typeface="Cambria" panose="02040503050406030204" pitchFamily="18" charset="0"/>
              </a:rPr>
              <a:t>представление о видах производственного труда (шить, производство продуктов питания, строительство) и обслуживающего труда (медицина, торговля, образование), о связи результатов деятельности людей различных профессий.</a:t>
            </a:r>
          </a:p>
        </p:txBody>
      </p:sp>
    </p:spTree>
    <p:extLst>
      <p:ext uri="{BB962C8B-B14F-4D97-AF65-F5344CB8AC3E}">
        <p14:creationId xmlns:p14="http://schemas.microsoft.com/office/powerpoint/2010/main" val="1042149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5347" y="685800"/>
            <a:ext cx="9697453" cy="96253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335505"/>
            <a:ext cx="9601200" cy="4860758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Cambria" panose="02040503050406030204" pitchFamily="18" charset="0"/>
              </a:rPr>
              <a:t>Процесс формирования представлений дошкольников о мире труда и профессий необходимо строить с учётом современных образовательных технологий:</a:t>
            </a:r>
            <a:br>
              <a:rPr lang="ru-RU" sz="2800" dirty="0">
                <a:latin typeface="Cambria" panose="02040503050406030204" pitchFamily="18" charset="0"/>
              </a:rPr>
            </a:br>
            <a:r>
              <a:rPr lang="ru-RU" sz="2800" dirty="0">
                <a:latin typeface="Cambria" panose="02040503050406030204" pitchFamily="18" charset="0"/>
              </a:rPr>
              <a:t>Технология проектной деятельности </a:t>
            </a:r>
            <a:br>
              <a:rPr lang="ru-RU" sz="2800" dirty="0">
                <a:latin typeface="Cambria" panose="02040503050406030204" pitchFamily="18" charset="0"/>
              </a:rPr>
            </a:br>
            <a:r>
              <a:rPr lang="ru-RU" sz="2800" dirty="0">
                <a:latin typeface="Cambria" panose="02040503050406030204" pitchFamily="18" charset="0"/>
              </a:rPr>
              <a:t>(Л. С. Киселева, Т.А. Данилина, Т.С. </a:t>
            </a:r>
            <a:r>
              <a:rPr lang="ru-RU" sz="2800" dirty="0" err="1">
                <a:latin typeface="Cambria" panose="02040503050406030204" pitchFamily="18" charset="0"/>
              </a:rPr>
              <a:t>Лагода</a:t>
            </a:r>
            <a:r>
              <a:rPr lang="ru-RU" sz="2800" dirty="0">
                <a:latin typeface="Cambria" panose="02040503050406030204" pitchFamily="18" charset="0"/>
              </a:rPr>
              <a:t>, М.Б. Зуйкова). </a:t>
            </a:r>
            <a:endParaRPr lang="ru-RU" sz="2800" dirty="0" smtClean="0">
              <a:latin typeface="Cambria" panose="02040503050406030204" pitchFamily="18" charset="0"/>
            </a:endParaRPr>
          </a:p>
          <a:p>
            <a:r>
              <a:rPr lang="ru-RU" sz="2800" dirty="0" smtClean="0">
                <a:latin typeface="Cambria" panose="02040503050406030204" pitchFamily="18" charset="0"/>
              </a:rPr>
              <a:t>Проектная </a:t>
            </a:r>
            <a:r>
              <a:rPr lang="ru-RU" sz="2800" dirty="0">
                <a:latin typeface="Cambria" panose="02040503050406030204" pitchFamily="18" charset="0"/>
              </a:rPr>
              <a:t>деятельность - это деятельность с определенной целью, по определенному плану для решения поисковых, исследовательских, практических задач по любому направлению содержания образования.</a:t>
            </a:r>
          </a:p>
        </p:txBody>
      </p:sp>
    </p:spTree>
    <p:extLst>
      <p:ext uri="{BB962C8B-B14F-4D97-AF65-F5344CB8AC3E}">
        <p14:creationId xmlns:p14="http://schemas.microsoft.com/office/powerpoint/2010/main" val="949682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TM10001105[[fn=Уголки]]</Template>
  <TotalTime>42</TotalTime>
  <Words>728</Words>
  <Application>Microsoft Office PowerPoint</Application>
  <PresentationFormat>Широкоэкранный</PresentationFormat>
  <Paragraphs>49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Cambria</vt:lpstr>
      <vt:lpstr>Franklin Gothic Book</vt:lpstr>
      <vt:lpstr>Wingdings</vt:lpstr>
      <vt:lpstr>Crop</vt:lpstr>
      <vt:lpstr>«Проблемы и перспективы ранней профориентации детей дошкольного возраста»</vt:lpstr>
      <vt:lpstr>Детский сад</vt:lpstr>
      <vt:lpstr>Презентация PowerPoint</vt:lpstr>
      <vt:lpstr>Презентация PowerPoint</vt:lpstr>
      <vt:lpstr>Презентация PowerPoint</vt:lpstr>
      <vt:lpstr>Презентация PowerPoint</vt:lpstr>
      <vt:lpstr>Задачи работы с детьми младшего и среднего дошкольного возраста:</vt:lpstr>
      <vt:lpstr>Задачи работы с детьми старшего дошкольного возраста: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Работа с детьми</vt:lpstr>
      <vt:lpstr>Реализация обозначенных задач позволяет к моменту завершения дошкольного образования достичь следующих результатов: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«Проблемы и перспективы ранней профориентации детей дошкольного возраста»</dc:title>
  <dc:creator>Пользователь</dc:creator>
  <cp:lastModifiedBy>Пользователь</cp:lastModifiedBy>
  <cp:revision>6</cp:revision>
  <dcterms:created xsi:type="dcterms:W3CDTF">2024-02-10T11:03:46Z</dcterms:created>
  <dcterms:modified xsi:type="dcterms:W3CDTF">2024-02-10T11:46:53Z</dcterms:modified>
</cp:coreProperties>
</file>