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>
        <p:scale>
          <a:sx n="76" d="100"/>
          <a:sy n="76" d="100"/>
        </p:scale>
        <p:origin x="-120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56A7C3D-E84A-4639-A091-8F438C45671F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BAFF477-1211-40DC-9D33-31C827BC89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Особенности развития мышления у детей с РАС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8200"/>
          </a:xfrm>
        </p:spPr>
        <p:txBody>
          <a:bodyPr>
            <a:normAutofit/>
          </a:bodyPr>
          <a:lstStyle/>
          <a:p>
            <a:r>
              <a:rPr lang="ru-RU" dirty="0" smtClean="0"/>
              <a:t>Жегулёва Алёна Дмитриевна, воспитатель – тьютор МБ ДОУ Починковский детский сад №2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9026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764704"/>
            <a:ext cx="6808602" cy="9019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В </a:t>
            </a:r>
            <a:r>
              <a:rPr lang="ru-RU" b="1" dirty="0"/>
              <a:t>развитии мышления</a:t>
            </a:r>
            <a:r>
              <a:rPr lang="ru-RU" dirty="0"/>
              <a:t>  таких детей </a:t>
            </a:r>
            <a:r>
              <a:rPr lang="ru-RU" dirty="0" smtClean="0"/>
              <a:t>отмечается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16832"/>
            <a:ext cx="7848872" cy="4536504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трудности произвольного </a:t>
            </a:r>
            <a:r>
              <a:rPr lang="ru-RU" dirty="0" smtClean="0"/>
              <a:t>обучения;</a:t>
            </a:r>
            <a:endParaRPr lang="ru-RU" dirty="0"/>
          </a:p>
          <a:p>
            <a:pPr lvl="0"/>
            <a:r>
              <a:rPr lang="ru-RU" dirty="0"/>
              <a:t> целенаправленного разрешения реально возникающих </a:t>
            </a:r>
            <a:r>
              <a:rPr lang="ru-RU" dirty="0" smtClean="0"/>
              <a:t>задач;</a:t>
            </a:r>
            <a:endParaRPr lang="ru-RU" dirty="0"/>
          </a:p>
          <a:p>
            <a:pPr lvl="0"/>
            <a:r>
              <a:rPr lang="ru-RU" dirty="0"/>
              <a:t> сложности в символизации, переносе навыков из одной ситуации в </a:t>
            </a:r>
            <a:r>
              <a:rPr lang="ru-RU" dirty="0" smtClean="0"/>
              <a:t>другую;</a:t>
            </a:r>
            <a:endParaRPr lang="ru-RU" dirty="0"/>
          </a:p>
          <a:p>
            <a:pPr lvl="0"/>
            <a:r>
              <a:rPr lang="ru-RU" dirty="0"/>
              <a:t> трудности </a:t>
            </a:r>
            <a:r>
              <a:rPr lang="ru-RU" dirty="0" smtClean="0"/>
              <a:t>обобщения;</a:t>
            </a:r>
            <a:endParaRPr lang="ru-RU" dirty="0"/>
          </a:p>
          <a:p>
            <a:pPr lvl="0"/>
            <a:r>
              <a:rPr lang="ru-RU" dirty="0"/>
              <a:t>ограниченность в осознании подтекста </a:t>
            </a:r>
            <a:r>
              <a:rPr lang="ru-RU" dirty="0" smtClean="0"/>
              <a:t>происходящего;</a:t>
            </a:r>
            <a:endParaRPr lang="ru-RU" dirty="0"/>
          </a:p>
          <a:p>
            <a:pPr lvl="0"/>
            <a:r>
              <a:rPr lang="ru-RU" dirty="0"/>
              <a:t> </a:t>
            </a:r>
            <a:r>
              <a:rPr lang="ru-RU" dirty="0" err="1"/>
              <a:t>одноплановость</a:t>
            </a:r>
            <a:r>
              <a:rPr lang="ru-RU" dirty="0"/>
              <a:t> </a:t>
            </a:r>
            <a:r>
              <a:rPr lang="ru-RU" dirty="0" smtClean="0"/>
              <a:t>мышления.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515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980728"/>
            <a:ext cx="6777317" cy="4851901"/>
          </a:xfrm>
        </p:spPr>
        <p:txBody>
          <a:bodyPr>
            <a:normAutofit/>
          </a:bodyPr>
          <a:lstStyle/>
          <a:p>
            <a:r>
              <a:rPr lang="ru-RU" dirty="0"/>
              <a:t>В случае детского аутизма </a:t>
            </a:r>
            <a:r>
              <a:rPr lang="ru-RU" u="sng" dirty="0"/>
              <a:t>не следует вести речь об отсутствии отдельных способностей</a:t>
            </a:r>
            <a:r>
              <a:rPr lang="ru-RU" dirty="0"/>
              <a:t>, например способности к обобщению, к пониманию причинно-следственных отношений или к планированию. В рамках стереотипной ситуации многие аутичные дети могут обобщать, использовать игровые символы, выстраивать программу действий. </a:t>
            </a:r>
          </a:p>
        </p:txBody>
      </p:sp>
    </p:spTree>
    <p:extLst>
      <p:ext uri="{BB962C8B-B14F-4D97-AF65-F5344CB8AC3E}">
        <p14:creationId xmlns:p14="http://schemas.microsoft.com/office/powerpoint/2010/main" val="328157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7632848" cy="496855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dirty="0"/>
              <a:t>Для аутичного ребенка основные трудности представляются в: </a:t>
            </a:r>
          </a:p>
          <a:p>
            <a:pPr lvl="0"/>
            <a:r>
              <a:rPr lang="ru-RU" dirty="0"/>
              <a:t>отрыве символа от привычной игры: это разрушает требующееся ему постоянство в окружающем мире</a:t>
            </a:r>
          </a:p>
          <a:p>
            <a:pPr lvl="0"/>
            <a:r>
              <a:rPr lang="ru-RU" dirty="0"/>
              <a:t> необходимости постоянной гибкой корректировки собственной программы действий</a:t>
            </a:r>
          </a:p>
          <a:p>
            <a:pPr lvl="0"/>
            <a:r>
              <a:rPr lang="ru-RU" dirty="0"/>
              <a:t>наличие у партнера собственной логики, которая меняет перспективу взаимодействия</a:t>
            </a:r>
          </a:p>
          <a:p>
            <a:pPr marL="6858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70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836712"/>
            <a:ext cx="7560840" cy="532859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ru-RU" dirty="0"/>
          </a:p>
          <a:p>
            <a:pPr marL="68580" indent="0">
              <a:buNone/>
            </a:pPr>
            <a:r>
              <a:rPr lang="ru-RU" dirty="0"/>
              <a:t>Выделяют три вида мышления: </a:t>
            </a:r>
          </a:p>
          <a:p>
            <a:pPr lvl="0"/>
            <a:r>
              <a:rPr lang="ru-RU" dirty="0"/>
              <a:t>наглядно-действенное (познание с помощью манипулирования предметами); </a:t>
            </a:r>
          </a:p>
          <a:p>
            <a:pPr lvl="0"/>
            <a:r>
              <a:rPr lang="ru-RU" dirty="0"/>
              <a:t>наглядно-образное (познание с помощью представлений предметов, явлений); </a:t>
            </a:r>
          </a:p>
          <a:p>
            <a:pPr lvl="0"/>
            <a:r>
              <a:rPr lang="ru-RU" dirty="0"/>
              <a:t>словесно-логическое (познание с помощью понятий, слов, рассуждений).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724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7024626" cy="9019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Этапы коррекционной работы: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916832"/>
            <a:ext cx="6921217" cy="4392488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ru-RU" dirty="0"/>
              <a:t>Если у ребенка не сформировано наглядно-действенное мышление. До начала  работы  над  мыслительными  процессами  необходимы  и  важны  особые предварительные  этапы коррекционной работы. </a:t>
            </a:r>
          </a:p>
          <a:p>
            <a:pPr marL="68580" lvl="0" indent="0">
              <a:buNone/>
            </a:pPr>
            <a:endParaRPr lang="ru-RU" dirty="0"/>
          </a:p>
          <a:p>
            <a:pPr marL="68580" lvl="0" indent="0">
              <a:buNone/>
            </a:pPr>
            <a:r>
              <a:rPr lang="ru-RU" b="1" dirty="0"/>
              <a:t>Первый этап работы</a:t>
            </a:r>
            <a:r>
              <a:rPr lang="ru-RU" dirty="0"/>
              <a:t>. Установление эмоционально-личностного  контакта</a:t>
            </a:r>
          </a:p>
          <a:p>
            <a:r>
              <a:rPr lang="ru-RU" dirty="0"/>
              <a:t>Основная цель данного этапа - адаптация ребенка к условиям группы.  </a:t>
            </a:r>
          </a:p>
          <a:p>
            <a:pPr marL="68580" lvl="0" indent="0">
              <a:buNone/>
            </a:pPr>
            <a:r>
              <a:rPr lang="ru-RU" b="1" dirty="0"/>
              <a:t>Второй этап.</a:t>
            </a:r>
            <a:r>
              <a:rPr lang="ru-RU" dirty="0"/>
              <a:t> Выработка учебного стереотипа. </a:t>
            </a:r>
          </a:p>
          <a:p>
            <a:r>
              <a:rPr lang="ru-RU" dirty="0"/>
              <a:t>Целью  данного  этапа  является  выработать  умение  сидеть  за  столом.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883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836712"/>
            <a:ext cx="7209249" cy="4995917"/>
          </a:xfrm>
        </p:spPr>
        <p:txBody>
          <a:bodyPr>
            <a:normAutofit fontScale="77500" lnSpcReduction="20000"/>
          </a:bodyPr>
          <a:lstStyle/>
          <a:p>
            <a:pPr marL="68580" lvl="0" indent="0">
              <a:buNone/>
            </a:pPr>
            <a:r>
              <a:rPr lang="ru-RU" b="1" dirty="0" smtClean="0"/>
              <a:t>Третий  этап.</a:t>
            </a:r>
            <a:r>
              <a:rPr lang="ru-RU" dirty="0" smtClean="0"/>
              <a:t>  Установление  зрительного  контакта.  Формирование  начальных коммуникативных навыков. </a:t>
            </a:r>
          </a:p>
          <a:p>
            <a:r>
              <a:rPr lang="ru-RU" dirty="0" smtClean="0"/>
              <a:t>Как замена взгляда  «глаза в  глаза», сначала вырабатываем фиксацию  взора на картинке, или интересующую вещь ребёнка,.</a:t>
            </a:r>
          </a:p>
          <a:p>
            <a:pPr marL="68580" indent="0">
              <a:buNone/>
            </a:pPr>
            <a:endParaRPr lang="ru-RU" b="1" dirty="0" smtClean="0"/>
          </a:p>
          <a:p>
            <a:pPr marL="68580" indent="0">
              <a:buNone/>
            </a:pPr>
            <a:r>
              <a:rPr lang="ru-RU" b="1" dirty="0" smtClean="0"/>
              <a:t>Четвёртый этап. </a:t>
            </a:r>
            <a:r>
              <a:rPr lang="ru-RU" dirty="0" smtClean="0"/>
              <a:t>Обучение пониманию речи, выполнение инструкций. </a:t>
            </a:r>
          </a:p>
          <a:p>
            <a:r>
              <a:rPr lang="ru-RU" dirty="0" smtClean="0"/>
              <a:t>Необходимыми  предпосылками  начала  обучения  являются  частичная  </a:t>
            </a:r>
            <a:r>
              <a:rPr lang="ru-RU" dirty="0" err="1" smtClean="0"/>
              <a:t>сформированность</a:t>
            </a:r>
            <a:r>
              <a:rPr lang="ru-RU" dirty="0" smtClean="0"/>
              <a:t> «учебного  стереотипа»,  выполнение  простых  инструкций:  «Дай»  и  «Покажи». </a:t>
            </a:r>
          </a:p>
          <a:p>
            <a:endParaRPr lang="ru-RU" b="1" dirty="0" smtClean="0"/>
          </a:p>
          <a:p>
            <a:pPr marL="68580" indent="0">
              <a:buNone/>
            </a:pPr>
            <a:r>
              <a:rPr lang="ru-RU" b="1" dirty="0" smtClean="0"/>
              <a:t>Пятый  этап</a:t>
            </a:r>
            <a:r>
              <a:rPr lang="ru-RU" dirty="0" smtClean="0"/>
              <a:t>.  </a:t>
            </a:r>
            <a:r>
              <a:rPr lang="ru-RU" b="1" dirty="0" smtClean="0"/>
              <a:t>Развитие  наглядно-действенного  мышления.</a:t>
            </a:r>
            <a:r>
              <a:rPr lang="ru-RU" dirty="0" smtClean="0"/>
              <a:t>  </a:t>
            </a:r>
          </a:p>
          <a:p>
            <a:r>
              <a:rPr lang="ru-RU" dirty="0" smtClean="0"/>
              <a:t>Коррекционная  работа по развитию мыслительных процессов осуществляется  поэтапно и последовательно, исходя из степени выраженности аутистического </a:t>
            </a:r>
            <a:r>
              <a:rPr lang="ru-RU" dirty="0" err="1" smtClean="0"/>
              <a:t>дизонтогенеза</a:t>
            </a:r>
            <a:r>
              <a:rPr lang="ru-RU" dirty="0" smtClean="0"/>
              <a:t> ребенка с РДА.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8798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129</TotalTime>
  <Words>338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Остин</vt:lpstr>
      <vt:lpstr>Особенности развития мышления у детей с РАС</vt:lpstr>
      <vt:lpstr>В развитии мышления  таких детей отмечается:</vt:lpstr>
      <vt:lpstr>Презентация PowerPoint</vt:lpstr>
      <vt:lpstr>Презентация PowerPoint</vt:lpstr>
      <vt:lpstr>Презентация PowerPoint</vt:lpstr>
      <vt:lpstr>Этапы коррекционной работы: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развития мышления у детей с РАС</dc:title>
  <dc:creator>Admin</dc:creator>
  <cp:lastModifiedBy>4</cp:lastModifiedBy>
  <cp:revision>13</cp:revision>
  <dcterms:created xsi:type="dcterms:W3CDTF">2018-05-04T12:22:42Z</dcterms:created>
  <dcterms:modified xsi:type="dcterms:W3CDTF">2023-11-21T10:32:14Z</dcterms:modified>
</cp:coreProperties>
</file>