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90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B4C71EC6-210F-42DE-9C53-41977AD35B3D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Объект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90336" y="2348880"/>
            <a:ext cx="5648623" cy="120430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Сенсорное развитие детей дошкольного возраста</a:t>
            </a:r>
            <a:endParaRPr lang="ru-RU" sz="3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953200" cy="1616918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Для родительского собрания</a:t>
            </a:r>
          </a:p>
          <a:p>
            <a:pPr algn="ctr"/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Подготовила: Романова Г. А.</a:t>
            </a:r>
          </a:p>
          <a:p>
            <a:pPr algn="ctr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Починки 2024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63688" y="1484783"/>
            <a:ext cx="54827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МБ ДОУ </a:t>
            </a:r>
            <a:r>
              <a:rPr lang="ru-RU" sz="24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Починковский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детский сад №2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9455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620688"/>
            <a:ext cx="7560840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«</a:t>
            </a:r>
            <a:r>
              <a:rPr lang="ru-RU" sz="4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Мир входит в сознание человека лишь через дверь органов внешних чувств. Если она закрыта, то он не может войти в него, не может вступить с ним в связь. Мир тогда не существует для сознания». </a:t>
            </a:r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   </a:t>
            </a:r>
          </a:p>
          <a:p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Б</a:t>
            </a:r>
            <a:r>
              <a:rPr lang="ru-RU" sz="4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. </a:t>
            </a:r>
            <a:r>
              <a:rPr lang="ru-RU" sz="40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Прейерладших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endParaRPr lang="ru-RU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9288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836712"/>
            <a:ext cx="8136904" cy="48597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Цель:</a:t>
            </a:r>
            <a:r>
              <a:rPr lang="ru-RU" sz="2800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 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формирование 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сенсорных способностей у детей. </a:t>
            </a:r>
            <a:endParaRPr lang="ru-RU" sz="28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ru-RU" sz="2800" b="1" dirty="0">
                <a:solidFill>
                  <a:srgbClr val="00B05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З</a:t>
            </a:r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адачи</a:t>
            </a:r>
            <a:r>
              <a:rPr lang="ru-RU" sz="2800" b="1" dirty="0">
                <a:solidFill>
                  <a:srgbClr val="00B05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: 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- формирование сенсорных способностей у детей посредством образовательной деятельности; </a:t>
            </a:r>
            <a:endParaRPr lang="ru-RU" sz="28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- 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формирование у детей систем сенсорных эталонов;</a:t>
            </a:r>
            <a:endParaRPr lang="ru-RU" sz="28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- формирование у детей умений самостоятельно применять системы эталонов в практической и познавательной деятельности.</a:t>
            </a:r>
            <a:endParaRPr lang="ru-RU" sz="2800" dirty="0"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7163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17867" y="1124744"/>
            <a:ext cx="784887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00B05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Слово «сенсорный» происходит от латинского слова «</a:t>
            </a:r>
            <a:r>
              <a:rPr lang="ru-RU" sz="4400" b="1" dirty="0" err="1">
                <a:solidFill>
                  <a:srgbClr val="00B05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sensus</a:t>
            </a:r>
            <a:r>
              <a:rPr lang="ru-RU" sz="4400" b="1" dirty="0">
                <a:solidFill>
                  <a:srgbClr val="00B05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» — «чувство», «ощущение», «восприятие», «способность ощущения».</a:t>
            </a:r>
            <a:br>
              <a:rPr lang="ru-RU" sz="4400" b="1" dirty="0">
                <a:solidFill>
                  <a:srgbClr val="00B050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endParaRPr lang="ru-RU" sz="4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2841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32656"/>
            <a:ext cx="878497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1"/>
                </a:solidFill>
                <a:latin typeface="Times New Roman"/>
                <a:ea typeface="Times New Roman"/>
              </a:rPr>
              <a:t>Сенсорные эталоны </a:t>
            </a:r>
            <a:r>
              <a:rPr lang="ru-RU" sz="2800" dirty="0" smtClean="0">
                <a:solidFill>
                  <a:schemeClr val="accent1"/>
                </a:solidFill>
                <a:latin typeface="Times New Roman"/>
                <a:ea typeface="Times New Roman"/>
              </a:rPr>
              <a:t>– </a:t>
            </a:r>
          </a:p>
          <a:p>
            <a:pPr algn="ctr"/>
            <a:r>
              <a:rPr lang="ru-RU" sz="2800" dirty="0" smtClean="0">
                <a:solidFill>
                  <a:schemeClr val="accent1"/>
                </a:solidFill>
                <a:latin typeface="Times New Roman"/>
                <a:ea typeface="Times New Roman"/>
              </a:rPr>
              <a:t>это </a:t>
            </a:r>
            <a:r>
              <a:rPr lang="ru-RU" sz="2800" dirty="0">
                <a:solidFill>
                  <a:schemeClr val="accent1"/>
                </a:solidFill>
                <a:latin typeface="Times New Roman"/>
                <a:ea typeface="Times New Roman"/>
              </a:rPr>
              <a:t>устойчивые, закрепленные в речи представления о цветах, геометрических фигурах и отношениях по величине между несколькими предметами. </a:t>
            </a:r>
            <a:endParaRPr lang="ru-RU" sz="2800" dirty="0">
              <a:solidFill>
                <a:schemeClr val="accent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1" t="25439" r="9245" b="-8906"/>
          <a:stretch/>
        </p:blipFill>
        <p:spPr bwMode="auto">
          <a:xfrm>
            <a:off x="1979711" y="2289911"/>
            <a:ext cx="5853975" cy="4546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4483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0" y="332656"/>
            <a:ext cx="4267200" cy="5730007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ru-RU" sz="2400" b="1" dirty="0">
                <a:solidFill>
                  <a:schemeClr val="accent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Основная задача сенсорных дидактических игр для малышей – накопление разнообразного сенсорного опыта, который на следующих этапах обучения, занятиях ИЗО деятельности, конструирования позволит систематизировать накопленные знания, приобрести новые, а также использовать их в разнообразных ситуациях, повседневной жизни.</a:t>
            </a:r>
            <a:endParaRPr lang="ru-RU" sz="2400" b="1" dirty="0">
              <a:solidFill>
                <a:schemeClr val="accent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endParaRPr lang="ru-RU" sz="24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59419"/>
            <a:ext cx="3853327" cy="2891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18995"/>
            <a:ext cx="3853327" cy="2886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87521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9337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           Сенсорное </a:t>
            </a:r>
            <a:r>
              <a:rPr lang="ru-RU" sz="2800" b="1" dirty="0">
                <a:solidFill>
                  <a:srgbClr val="FF0000"/>
                </a:solidFill>
                <a:latin typeface="Times New Roman"/>
                <a:ea typeface="Times New Roman"/>
              </a:rPr>
              <a:t>развитие составляет фундамент общего умственного развития.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023444"/>
            <a:ext cx="91440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                 Все 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дети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разные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:</a:t>
            </a:r>
            <a:endParaRPr lang="ru-RU" sz="3200" dirty="0" smtClean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</a:endParaRPr>
          </a:p>
          <a:p>
            <a:r>
              <a:rPr lang="ru-RU" sz="3200" b="1" dirty="0" err="1" smtClean="0">
                <a:solidFill>
                  <a:srgbClr val="FF0000"/>
                </a:solidFill>
                <a:latin typeface="Times New Roman"/>
                <a:ea typeface="Times New Roman"/>
              </a:rPr>
              <a:t>Визуалист</a:t>
            </a:r>
            <a:r>
              <a:rPr lang="ru-RU" sz="32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-</a:t>
            </a:r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ru-RU" sz="3200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 главной </a:t>
            </a:r>
          </a:p>
          <a:p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                  оказывается </a:t>
            </a:r>
            <a:endParaRPr lang="ru-RU" sz="3200" dirty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зрительная информация</a:t>
            </a:r>
            <a:endParaRPr lang="ru-RU" sz="3200" dirty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endParaRPr lang="ru-RU" sz="3200" dirty="0" smtClean="0">
              <a:solidFill>
                <a:srgbClr val="333333"/>
              </a:solidFill>
              <a:latin typeface="Times New Roman"/>
              <a:ea typeface="Times New Roman"/>
            </a:endParaRPr>
          </a:p>
          <a:p>
            <a:r>
              <a:rPr lang="ru-RU" sz="3200" b="1" dirty="0" err="1" smtClean="0">
                <a:solidFill>
                  <a:srgbClr val="FF0000"/>
                </a:solidFill>
                <a:latin typeface="Times New Roman"/>
                <a:ea typeface="Times New Roman"/>
              </a:rPr>
              <a:t>Аудиалист</a:t>
            </a:r>
            <a:r>
              <a:rPr lang="ru-RU" sz="3200" dirty="0" smtClean="0">
                <a:solidFill>
                  <a:schemeClr val="tx2"/>
                </a:solidFill>
                <a:latin typeface="Times New Roman"/>
                <a:ea typeface="Times New Roman"/>
              </a:rPr>
              <a:t> </a:t>
            </a: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- </a:t>
            </a:r>
            <a:r>
              <a:rPr lang="ru-RU" sz="3200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важно то, </a:t>
            </a:r>
            <a:endParaRPr lang="ru-RU" sz="3200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r>
              <a:rPr lang="ru-RU" sz="3200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             что </a:t>
            </a:r>
            <a:r>
              <a:rPr lang="ru-RU" sz="3200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он </a:t>
            </a: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слышит</a:t>
            </a:r>
          </a:p>
          <a:p>
            <a:endParaRPr lang="ru-RU" sz="3200" dirty="0" smtClean="0">
              <a:solidFill>
                <a:srgbClr val="333333"/>
              </a:solidFill>
              <a:latin typeface="Times New Roman"/>
              <a:ea typeface="Times New Roman"/>
            </a:endParaRPr>
          </a:p>
          <a:p>
            <a:r>
              <a:rPr lang="ru-RU" sz="3200" dirty="0" smtClean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/>
                <a:ea typeface="Times New Roman"/>
              </a:rPr>
              <a:t>Кинестетик</a:t>
            </a:r>
            <a:r>
              <a:rPr lang="ru-RU" sz="3200" dirty="0">
                <a:solidFill>
                  <a:srgbClr val="FF0000"/>
                </a:solidFill>
                <a:latin typeface="Times New Roman"/>
                <a:ea typeface="Times New Roman"/>
              </a:rPr>
              <a:t> </a:t>
            </a:r>
            <a:r>
              <a:rPr lang="ru-RU" sz="3200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– </a:t>
            </a: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 важно то</a:t>
            </a:r>
            <a:r>
              <a:rPr lang="ru-RU" sz="3200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, </a:t>
            </a:r>
            <a:endParaRPr lang="ru-RU" sz="3200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                что </a:t>
            </a:r>
            <a:r>
              <a:rPr lang="ru-RU" sz="3200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он чувствует.</a:t>
            </a:r>
            <a:r>
              <a:rPr lang="ru-RU" sz="3200" dirty="0">
                <a:solidFill>
                  <a:srgbClr val="333333"/>
                </a:solidFill>
                <a:latin typeface="Times New Roman"/>
                <a:ea typeface="Times New Roman"/>
              </a:rPr>
              <a:t> </a:t>
            </a:r>
            <a:br>
              <a:rPr lang="ru-RU" sz="3200" dirty="0">
                <a:solidFill>
                  <a:srgbClr val="333333"/>
                </a:solidFill>
                <a:latin typeface="Times New Roman"/>
                <a:ea typeface="Times New Roman"/>
              </a:rPr>
            </a:br>
            <a:endParaRPr lang="ru-RU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1914" y="1023444"/>
            <a:ext cx="2790056" cy="186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051991"/>
            <a:ext cx="2968958" cy="1874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060" y="4903677"/>
            <a:ext cx="1931854" cy="1931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110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29344"/>
            <a:ext cx="8764677" cy="6388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1226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596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1546</TotalTime>
  <Words>171</Words>
  <Application>Microsoft Office PowerPoint</Application>
  <PresentationFormat>Экран (4:3)</PresentationFormat>
  <Paragraphs>27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Начальная</vt:lpstr>
      <vt:lpstr>   Сенсорное развитие детей дошкольного возраста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Сенсорное развитие детей дошкольного возраста</dc:title>
  <dc:creator>SAD</dc:creator>
  <cp:lastModifiedBy>SAD</cp:lastModifiedBy>
  <cp:revision>15</cp:revision>
  <dcterms:created xsi:type="dcterms:W3CDTF">2024-11-14T08:37:18Z</dcterms:created>
  <dcterms:modified xsi:type="dcterms:W3CDTF">2024-12-17T10:52:15Z</dcterms:modified>
</cp:coreProperties>
</file>