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68" r:id="rId2"/>
    <p:sldMasterId id="2147484080" r:id="rId3"/>
  </p:sldMasterIdLst>
  <p:notesMasterIdLst>
    <p:notesMasterId r:id="rId19"/>
  </p:notesMasterIdLst>
  <p:sldIdLst>
    <p:sldId id="292" r:id="rId4"/>
    <p:sldId id="257" r:id="rId5"/>
    <p:sldId id="258" r:id="rId6"/>
    <p:sldId id="259" r:id="rId7"/>
    <p:sldId id="307" r:id="rId8"/>
    <p:sldId id="304" r:id="rId9"/>
    <p:sldId id="305" r:id="rId10"/>
    <p:sldId id="323" r:id="rId11"/>
    <p:sldId id="262" r:id="rId12"/>
    <p:sldId id="289" r:id="rId13"/>
    <p:sldId id="291" r:id="rId14"/>
    <p:sldId id="264" r:id="rId15"/>
    <p:sldId id="283" r:id="rId16"/>
    <p:sldId id="29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>
        <p:scale>
          <a:sx n="80" d="100"/>
          <a:sy n="80" d="100"/>
        </p:scale>
        <p:origin x="-155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9E2B1-5C99-4650-AF08-E955DF99B0B9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C69C-F8C1-4121-908F-836028FD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1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9"/>
            <a:ext cx="7570843" cy="266429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Проект «Счастливая семья»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(из опыта работы)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365104"/>
            <a:ext cx="4248472" cy="16561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воспитатель ;</a:t>
            </a:r>
            <a:r>
              <a:rPr lang="ru-RU" sz="2400" dirty="0" err="1" smtClean="0">
                <a:solidFill>
                  <a:srgbClr val="FF0000"/>
                </a:solidFill>
              </a:rPr>
              <a:t>Ирсецкая</a:t>
            </a:r>
            <a:r>
              <a:rPr lang="ru-RU" sz="2400" dirty="0" smtClean="0">
                <a:solidFill>
                  <a:srgbClr val="FF0000"/>
                </a:solidFill>
              </a:rPr>
              <a:t> Л.В.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ДБ ДОУ детский сад </a:t>
            </a:r>
            <a:r>
              <a:rPr lang="en-US" sz="2400" dirty="0" smtClean="0">
                <a:solidFill>
                  <a:srgbClr val="FF0000"/>
                </a:solidFill>
              </a:rPr>
              <a:t>N2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с.Починки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Участие  в акциях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994" y="5376265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«Весна идёт-весне дорогу»                 </a:t>
            </a:r>
            <a:endParaRPr lang="ru-RU" sz="28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2736"/>
            <a:ext cx="2606277" cy="3475037"/>
          </a:xfrm>
        </p:spPr>
      </p:pic>
      <p:sp>
        <p:nvSpPr>
          <p:cNvPr id="5" name="Прямоугольник 4"/>
          <p:cNvSpPr/>
          <p:nvPr/>
        </p:nvSpPr>
        <p:spPr>
          <a:xfrm>
            <a:off x="4664365" y="5591709"/>
            <a:ext cx="3580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Новогодние окна»</a:t>
            </a: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74" y="1077298"/>
            <a:ext cx="3131421" cy="31459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9" y="1077298"/>
            <a:ext cx="2531492" cy="337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Конкурсы 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493" y="2191123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6291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3" y="0"/>
            <a:ext cx="91450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Выставки совместного творчества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6273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3346450" cy="1488685"/>
          </a:xfrm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12629"/>
            <a:ext cx="3312368" cy="20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8568952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Нетрадиционное родительское собрание 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97151"/>
            <a:ext cx="8352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«Сенсорное развитие детей раннего возраста»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2497290" cy="3475037"/>
          </a:xfr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89" y="620688"/>
            <a:ext cx="2218295" cy="3475037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38255"/>
            <a:ext cx="2494814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496944" cy="674136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В заключении хотелось бы еще раз подчеркнуть, что семья и дошкольное учреждение – два важных социальных института социализации ребенка. И хотя их воспитательные функции различны, положительные результаты достигаются только при умелом сочетании разных форм сотрудничества, при активном включении в эту работу всех членов коллектива дошкольного учреждения и родителей. </a:t>
            </a:r>
          </a:p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smtClean="0"/>
              <a:t>Главное в работе – завоевать доверие и авторитет, убедить родителей в важности и необходимости согласованных действий семьи и ДОУ. Без родительского участия процесс воспитания невозможен, или по крайней мере, неполноценен. Поэтому особое внимание должно уделяться внедрению новых нетрадиционных форм сотрудничества.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9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/>
                </a:solidFill>
              </a:rPr>
              <a:t>Спасибо за внимание!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898713"/>
            <a:ext cx="9129426" cy="59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354"/>
            <a:ext cx="7992888" cy="2304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«Только </a:t>
            </a:r>
            <a:r>
              <a:rPr lang="ru-RU" sz="2800" b="1" dirty="0">
                <a:solidFill>
                  <a:schemeClr val="accent2"/>
                </a:solidFill>
              </a:rPr>
              <a:t>вместе с родителями, общими усилиями, педагоги могут дать детям большое человеческое </a:t>
            </a:r>
            <a:r>
              <a:rPr lang="ru-RU" sz="2800" b="1" dirty="0" smtClean="0">
                <a:solidFill>
                  <a:schemeClr val="accent2"/>
                </a:solidFill>
              </a:rPr>
              <a:t>счастье»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В.А. Сухомлинский</a:t>
            </a:r>
            <a:br>
              <a:rPr lang="ru-RU" sz="2800" b="1" dirty="0">
                <a:solidFill>
                  <a:schemeClr val="accent2"/>
                </a:solidFill>
              </a:rPr>
            </a:b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896544" cy="30823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Цель; развитие </a:t>
            </a:r>
            <a:r>
              <a:rPr lang="ru-RU" sz="2000" b="1" dirty="0" err="1" smtClean="0">
                <a:solidFill>
                  <a:srgbClr val="7030A0"/>
                </a:solidFill>
              </a:rPr>
              <a:t>коммукативных</a:t>
            </a:r>
            <a:r>
              <a:rPr lang="ru-RU" sz="2000" b="1" dirty="0" smtClean="0">
                <a:solidFill>
                  <a:srgbClr val="7030A0"/>
                </a:solidFill>
              </a:rPr>
              <a:t> навыков у детей и родителей,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укрепление семейных традиций.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6"/>
                </a:solidFill>
              </a:rPr>
              <a:t>Формы, методы и средства взаимодействия педагогов с родителями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060848"/>
            <a:ext cx="7560840" cy="47971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Проведение праздников и соревнований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Организация проектной деятельности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   «Счастливая семья».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Оформление газет для родителей и с участием родителей.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Консультации для родителей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Выставки совместного творчества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Портфолио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Участие </a:t>
            </a:r>
            <a:r>
              <a:rPr lang="ru-RU" sz="2400" dirty="0">
                <a:solidFill>
                  <a:schemeClr val="accent1"/>
                </a:solidFill>
              </a:rPr>
              <a:t>в </a:t>
            </a:r>
            <a:r>
              <a:rPr lang="ru-RU" sz="2400" dirty="0" err="1" smtClean="0">
                <a:solidFill>
                  <a:schemeClr val="accent1"/>
                </a:solidFill>
              </a:rPr>
              <a:t>акциях.конкурсах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accent1"/>
                </a:solidFill>
              </a:rPr>
              <a:t>Групповые </a:t>
            </a:r>
            <a:r>
              <a:rPr lang="ru-RU" sz="2400" dirty="0">
                <a:solidFill>
                  <a:schemeClr val="accent1"/>
                </a:solidFill>
              </a:rPr>
              <a:t>собрания </a:t>
            </a:r>
            <a:endParaRPr lang="ru-RU" sz="2400" dirty="0" smtClean="0">
              <a:solidFill>
                <a:schemeClr val="accent1"/>
              </a:solidFill>
            </a:endParaRPr>
          </a:p>
          <a:p>
            <a:endParaRPr lang="ru-RU" sz="2400" dirty="0">
              <a:solidFill>
                <a:schemeClr val="accent1"/>
              </a:solidFill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923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509120"/>
            <a:ext cx="3898168" cy="96895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«Моя мама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лчшая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свете»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54" y="476672"/>
            <a:ext cx="8352928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Совместные мероприятия детей и родителей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346450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«Папа, мама и я-весёлая семья»</a:t>
            </a:r>
            <a:endParaRPr lang="ru-RU" sz="2000" dirty="0"/>
          </a:p>
        </p:txBody>
      </p:sp>
      <p:pic>
        <p:nvPicPr>
          <p:cNvPr id="1026" name="Picture 2" descr="C:\Users\VOSEM\Desktop\пристегни самое дорогое\20250306_0927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71" y="678955"/>
            <a:ext cx="3346450" cy="2509837"/>
          </a:xfrm>
        </p:spPr>
      </p:pic>
      <p:pic>
        <p:nvPicPr>
          <p:cNvPr id="6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0469" y="678363"/>
            <a:ext cx="3345873" cy="2510444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9557" y="534938"/>
            <a:ext cx="3346450" cy="2509837"/>
          </a:xfrm>
          <a:prstGeom prst="rect">
            <a:avLst/>
          </a:prstGeom>
        </p:spPr>
      </p:pic>
      <p:pic>
        <p:nvPicPr>
          <p:cNvPr id="8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1584" y="4027327"/>
            <a:ext cx="3058419" cy="22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/>
              <a:t>Традиция </a:t>
            </a:r>
            <a:r>
              <a:rPr lang="ru-RU" sz="1600" dirty="0" smtClean="0"/>
              <a:t>2. </a:t>
            </a:r>
            <a:r>
              <a:rPr lang="ru-RU" sz="1600" dirty="0"/>
              <a:t>Семейные </a:t>
            </a:r>
            <a:r>
              <a:rPr lang="ru-RU" sz="1600" dirty="0" smtClean="0"/>
              <a:t>архивы</a:t>
            </a:r>
            <a:br>
              <a:rPr lang="ru-RU" sz="1600" dirty="0" smtClean="0"/>
            </a:br>
            <a:r>
              <a:rPr lang="ru-RU" sz="1600" dirty="0" smtClean="0"/>
              <a:t>семейные альбомы </a:t>
            </a:r>
            <a:br>
              <a:rPr lang="ru-RU" sz="1600" dirty="0" smtClean="0"/>
            </a:br>
            <a:r>
              <a:rPr lang="ru-RU" sz="1600" dirty="0" smtClean="0"/>
              <a:t>Составление </a:t>
            </a:r>
            <a:r>
              <a:rPr lang="ru-RU" sz="1600" dirty="0"/>
              <a:t>родословной своей семьи </a:t>
            </a: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146" y="264698"/>
            <a:ext cx="2921924" cy="334587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3464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7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60648"/>
            <a:ext cx="82089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Стенгазеты для родителей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3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t="9921" r="6938" b="23364"/>
          <a:stretch/>
        </p:blipFill>
        <p:spPr>
          <a:xfrm>
            <a:off x="314364" y="1700808"/>
            <a:ext cx="2529444" cy="1674421"/>
          </a:xfrm>
        </p:spPr>
      </p:pic>
      <p:pic>
        <p:nvPicPr>
          <p:cNvPr id="4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-232" r="23957" b="232"/>
          <a:stretch/>
        </p:blipFill>
        <p:spPr>
          <a:xfrm rot="5400000">
            <a:off x="6538118" y="1496855"/>
            <a:ext cx="2101932" cy="2509839"/>
          </a:xfrm>
          <a:prstGeom prst="rect">
            <a:avLst/>
          </a:prstGeo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0222" y="4437204"/>
            <a:ext cx="2232249" cy="20522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966194" cy="297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2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1106</TotalTime>
  <Words>134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1_Волна</vt:lpstr>
      <vt:lpstr>Эркер</vt:lpstr>
      <vt:lpstr>Воздушный поток</vt:lpstr>
      <vt:lpstr>Проект «Счастливая семья»  (из опыта работы)</vt:lpstr>
      <vt:lpstr>«Только вместе с родителями, общими усилиями, педагоги могут дать детям большое человеческое счастье»  В.А. Сухомлинский </vt:lpstr>
      <vt:lpstr> Цель; развитие коммукативных навыков у детей и родителей, укрепление семейных традиций.</vt:lpstr>
      <vt:lpstr>Формы, методы и средства взаимодействия педагогов с родителями</vt:lpstr>
      <vt:lpstr>Совместные мероприятия детей и родителей</vt:lpstr>
      <vt:lpstr>«Папа, мама и я-весёлая семья»</vt:lpstr>
      <vt:lpstr>Презентация PowerPoint</vt:lpstr>
      <vt:lpstr>Традиция 2. Семейные архивы семейные альбомы  Составление родословной своей семьи </vt:lpstr>
      <vt:lpstr>Стенгазеты для родителей</vt:lpstr>
      <vt:lpstr>Участие  в акциях</vt:lpstr>
      <vt:lpstr>Конкурсы  </vt:lpstr>
      <vt:lpstr>Выставки совместного творчества</vt:lpstr>
      <vt:lpstr>Нетрадиционное родительское собрание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работы с родителями  «из опыта работы»</dc:title>
  <dc:creator>Евген</dc:creator>
  <cp:lastModifiedBy>USER</cp:lastModifiedBy>
  <cp:revision>84</cp:revision>
  <dcterms:created xsi:type="dcterms:W3CDTF">2018-11-24T18:30:13Z</dcterms:created>
  <dcterms:modified xsi:type="dcterms:W3CDTF">2025-08-12T19:10:44Z</dcterms:modified>
</cp:coreProperties>
</file>