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F5203-F268-402F-BE2B-F57880765374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4670EFA-AEAE-4554-B67F-3C981950D949}">
      <dgm:prSet phldrT="[Текст]"/>
      <dgm:spPr/>
      <dgm:t>
        <a:bodyPr/>
        <a:lstStyle/>
        <a:p>
          <a:r>
            <a:rPr lang="ru-RU" dirty="0" smtClean="0"/>
            <a:t>Активная </a:t>
          </a:r>
          <a:endParaRPr lang="ru-RU" dirty="0"/>
        </a:p>
      </dgm:t>
    </dgm:pt>
    <dgm:pt modelId="{CABA3E24-C5AA-4EE9-AF52-87C1A1E51B12}" type="parTrans" cxnId="{05F8754C-E08D-46ED-B6F2-CEABE372F170}">
      <dgm:prSet/>
      <dgm:spPr/>
      <dgm:t>
        <a:bodyPr/>
        <a:lstStyle/>
        <a:p>
          <a:endParaRPr lang="ru-RU"/>
        </a:p>
      </dgm:t>
    </dgm:pt>
    <dgm:pt modelId="{6C4E737C-B478-493E-9D8C-23CE2E0043AE}" type="sibTrans" cxnId="{05F8754C-E08D-46ED-B6F2-CEABE372F170}">
      <dgm:prSet/>
      <dgm:spPr/>
      <dgm:t>
        <a:bodyPr/>
        <a:lstStyle/>
        <a:p>
          <a:endParaRPr lang="ru-RU"/>
        </a:p>
      </dgm:t>
    </dgm:pt>
    <dgm:pt modelId="{6BF617E8-E6D5-4CED-8E23-EC5731240121}">
      <dgm:prSet phldrT="[Текст]" custT="1"/>
      <dgm:spPr/>
      <dgm:t>
        <a:bodyPr/>
        <a:lstStyle/>
        <a:p>
          <a:r>
            <a:rPr lang="ru-RU" sz="2400" smtClean="0">
              <a:effectLst/>
              <a:latin typeface="Times New Roman"/>
              <a:ea typeface="Calibri"/>
            </a:rPr>
            <a:t>Пациенты сами “творят”: поют песни и танцуют.</a:t>
          </a:r>
          <a:endParaRPr lang="ru-RU" sz="2400" dirty="0"/>
        </a:p>
      </dgm:t>
    </dgm:pt>
    <dgm:pt modelId="{8F1A55AB-427C-4AC8-9BDB-9CFDD14FD1BC}" type="parTrans" cxnId="{1D0465F4-6427-4E92-A225-8A732B05159B}">
      <dgm:prSet/>
      <dgm:spPr/>
      <dgm:t>
        <a:bodyPr/>
        <a:lstStyle/>
        <a:p>
          <a:endParaRPr lang="ru-RU"/>
        </a:p>
      </dgm:t>
    </dgm:pt>
    <dgm:pt modelId="{67C579D7-790E-428D-A15F-DA3F913E9CE1}" type="sibTrans" cxnId="{1D0465F4-6427-4E92-A225-8A732B05159B}">
      <dgm:prSet/>
      <dgm:spPr/>
      <dgm:t>
        <a:bodyPr/>
        <a:lstStyle/>
        <a:p>
          <a:endParaRPr lang="ru-RU"/>
        </a:p>
      </dgm:t>
    </dgm:pt>
    <dgm:pt modelId="{39FCAC62-2C57-4E0C-A02E-6719F666E297}">
      <dgm:prSet phldrT="[Текст]"/>
      <dgm:spPr/>
      <dgm:t>
        <a:bodyPr/>
        <a:lstStyle/>
        <a:p>
          <a:r>
            <a:rPr lang="ru-RU" dirty="0" smtClean="0"/>
            <a:t>Пассивная </a:t>
          </a:r>
          <a:endParaRPr lang="ru-RU" dirty="0"/>
        </a:p>
      </dgm:t>
    </dgm:pt>
    <dgm:pt modelId="{28396D46-1E6A-44DE-8485-B31F67DF3B08}" type="parTrans" cxnId="{708290FC-645A-4143-8ADD-E85CF6B8DAD4}">
      <dgm:prSet/>
      <dgm:spPr/>
      <dgm:t>
        <a:bodyPr/>
        <a:lstStyle/>
        <a:p>
          <a:endParaRPr lang="ru-RU"/>
        </a:p>
      </dgm:t>
    </dgm:pt>
    <dgm:pt modelId="{49C980F8-7C0B-42D8-867A-DC4D950B8E03}" type="sibTrans" cxnId="{708290FC-645A-4143-8ADD-E85CF6B8DAD4}">
      <dgm:prSet/>
      <dgm:spPr/>
      <dgm:t>
        <a:bodyPr/>
        <a:lstStyle/>
        <a:p>
          <a:endParaRPr lang="ru-RU"/>
        </a:p>
      </dgm:t>
    </dgm:pt>
    <dgm:pt modelId="{A234E7F9-793C-4CF2-86DB-7DA9C7140162}">
      <dgm:prSet phldrT="[Текст]" custT="1"/>
      <dgm:spPr/>
      <dgm:t>
        <a:bodyPr/>
        <a:lstStyle/>
        <a:p>
          <a:pPr algn="ctr"/>
          <a:r>
            <a:rPr lang="ru-RU" sz="2400" smtClean="0">
              <a:effectLst/>
              <a:latin typeface="Times New Roman"/>
              <a:ea typeface="Calibri"/>
            </a:rPr>
            <a:t>Прослушивание различных музыкальных произведений,  соответствующих психическому и психологическому состоянию здоровья пациента.</a:t>
          </a:r>
          <a:endParaRPr lang="ru-RU" sz="2400" dirty="0"/>
        </a:p>
      </dgm:t>
    </dgm:pt>
    <dgm:pt modelId="{E9ABB687-C780-4AB3-A434-DD8DF7D8BF0A}" type="parTrans" cxnId="{966B3D23-ACA3-4A4F-A87F-E3CB5F524AB8}">
      <dgm:prSet/>
      <dgm:spPr/>
      <dgm:t>
        <a:bodyPr/>
        <a:lstStyle/>
        <a:p>
          <a:endParaRPr lang="ru-RU"/>
        </a:p>
      </dgm:t>
    </dgm:pt>
    <dgm:pt modelId="{3458D8E9-4368-45D8-A073-E074887FB073}" type="sibTrans" cxnId="{966B3D23-ACA3-4A4F-A87F-E3CB5F524AB8}">
      <dgm:prSet/>
      <dgm:spPr/>
      <dgm:t>
        <a:bodyPr/>
        <a:lstStyle/>
        <a:p>
          <a:endParaRPr lang="ru-RU"/>
        </a:p>
      </dgm:t>
    </dgm:pt>
    <dgm:pt modelId="{C05BC58B-64B3-4F40-8B2C-AC00FCA002D7}" type="pres">
      <dgm:prSet presAssocID="{81AF5203-F268-402F-BE2B-F57880765374}" presName="Name0" presStyleCnt="0">
        <dgm:presLayoutVars>
          <dgm:dir/>
          <dgm:animLvl val="lvl"/>
          <dgm:resizeHandles/>
        </dgm:presLayoutVars>
      </dgm:prSet>
      <dgm:spPr/>
    </dgm:pt>
    <dgm:pt modelId="{B6A0110B-85BA-4FD2-8B25-499CED66A9AB}" type="pres">
      <dgm:prSet presAssocID="{D4670EFA-AEAE-4554-B67F-3C981950D949}" presName="linNode" presStyleCnt="0"/>
      <dgm:spPr/>
    </dgm:pt>
    <dgm:pt modelId="{4CF0A8AB-903A-403F-AF43-6F4CD3040625}" type="pres">
      <dgm:prSet presAssocID="{D4670EFA-AEAE-4554-B67F-3C981950D949}" presName="parentShp" presStyleLbl="node1" presStyleIdx="0" presStyleCnt="2">
        <dgm:presLayoutVars>
          <dgm:bulletEnabled val="1"/>
        </dgm:presLayoutVars>
      </dgm:prSet>
      <dgm:spPr/>
    </dgm:pt>
    <dgm:pt modelId="{D6D3CB38-021F-45B0-9423-65862727681A}" type="pres">
      <dgm:prSet presAssocID="{D4670EFA-AEAE-4554-B67F-3C981950D9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A3936-C037-4B92-B2A4-9E804101796E}" type="pres">
      <dgm:prSet presAssocID="{6C4E737C-B478-493E-9D8C-23CE2E0043AE}" presName="spacing" presStyleCnt="0"/>
      <dgm:spPr/>
    </dgm:pt>
    <dgm:pt modelId="{CCA494AD-D125-440F-AD29-79103181F9BA}" type="pres">
      <dgm:prSet presAssocID="{39FCAC62-2C57-4E0C-A02E-6719F666E297}" presName="linNode" presStyleCnt="0"/>
      <dgm:spPr/>
    </dgm:pt>
    <dgm:pt modelId="{053A7237-5F19-4752-85CA-D84B5443249F}" type="pres">
      <dgm:prSet presAssocID="{39FCAC62-2C57-4E0C-A02E-6719F666E297}" presName="parentShp" presStyleLbl="node1" presStyleIdx="1" presStyleCnt="2" custScaleX="194652" custScaleY="111321">
        <dgm:presLayoutVars>
          <dgm:bulletEnabled val="1"/>
        </dgm:presLayoutVars>
      </dgm:prSet>
      <dgm:spPr/>
    </dgm:pt>
    <dgm:pt modelId="{0522EFC6-8344-4058-8E55-8EAD72F29BBA}" type="pres">
      <dgm:prSet presAssocID="{39FCAC62-2C57-4E0C-A02E-6719F666E297}" presName="childShp" presStyleLbl="bgAccFollowNode1" presStyleIdx="1" presStyleCnt="2" custScaleX="235925" custScaleY="170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290FC-645A-4143-8ADD-E85CF6B8DAD4}" srcId="{81AF5203-F268-402F-BE2B-F57880765374}" destId="{39FCAC62-2C57-4E0C-A02E-6719F666E297}" srcOrd="1" destOrd="0" parTransId="{28396D46-1E6A-44DE-8485-B31F67DF3B08}" sibTransId="{49C980F8-7C0B-42D8-867A-DC4D950B8E03}"/>
    <dgm:cxn modelId="{98D0997C-C6ED-4D5B-A7C3-FBD36E64B48F}" type="presOf" srcId="{A234E7F9-793C-4CF2-86DB-7DA9C7140162}" destId="{0522EFC6-8344-4058-8E55-8EAD72F29BBA}" srcOrd="0" destOrd="0" presId="urn:microsoft.com/office/officeart/2005/8/layout/vList6"/>
    <dgm:cxn modelId="{B5A5CAF9-B7A6-41B6-8989-9112483EC844}" type="presOf" srcId="{81AF5203-F268-402F-BE2B-F57880765374}" destId="{C05BC58B-64B3-4F40-8B2C-AC00FCA002D7}" srcOrd="0" destOrd="0" presId="urn:microsoft.com/office/officeart/2005/8/layout/vList6"/>
    <dgm:cxn modelId="{ECB0C1D3-AABF-408D-8307-7059A024D19F}" type="presOf" srcId="{D4670EFA-AEAE-4554-B67F-3C981950D949}" destId="{4CF0A8AB-903A-403F-AF43-6F4CD3040625}" srcOrd="0" destOrd="0" presId="urn:microsoft.com/office/officeart/2005/8/layout/vList6"/>
    <dgm:cxn modelId="{1D0465F4-6427-4E92-A225-8A732B05159B}" srcId="{D4670EFA-AEAE-4554-B67F-3C981950D949}" destId="{6BF617E8-E6D5-4CED-8E23-EC5731240121}" srcOrd="0" destOrd="0" parTransId="{8F1A55AB-427C-4AC8-9BDB-9CFDD14FD1BC}" sibTransId="{67C579D7-790E-428D-A15F-DA3F913E9CE1}"/>
    <dgm:cxn modelId="{966B3D23-ACA3-4A4F-A87F-E3CB5F524AB8}" srcId="{39FCAC62-2C57-4E0C-A02E-6719F666E297}" destId="{A234E7F9-793C-4CF2-86DB-7DA9C7140162}" srcOrd="0" destOrd="0" parTransId="{E9ABB687-C780-4AB3-A434-DD8DF7D8BF0A}" sibTransId="{3458D8E9-4368-45D8-A073-E074887FB073}"/>
    <dgm:cxn modelId="{05F8754C-E08D-46ED-B6F2-CEABE372F170}" srcId="{81AF5203-F268-402F-BE2B-F57880765374}" destId="{D4670EFA-AEAE-4554-B67F-3C981950D949}" srcOrd="0" destOrd="0" parTransId="{CABA3E24-C5AA-4EE9-AF52-87C1A1E51B12}" sibTransId="{6C4E737C-B478-493E-9D8C-23CE2E0043AE}"/>
    <dgm:cxn modelId="{3B3ECF74-41CF-495D-9DE1-8A87DE8DDC30}" type="presOf" srcId="{6BF617E8-E6D5-4CED-8E23-EC5731240121}" destId="{D6D3CB38-021F-45B0-9423-65862727681A}" srcOrd="0" destOrd="0" presId="urn:microsoft.com/office/officeart/2005/8/layout/vList6"/>
    <dgm:cxn modelId="{BE711F69-982E-40D7-9AE9-D78DB6BF7940}" type="presOf" srcId="{39FCAC62-2C57-4E0C-A02E-6719F666E297}" destId="{053A7237-5F19-4752-85CA-D84B5443249F}" srcOrd="0" destOrd="0" presId="urn:microsoft.com/office/officeart/2005/8/layout/vList6"/>
    <dgm:cxn modelId="{6491A62E-DFB2-46F1-9AAA-B641C48FEBEC}" type="presParOf" srcId="{C05BC58B-64B3-4F40-8B2C-AC00FCA002D7}" destId="{B6A0110B-85BA-4FD2-8B25-499CED66A9AB}" srcOrd="0" destOrd="0" presId="urn:microsoft.com/office/officeart/2005/8/layout/vList6"/>
    <dgm:cxn modelId="{ABDBFC04-1625-45E6-B344-582CAE5C240D}" type="presParOf" srcId="{B6A0110B-85BA-4FD2-8B25-499CED66A9AB}" destId="{4CF0A8AB-903A-403F-AF43-6F4CD3040625}" srcOrd="0" destOrd="0" presId="urn:microsoft.com/office/officeart/2005/8/layout/vList6"/>
    <dgm:cxn modelId="{40841A64-2729-4B7E-BC45-5A85DF887F91}" type="presParOf" srcId="{B6A0110B-85BA-4FD2-8B25-499CED66A9AB}" destId="{D6D3CB38-021F-45B0-9423-65862727681A}" srcOrd="1" destOrd="0" presId="urn:microsoft.com/office/officeart/2005/8/layout/vList6"/>
    <dgm:cxn modelId="{7B549F8E-D144-4F5D-A051-E2154EC9620F}" type="presParOf" srcId="{C05BC58B-64B3-4F40-8B2C-AC00FCA002D7}" destId="{1BAA3936-C037-4B92-B2A4-9E804101796E}" srcOrd="1" destOrd="0" presId="urn:microsoft.com/office/officeart/2005/8/layout/vList6"/>
    <dgm:cxn modelId="{FB5BB63F-A7E6-4184-9558-73684B6E560B}" type="presParOf" srcId="{C05BC58B-64B3-4F40-8B2C-AC00FCA002D7}" destId="{CCA494AD-D125-440F-AD29-79103181F9BA}" srcOrd="2" destOrd="0" presId="urn:microsoft.com/office/officeart/2005/8/layout/vList6"/>
    <dgm:cxn modelId="{A662E926-2617-40EA-98EF-67CD59CFE084}" type="presParOf" srcId="{CCA494AD-D125-440F-AD29-79103181F9BA}" destId="{053A7237-5F19-4752-85CA-D84B5443249F}" srcOrd="0" destOrd="0" presId="urn:microsoft.com/office/officeart/2005/8/layout/vList6"/>
    <dgm:cxn modelId="{AEE771BD-CD51-4531-871B-5BF89DEC61A9}" type="presParOf" srcId="{CCA494AD-D125-440F-AD29-79103181F9BA}" destId="{0522EFC6-8344-4058-8E55-8EAD72F29B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3CB38-021F-45B0-9423-65862727681A}">
      <dsp:nvSpPr>
        <dsp:cNvPr id="0" name=""/>
        <dsp:cNvSpPr/>
      </dsp:nvSpPr>
      <dsp:spPr>
        <a:xfrm>
          <a:off x="3254761" y="2050"/>
          <a:ext cx="4882142" cy="13412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effectLst/>
              <a:latin typeface="Times New Roman"/>
              <a:ea typeface="Calibri"/>
            </a:rPr>
            <a:t>Пациенты сами “творят”: поют песни и танцуют.</a:t>
          </a:r>
          <a:endParaRPr lang="ru-RU" sz="2400" kern="1200" dirty="0"/>
        </a:p>
      </dsp:txBody>
      <dsp:txXfrm>
        <a:off x="3254761" y="169711"/>
        <a:ext cx="4379160" cy="1005964"/>
      </dsp:txXfrm>
    </dsp:sp>
    <dsp:sp modelId="{4CF0A8AB-903A-403F-AF43-6F4CD3040625}">
      <dsp:nvSpPr>
        <dsp:cNvPr id="0" name=""/>
        <dsp:cNvSpPr/>
      </dsp:nvSpPr>
      <dsp:spPr>
        <a:xfrm>
          <a:off x="0" y="2050"/>
          <a:ext cx="3254761" cy="134128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Активная </a:t>
          </a:r>
          <a:endParaRPr lang="ru-RU" sz="3700" kern="1200" dirty="0"/>
        </a:p>
      </dsp:txBody>
      <dsp:txXfrm>
        <a:off x="65476" y="67526"/>
        <a:ext cx="3123809" cy="1210334"/>
      </dsp:txXfrm>
    </dsp:sp>
    <dsp:sp modelId="{0522EFC6-8344-4058-8E55-8EAD72F29BBA}">
      <dsp:nvSpPr>
        <dsp:cNvPr id="0" name=""/>
        <dsp:cNvSpPr/>
      </dsp:nvSpPr>
      <dsp:spPr>
        <a:xfrm>
          <a:off x="2887911" y="1477466"/>
          <a:ext cx="5247302" cy="2288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effectLst/>
              <a:latin typeface="Times New Roman"/>
              <a:ea typeface="Calibri"/>
            </a:rPr>
            <a:t>Прослушивание различных музыкальных произведений,  соответствующих психическому и психологическому состоянию здоровья пациента.</a:t>
          </a:r>
          <a:endParaRPr lang="ru-RU" sz="2400" kern="1200" dirty="0"/>
        </a:p>
      </dsp:txBody>
      <dsp:txXfrm>
        <a:off x="2887911" y="1763541"/>
        <a:ext cx="4389078" cy="1716447"/>
      </dsp:txXfrm>
    </dsp:sp>
    <dsp:sp modelId="{053A7237-5F19-4752-85CA-D84B5443249F}">
      <dsp:nvSpPr>
        <dsp:cNvPr id="0" name=""/>
        <dsp:cNvSpPr/>
      </dsp:nvSpPr>
      <dsp:spPr>
        <a:xfrm>
          <a:off x="1689" y="1875197"/>
          <a:ext cx="2886222" cy="1493133"/>
        </a:xfrm>
        <a:prstGeom prst="roundRect">
          <a:avLst/>
        </a:prstGeom>
        <a:solidFill>
          <a:schemeClr val="accent2">
            <a:shade val="80000"/>
            <a:hueOff val="-112504"/>
            <a:satOff val="1077"/>
            <a:lumOff val="2312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Пассивная </a:t>
          </a:r>
          <a:endParaRPr lang="ru-RU" sz="3700" kern="1200" dirty="0"/>
        </a:p>
      </dsp:txBody>
      <dsp:txXfrm>
        <a:off x="74578" y="1948086"/>
        <a:ext cx="2740444" cy="134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887" y="332656"/>
            <a:ext cx="6112768" cy="79208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 ДОУ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52928" cy="252028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«Музыка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лекарство»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музыкальный руководитель Романова Г. А.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Починки 2025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D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56792"/>
            <a:ext cx="6113958" cy="20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0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Музыкотерапия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– психотерапевтический метод, использующий музыку в качестве лечебного средства.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675"/>
              </a:spcAf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Музыкотерапия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делится на активную и пассивную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2259171"/>
              </p:ext>
            </p:extLst>
          </p:nvPr>
        </p:nvGraphicFramePr>
        <p:xfrm>
          <a:off x="539552" y="3068960"/>
          <a:ext cx="8136904" cy="376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71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То, что музыка - это не просто набор звуков, пусть даже приятных, подметил ещё Платон в 4 веке до н.э. Он твердил своим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ученикам: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«Музыка - самое мощное средство для просветления, потому что в душе человека живут ритм и мелодия. Музыка может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обогатить её, дополнить, дать ей блаженство и озарение».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2" y="3738143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4" y="3677361"/>
            <a:ext cx="4202832" cy="26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5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27897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404664"/>
            <a:ext cx="360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Доктор Гордон Шоу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объясняет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влияние музыки 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здоровье, как вибрацию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звуков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создающих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энергетические поля, заставляющие резонировать каждую клеточку нашего организма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09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707" y="54868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Ритм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 – составляющая любой музыки. Р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итмом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обладает и наше тело.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А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биологические ритмы определяются мозговыми зонами.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М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узыкальные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ритмы могут легко воздействовать на эти области мозга. В зависимости от частоты, ритмы нас либо синхронизируют, либо активизируют.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1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68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Музыка оказывает положительный эффект не только когда ее слушают, но и когда напевают – любимые песни или просто понравившиеся мелодии. Можно напевать даже отдельные звуки, которые обладают большой целительной силой.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67" y="3501002"/>
            <a:ext cx="3448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52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9"/>
          <a:stretch/>
        </p:blipFill>
        <p:spPr bwMode="auto">
          <a:xfrm>
            <a:off x="2357" y="1340768"/>
            <a:ext cx="406775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0114" y="45351"/>
            <a:ext cx="5073886" cy="756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раннем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возрасте ребёнок открывает для себя красоту музыки, её волшебную силу, а в различной музыкальной деятельности раскрывает себя, свой творческий потенциал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Музыкотерапия, музыка  должна сопровождать детей и взрослых в течение дня в группе. Утренний прием в детском саду  может начинаться под музыку. Она располагает к тесному контакту между взрослым и ребенком, создает атмосферу уюта, тепла, любви и обеспечивает психологическое благополучие.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35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78397"/>
            <a:ext cx="8604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Специалисты отмечают, что при помощи музыкотерапии можно моделировать эмоции и поведение ребенка. Мажорные мелодии помогают уменьшить чувство тревоги и неуверенности. Народная и детская музыка дает ощущение безопасности. Расслабляющим действием обладают звуки флейты, игра на скрипке и фортепиано. Успокаивающий эффект носят звуки природы. Подвижный и расторможенный ребенок, благодаря восприятию музыки, успокаивается, а нерешительный и неконтактный ребенок значительно повышает свой собственный тонус, уровень бодрости. Занятия по музыкотерапии дают богатый опыт общения, наполняют жизнь радостными и яркими впечатлениями.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29349"/>
            <a:ext cx="3227832" cy="24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0" y="4429349"/>
            <a:ext cx="2957193" cy="24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2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5800</TotalTime>
  <Words>231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МБ ДОУ Починковский детский сад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№2</dc:title>
  <dc:creator>SAD</dc:creator>
  <cp:lastModifiedBy>SAD</cp:lastModifiedBy>
  <cp:revision>7</cp:revision>
  <dcterms:created xsi:type="dcterms:W3CDTF">2025-01-24T10:04:30Z</dcterms:created>
  <dcterms:modified xsi:type="dcterms:W3CDTF">2025-01-28T12:17:18Z</dcterms:modified>
</cp:coreProperties>
</file>