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4536A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4536A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68211"/>
            <a:ext cx="12191999" cy="58978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20043" y="259079"/>
            <a:ext cx="951738" cy="8435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268211"/>
            <a:ext cx="12191999" cy="5897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0685" y="199136"/>
            <a:ext cx="884745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0228" y="1563370"/>
            <a:ext cx="10490200" cy="4389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4536A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5720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50010" y="1962657"/>
            <a:ext cx="9486900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«Гражданско-патриотическое воспитание дошкольников в соответствии действующим законодательством»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6600" y="5715000"/>
            <a:ext cx="544703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8080" marR="1141730" algn="ctr">
              <a:lnSpc>
                <a:spcPct val="100000"/>
              </a:lnSpc>
              <a:spcBef>
                <a:spcPts val="100"/>
              </a:spcBef>
            </a:pPr>
            <a:r>
              <a:rPr lang="ru-RU" sz="1500" b="1" smtClean="0">
                <a:solidFill>
                  <a:srgbClr val="44536A"/>
                </a:solidFill>
                <a:latin typeface="Arial"/>
                <a:cs typeface="Arial"/>
              </a:rPr>
              <a:t>Починки </a:t>
            </a:r>
            <a:r>
              <a:rPr lang="ru-RU" sz="1500" b="1" smtClean="0">
                <a:solidFill>
                  <a:srgbClr val="44536A"/>
                </a:solidFill>
                <a:latin typeface="Arial"/>
                <a:cs typeface="Arial"/>
              </a:rPr>
              <a:t>2025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68211"/>
            <a:ext cx="12191999" cy="5897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21130" y="325881"/>
            <a:ext cx="9351645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2000" spc="-25" dirty="0" smtClean="0">
                <a:solidFill>
                  <a:srgbClr val="44536A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2000" spc="-25" dirty="0" smtClean="0">
                <a:solidFill>
                  <a:srgbClr val="44536A"/>
                </a:solidFill>
                <a:latin typeface="Times New Roman" pitchFamily="18" charset="0"/>
                <a:cs typeface="Times New Roman" pitchFamily="18" charset="0"/>
              </a:rPr>
              <a:t>Починковский детский сад № 2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5286" y="161290"/>
            <a:ext cx="58210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7660" marR="5080" indent="-31559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Реализация</a:t>
            </a:r>
            <a:r>
              <a:rPr spc="-120" dirty="0"/>
              <a:t> </a:t>
            </a:r>
            <a:r>
              <a:rPr spc="-10" dirty="0"/>
              <a:t>воспитательного</a:t>
            </a:r>
            <a:r>
              <a:rPr spc="-85" dirty="0"/>
              <a:t> </a:t>
            </a:r>
            <a:r>
              <a:rPr spc="-10" dirty="0"/>
              <a:t>потенциала </a:t>
            </a:r>
            <a:r>
              <a:rPr spc="-25" dirty="0"/>
              <a:t>предметно-</a:t>
            </a:r>
            <a:r>
              <a:rPr spc="-10" dirty="0"/>
              <a:t>пространственной</a:t>
            </a:r>
            <a:r>
              <a:rPr spc="30" dirty="0"/>
              <a:t> </a:t>
            </a:r>
            <a:r>
              <a:rPr spc="-10" dirty="0"/>
              <a:t>среды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7694" y="1400378"/>
            <a:ext cx="2354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44536A"/>
                </a:solidFill>
                <a:latin typeface="Microsoft Sans Serif"/>
                <a:cs typeface="Microsoft Sans Serif"/>
              </a:rPr>
              <a:t>КОМПОНЕНТЫ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 СРЕДЫ: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396" y="1905000"/>
            <a:ext cx="5718048" cy="16306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3600" y="228600"/>
            <a:ext cx="2087118" cy="210083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77952" y="3832859"/>
            <a:ext cx="11433810" cy="2251710"/>
            <a:chOff x="377952" y="3832859"/>
            <a:chExt cx="11433810" cy="22517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52" y="3832859"/>
              <a:ext cx="2911602" cy="22517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600" y="4204715"/>
              <a:ext cx="1889760" cy="15102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1119" y="4008119"/>
              <a:ext cx="3707129" cy="20063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17863" y="3980687"/>
              <a:ext cx="2993898" cy="2061210"/>
            </a:xfrm>
            <a:prstGeom prst="rect">
              <a:avLst/>
            </a:prstGeom>
          </p:spPr>
        </p:pic>
      </p:grpSp>
      <p:pic>
        <p:nvPicPr>
          <p:cNvPr id="4098" name="Picture 2" descr="File:Coats of arms of Pochinkovsky district (Nizhny Novgorod oblast).png - Wiki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1981200"/>
            <a:ext cx="1584959" cy="1981200"/>
          </a:xfrm>
          <a:prstGeom prst="rect">
            <a:avLst/>
          </a:prstGeom>
          <a:noFill/>
        </p:spPr>
      </p:pic>
      <p:pic>
        <p:nvPicPr>
          <p:cNvPr id="4099" name="Picture 3" descr="C:\Users\sad\Desktop\фото\фото для собеседования\здание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34400" y="2438400"/>
            <a:ext cx="3311236" cy="1138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87128" y="455676"/>
            <a:ext cx="1998726" cy="19880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63367" y="2382469"/>
            <a:ext cx="6162675" cy="2762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2870" indent="127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«Любовь</a:t>
            </a:r>
            <a:r>
              <a:rPr sz="2000" b="1" spc="-1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к</a:t>
            </a:r>
            <a:r>
              <a:rPr sz="2000" b="1" spc="-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8000"/>
                </a:solidFill>
                <a:latin typeface="Arial"/>
                <a:cs typeface="Arial"/>
              </a:rPr>
              <a:t>Отечеству</a:t>
            </a:r>
            <a:r>
              <a:rPr sz="2000" b="1" spc="-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–</a:t>
            </a:r>
            <a:r>
              <a:rPr sz="2000" b="1" spc="-5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это</a:t>
            </a:r>
            <a:r>
              <a:rPr sz="2000" b="1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sz="2000" b="1" spc="-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есть</a:t>
            </a:r>
            <a:r>
              <a:rPr sz="2000" b="1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то</a:t>
            </a:r>
            <a:r>
              <a:rPr sz="2000" b="1" spc="-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8000"/>
                </a:solidFill>
                <a:latin typeface="Arial"/>
                <a:cs typeface="Arial"/>
              </a:rPr>
              <a:t>главное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основание</a:t>
            </a:r>
            <a:r>
              <a:rPr sz="2000" b="1" spc="-1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души</a:t>
            </a:r>
            <a:r>
              <a:rPr sz="2000" b="1" spc="-6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любого</a:t>
            </a:r>
            <a:r>
              <a:rPr sz="2000" b="1" spc="-7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истинного</a:t>
            </a:r>
            <a:r>
              <a:rPr sz="2000" b="1" spc="-7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8000"/>
                </a:solidFill>
                <a:latin typeface="Arial"/>
                <a:cs typeface="Arial"/>
              </a:rPr>
              <a:t>гражданина России.</a:t>
            </a:r>
            <a:r>
              <a:rPr sz="2000" b="1" spc="-10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Это</a:t>
            </a:r>
            <a:r>
              <a:rPr sz="2000" b="1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sz="2000" b="1" spc="-8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есть</a:t>
            </a:r>
            <a:r>
              <a:rPr sz="2000" b="1" spc="-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тот</a:t>
            </a:r>
            <a:r>
              <a:rPr sz="2000" b="1" spc="-5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стержень,</a:t>
            </a:r>
            <a:r>
              <a:rPr sz="2000" b="1" spc="-7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8000"/>
                </a:solidFill>
                <a:latin typeface="Arial"/>
                <a:cs typeface="Arial"/>
              </a:rPr>
              <a:t>который</a:t>
            </a:r>
            <a:endParaRPr sz="2000">
              <a:latin typeface="Arial"/>
              <a:cs typeface="Arial"/>
            </a:endParaRPr>
          </a:p>
          <a:p>
            <a:pPr marL="384175" marR="469900" algn="ctr">
              <a:lnSpc>
                <a:spcPct val="100000"/>
              </a:lnSpc>
            </a:pP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объединяет</a:t>
            </a:r>
            <a:r>
              <a:rPr sz="2000" b="1" spc="-1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нашу</a:t>
            </a:r>
            <a:r>
              <a:rPr sz="2000" b="1" spc="-114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8000"/>
                </a:solidFill>
                <a:latin typeface="Arial"/>
                <a:cs typeface="Arial"/>
              </a:rPr>
              <a:t>страну,</a:t>
            </a:r>
            <a:r>
              <a:rPr sz="2000" b="1" spc="-5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который</a:t>
            </a:r>
            <a:r>
              <a:rPr sz="2000" b="1" spc="-9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8000"/>
                </a:solidFill>
                <a:latin typeface="Arial"/>
                <a:cs typeface="Arial"/>
              </a:rPr>
              <a:t>делает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её</a:t>
            </a:r>
            <a:r>
              <a:rPr sz="2000" b="1" spc="-7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великой,</a:t>
            </a:r>
            <a:r>
              <a:rPr sz="2000" b="1" spc="-9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который</a:t>
            </a:r>
            <a:r>
              <a:rPr sz="2000" b="1" spc="-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делает</a:t>
            </a:r>
            <a:r>
              <a:rPr sz="2000" b="1" spc="-7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её</a:t>
            </a:r>
            <a:r>
              <a:rPr sz="2000" b="1" spc="-6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8000"/>
                </a:solidFill>
                <a:latin typeface="Arial"/>
                <a:cs typeface="Arial"/>
              </a:rPr>
              <a:t>надёжной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sz="2000" b="1" spc="-1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который</a:t>
            </a:r>
            <a:r>
              <a:rPr sz="2000" b="1" spc="-8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обязательно</a:t>
            </a:r>
            <a:r>
              <a:rPr sz="2000" b="1" spc="-8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8000"/>
                </a:solidFill>
                <a:latin typeface="Arial"/>
                <a:cs typeface="Arial"/>
              </a:rPr>
              <a:t>сделает</a:t>
            </a:r>
            <a:endParaRPr sz="2000">
              <a:latin typeface="Arial"/>
              <a:cs typeface="Arial"/>
            </a:endParaRPr>
          </a:p>
          <a:p>
            <a:pPr marR="86995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её</a:t>
            </a:r>
            <a:r>
              <a:rPr sz="2000" b="1" spc="-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8000"/>
                </a:solidFill>
                <a:latin typeface="Arial"/>
                <a:cs typeface="Arial"/>
              </a:rPr>
              <a:t>процветающей».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solidFill>
                  <a:srgbClr val="008000"/>
                </a:solidFill>
                <a:latin typeface="Microsoft Sans Serif"/>
                <a:cs typeface="Microsoft Sans Serif"/>
              </a:rPr>
              <a:t>В.В.</a:t>
            </a:r>
            <a:r>
              <a:rPr sz="2000" spc="-5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8000"/>
                </a:solidFill>
                <a:latin typeface="Microsoft Sans Serif"/>
                <a:cs typeface="Microsoft Sans Serif"/>
              </a:rPr>
              <a:t>Путин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6627" y="190500"/>
            <a:ext cx="1993392" cy="29885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8111" y="835278"/>
            <a:ext cx="59385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4536A"/>
                </a:solidFill>
              </a:rPr>
              <a:t>«…Воспитание</a:t>
            </a:r>
            <a:r>
              <a:rPr sz="1800" spc="425" dirty="0">
                <a:solidFill>
                  <a:srgbClr val="44536A"/>
                </a:solidFill>
              </a:rPr>
              <a:t> </a:t>
            </a:r>
            <a:r>
              <a:rPr sz="1800" dirty="0">
                <a:solidFill>
                  <a:srgbClr val="44536A"/>
                </a:solidFill>
              </a:rPr>
              <a:t>подрастающего</a:t>
            </a:r>
            <a:r>
              <a:rPr sz="1800" spc="440" dirty="0">
                <a:solidFill>
                  <a:srgbClr val="44536A"/>
                </a:solidFill>
              </a:rPr>
              <a:t> </a:t>
            </a:r>
            <a:r>
              <a:rPr sz="1800" dirty="0">
                <a:solidFill>
                  <a:srgbClr val="44536A"/>
                </a:solidFill>
              </a:rPr>
              <a:t>поколения</a:t>
            </a:r>
            <a:r>
              <a:rPr sz="1800" spc="440" dirty="0">
                <a:solidFill>
                  <a:srgbClr val="44536A"/>
                </a:solidFill>
              </a:rPr>
              <a:t> </a:t>
            </a:r>
            <a:r>
              <a:rPr sz="1800" dirty="0">
                <a:solidFill>
                  <a:srgbClr val="44536A"/>
                </a:solidFill>
              </a:rPr>
              <a:t>в</a:t>
            </a:r>
            <a:r>
              <a:rPr sz="1800" spc="430" dirty="0">
                <a:solidFill>
                  <a:srgbClr val="44536A"/>
                </a:solidFill>
              </a:rPr>
              <a:t> </a:t>
            </a:r>
            <a:r>
              <a:rPr sz="1800" spc="-20" dirty="0">
                <a:solidFill>
                  <a:srgbClr val="44536A"/>
                </a:solidFill>
              </a:rPr>
              <a:t>духе </a:t>
            </a:r>
            <a:r>
              <a:rPr sz="1800" dirty="0">
                <a:solidFill>
                  <a:srgbClr val="44536A"/>
                </a:solidFill>
              </a:rPr>
              <a:t>патриотизма</a:t>
            </a:r>
            <a:r>
              <a:rPr sz="1800" spc="425" dirty="0">
                <a:solidFill>
                  <a:srgbClr val="44536A"/>
                </a:solidFill>
              </a:rPr>
              <a:t>    </a:t>
            </a:r>
            <a:r>
              <a:rPr sz="1800" dirty="0">
                <a:solidFill>
                  <a:srgbClr val="44536A"/>
                </a:solidFill>
              </a:rPr>
              <a:t>и</a:t>
            </a:r>
            <a:r>
              <a:rPr sz="1800" spc="420" dirty="0">
                <a:solidFill>
                  <a:srgbClr val="44536A"/>
                </a:solidFill>
              </a:rPr>
              <a:t>    </a:t>
            </a:r>
            <a:r>
              <a:rPr sz="1800" dirty="0">
                <a:solidFill>
                  <a:srgbClr val="44536A"/>
                </a:solidFill>
              </a:rPr>
              <a:t>непреходящих</a:t>
            </a:r>
            <a:r>
              <a:rPr sz="1800" spc="430" dirty="0">
                <a:solidFill>
                  <a:srgbClr val="44536A"/>
                </a:solidFill>
              </a:rPr>
              <a:t>    </a:t>
            </a:r>
            <a:r>
              <a:rPr sz="1800" spc="-10" dirty="0">
                <a:solidFill>
                  <a:srgbClr val="44536A"/>
                </a:solidFill>
              </a:rPr>
              <a:t>духовных, </a:t>
            </a:r>
            <a:r>
              <a:rPr sz="1800" dirty="0">
                <a:solidFill>
                  <a:srgbClr val="44536A"/>
                </a:solidFill>
              </a:rPr>
              <a:t>моральных</a:t>
            </a:r>
            <a:r>
              <a:rPr sz="1800" spc="220" dirty="0">
                <a:solidFill>
                  <a:srgbClr val="44536A"/>
                </a:solidFill>
              </a:rPr>
              <a:t>  </a:t>
            </a:r>
            <a:r>
              <a:rPr sz="1800" dirty="0">
                <a:solidFill>
                  <a:srgbClr val="44536A"/>
                </a:solidFill>
              </a:rPr>
              <a:t>ценностей</a:t>
            </a:r>
            <a:r>
              <a:rPr sz="1800" spc="225" dirty="0">
                <a:solidFill>
                  <a:srgbClr val="44536A"/>
                </a:solidFill>
              </a:rPr>
              <a:t>  </a:t>
            </a:r>
            <a:r>
              <a:rPr sz="1800" dirty="0">
                <a:solidFill>
                  <a:srgbClr val="44536A"/>
                </a:solidFill>
              </a:rPr>
              <a:t>–</a:t>
            </a:r>
            <a:r>
              <a:rPr sz="1800" spc="229" dirty="0">
                <a:solidFill>
                  <a:srgbClr val="44536A"/>
                </a:solidFill>
              </a:rPr>
              <a:t>  </a:t>
            </a:r>
            <a:r>
              <a:rPr sz="1800" dirty="0">
                <a:solidFill>
                  <a:srgbClr val="44536A"/>
                </a:solidFill>
              </a:rPr>
              <a:t>основа</a:t>
            </a:r>
            <a:r>
              <a:rPr sz="1800" spc="215" dirty="0">
                <a:solidFill>
                  <a:srgbClr val="44536A"/>
                </a:solidFill>
              </a:rPr>
              <a:t>  </a:t>
            </a:r>
            <a:r>
              <a:rPr sz="1800" spc="-10" dirty="0">
                <a:solidFill>
                  <a:srgbClr val="44536A"/>
                </a:solidFill>
              </a:rPr>
              <a:t>нравственного </a:t>
            </a:r>
            <a:r>
              <a:rPr sz="1800" dirty="0">
                <a:solidFill>
                  <a:srgbClr val="44536A"/>
                </a:solidFill>
              </a:rPr>
              <a:t>благополучия</a:t>
            </a:r>
            <a:r>
              <a:rPr sz="1800" spc="145" dirty="0">
                <a:solidFill>
                  <a:srgbClr val="44536A"/>
                </a:solidFill>
              </a:rPr>
              <a:t>  </a:t>
            </a:r>
            <a:r>
              <a:rPr sz="1800" dirty="0">
                <a:solidFill>
                  <a:srgbClr val="44536A"/>
                </a:solidFill>
              </a:rPr>
              <a:t>общества</a:t>
            </a:r>
            <a:r>
              <a:rPr sz="1800" spc="145" dirty="0">
                <a:solidFill>
                  <a:srgbClr val="44536A"/>
                </a:solidFill>
              </a:rPr>
              <a:t>  </a:t>
            </a:r>
            <a:r>
              <a:rPr sz="1800" dirty="0">
                <a:solidFill>
                  <a:srgbClr val="44536A"/>
                </a:solidFill>
              </a:rPr>
              <a:t>и</a:t>
            </a:r>
            <a:r>
              <a:rPr sz="1800" spc="150" dirty="0">
                <a:solidFill>
                  <a:srgbClr val="44536A"/>
                </a:solidFill>
              </a:rPr>
              <a:t>  </a:t>
            </a:r>
            <a:r>
              <a:rPr sz="1800" dirty="0">
                <a:solidFill>
                  <a:srgbClr val="44536A"/>
                </a:solidFill>
              </a:rPr>
              <a:t>уверенного</a:t>
            </a:r>
            <a:r>
              <a:rPr sz="1800" spc="145" dirty="0">
                <a:solidFill>
                  <a:srgbClr val="44536A"/>
                </a:solidFill>
              </a:rPr>
              <a:t>  </a:t>
            </a:r>
            <a:r>
              <a:rPr sz="1800" spc="-10" dirty="0">
                <a:solidFill>
                  <a:srgbClr val="44536A"/>
                </a:solidFill>
              </a:rPr>
              <a:t>развития страны».</a:t>
            </a:r>
            <a:endParaRPr sz="1800"/>
          </a:p>
          <a:p>
            <a:pPr marR="5715" algn="r">
              <a:lnSpc>
                <a:spcPct val="100000"/>
              </a:lnSpc>
            </a:pPr>
            <a:r>
              <a:rPr sz="1800" b="0" dirty="0">
                <a:solidFill>
                  <a:srgbClr val="333E50"/>
                </a:solidFill>
                <a:latin typeface="Microsoft Sans Serif"/>
                <a:cs typeface="Microsoft Sans Serif"/>
              </a:rPr>
              <a:t>В.В.</a:t>
            </a:r>
            <a:r>
              <a:rPr sz="1800" b="0" spc="15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Путин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6757" y="3572332"/>
            <a:ext cx="844232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«Воспитание</a:t>
            </a:r>
            <a:r>
              <a:rPr sz="1600" b="1" spc="85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–</a:t>
            </a:r>
            <a:r>
              <a:rPr sz="1600" b="1" spc="70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деятельность,</a:t>
            </a:r>
            <a:r>
              <a:rPr sz="1600" b="1" spc="80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направленная</a:t>
            </a:r>
            <a:r>
              <a:rPr sz="1600" b="1" spc="75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на</a:t>
            </a:r>
            <a:r>
              <a:rPr sz="1600" b="1" spc="75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развитие</a:t>
            </a:r>
            <a:r>
              <a:rPr sz="1600" b="1" spc="75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личности,</a:t>
            </a:r>
            <a:r>
              <a:rPr sz="1600" b="1" spc="80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создание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условий</a:t>
            </a:r>
            <a:r>
              <a:rPr sz="1600" b="1" spc="340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для</a:t>
            </a:r>
            <a:r>
              <a:rPr sz="1600" b="1" spc="340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самоопределения</a:t>
            </a:r>
            <a:r>
              <a:rPr sz="1600" b="1" spc="345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sz="1600" b="1" spc="330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социализации</a:t>
            </a:r>
            <a:r>
              <a:rPr sz="1600" b="1" spc="335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обучающихся</a:t>
            </a:r>
            <a:r>
              <a:rPr sz="1600" b="1" spc="345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на</a:t>
            </a:r>
            <a:r>
              <a:rPr sz="1600" b="1" spc="335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основе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социокультурных,</a:t>
            </a:r>
            <a:r>
              <a:rPr sz="1600" b="1" spc="3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духовно-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нравственных</a:t>
            </a:r>
            <a:r>
              <a:rPr sz="1600" b="1" spc="3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ценностей</a:t>
            </a:r>
            <a:r>
              <a:rPr sz="1600" b="1" spc="3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sz="1600" b="1" spc="3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принятых</a:t>
            </a:r>
            <a:r>
              <a:rPr sz="1600" b="1" spc="3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в</a:t>
            </a:r>
            <a:r>
              <a:rPr sz="1600" b="1" spc="3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российском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обществе</a:t>
            </a:r>
            <a:r>
              <a:rPr sz="1600" b="1" spc="215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правил</a:t>
            </a:r>
            <a:r>
              <a:rPr sz="1600" b="1" spc="190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sz="1600" b="1" spc="190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норм</a:t>
            </a:r>
            <a:r>
              <a:rPr sz="1600" b="1" spc="190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поведения</a:t>
            </a:r>
            <a:r>
              <a:rPr sz="1600" b="1" spc="4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в</a:t>
            </a:r>
            <a:r>
              <a:rPr sz="1600" b="1" spc="4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интересах</a:t>
            </a:r>
            <a:r>
              <a:rPr sz="1600" b="1" spc="4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человека,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семьи,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общества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sz="1600" b="1" spc="310" dirty="0">
                <a:solidFill>
                  <a:srgbClr val="008000"/>
                </a:solidFill>
                <a:latin typeface="Arial"/>
                <a:cs typeface="Arial"/>
              </a:rPr>
              <a:t> 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государства,</a:t>
            </a:r>
            <a:r>
              <a:rPr sz="1600" b="1" spc="320" dirty="0">
                <a:solidFill>
                  <a:srgbClr val="008000"/>
                </a:solidFill>
                <a:latin typeface="Arial"/>
                <a:cs typeface="Arial"/>
              </a:rPr>
              <a:t> 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формирование</a:t>
            </a:r>
            <a:r>
              <a:rPr sz="1600" b="1" spc="325" dirty="0">
                <a:solidFill>
                  <a:srgbClr val="008000"/>
                </a:solidFill>
                <a:latin typeface="Arial"/>
                <a:cs typeface="Arial"/>
              </a:rPr>
              <a:t> 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у</a:t>
            </a:r>
            <a:r>
              <a:rPr sz="1600" b="1" spc="305" dirty="0">
                <a:solidFill>
                  <a:srgbClr val="008000"/>
                </a:solidFill>
                <a:latin typeface="Arial"/>
                <a:cs typeface="Arial"/>
              </a:rPr>
              <a:t> 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обучающихся</a:t>
            </a:r>
            <a:r>
              <a:rPr sz="1600" b="1" spc="315" dirty="0">
                <a:solidFill>
                  <a:srgbClr val="008000"/>
                </a:solidFill>
                <a:latin typeface="Arial"/>
                <a:cs typeface="Arial"/>
              </a:rPr>
              <a:t> 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чувства</a:t>
            </a:r>
            <a:r>
              <a:rPr sz="1600" b="1" spc="320" dirty="0">
                <a:solidFill>
                  <a:srgbClr val="008000"/>
                </a:solidFill>
                <a:latin typeface="Arial"/>
                <a:cs typeface="Arial"/>
              </a:rPr>
              <a:t>  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патриотизма,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гражданственности,</a:t>
            </a:r>
            <a:r>
              <a:rPr sz="1600" b="1" spc="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уважения</a:t>
            </a:r>
            <a:r>
              <a:rPr sz="1600" b="1" spc="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к памяти</a:t>
            </a:r>
            <a:r>
              <a:rPr sz="1600" b="1" spc="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защитников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Отечества</a:t>
            </a:r>
            <a:r>
              <a:rPr sz="1600" b="1" spc="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sz="1600" b="1" spc="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подвигам</a:t>
            </a:r>
            <a:r>
              <a:rPr sz="1600" b="1" spc="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Героев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Отечества,</a:t>
            </a:r>
            <a:r>
              <a:rPr sz="1600" b="1" spc="65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закону</a:t>
            </a:r>
            <a:r>
              <a:rPr sz="1600" b="1" spc="55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sz="1600" b="1" spc="60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правопорядку,</a:t>
            </a:r>
            <a:r>
              <a:rPr sz="1600" b="1" spc="60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человеку</a:t>
            </a:r>
            <a:r>
              <a:rPr sz="1600" b="1" spc="60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труда</a:t>
            </a:r>
            <a:r>
              <a:rPr sz="1600" b="1" spc="55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sz="1600" b="1" spc="60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старшему</a:t>
            </a:r>
            <a:r>
              <a:rPr sz="1600" b="1" spc="229" dirty="0">
                <a:solidFill>
                  <a:srgbClr val="008000"/>
                </a:solidFill>
                <a:latin typeface="Arial"/>
                <a:cs typeface="Arial"/>
              </a:rPr>
              <a:t>  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поколению,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58404" y="5280152"/>
            <a:ext cx="10369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5575" marR="5080" indent="-14351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наследию природе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6757" y="5280152"/>
            <a:ext cx="8467243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20495" algn="l"/>
                <a:tab pos="2789555" algn="l"/>
                <a:tab pos="4142740" algn="l"/>
                <a:tab pos="5543550" algn="l"/>
                <a:tab pos="5874385" algn="l"/>
              </a:tabLst>
            </a:pP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взаимного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уважения,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бережного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отношения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sz="1600" b="1" spc="-50" dirty="0">
                <a:solidFill>
                  <a:srgbClr val="008000"/>
                </a:solidFill>
                <a:latin typeface="Arial"/>
                <a:cs typeface="Arial"/>
              </a:rPr>
              <a:t>к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культурному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309245" algn="l"/>
                <a:tab pos="1591310" algn="l"/>
                <a:tab pos="3915410" algn="l"/>
                <a:tab pos="4808855" algn="l"/>
                <a:tab pos="6168390" algn="l"/>
              </a:tabLst>
            </a:pPr>
            <a:r>
              <a:rPr sz="1600" b="1" spc="-50" dirty="0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традициям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многонационального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народа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Российской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Федерации,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sz="1600" b="1" spc="-5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окружающей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среде».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252204" y="2855976"/>
            <a:ext cx="2406015" cy="3259454"/>
            <a:chOff x="9252204" y="2855976"/>
            <a:chExt cx="2406015" cy="325945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2204" y="2855976"/>
              <a:ext cx="2405633" cy="32590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7736" y="2921507"/>
              <a:ext cx="2276855" cy="3130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622" y="150367"/>
            <a:ext cx="88392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Приоритеты</a:t>
            </a:r>
            <a:r>
              <a:rPr spc="-75" dirty="0"/>
              <a:t> </a:t>
            </a:r>
            <a:r>
              <a:rPr spc="-20" dirty="0"/>
              <a:t>государственной</a:t>
            </a:r>
            <a:r>
              <a:rPr spc="-80" dirty="0"/>
              <a:t> </a:t>
            </a:r>
            <a:r>
              <a:rPr dirty="0"/>
              <a:t>политики</a:t>
            </a:r>
            <a:r>
              <a:rPr spc="-70" dirty="0"/>
              <a:t> </a:t>
            </a:r>
            <a:r>
              <a:rPr dirty="0"/>
              <a:t>в</a:t>
            </a:r>
            <a:r>
              <a:rPr spc="-110" dirty="0"/>
              <a:t> </a:t>
            </a:r>
            <a:r>
              <a:rPr dirty="0"/>
              <a:t>области</a:t>
            </a:r>
            <a:r>
              <a:rPr spc="-80" dirty="0"/>
              <a:t> </a:t>
            </a:r>
            <a:r>
              <a:rPr spc="-10" dirty="0"/>
              <a:t>воспитания: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1712" y="825499"/>
            <a:ext cx="10340340" cy="2221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985" indent="-121285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133985" algn="l"/>
              </a:tabLst>
            </a:pP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создание</a:t>
            </a:r>
            <a:r>
              <a:rPr sz="1600" spc="-3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условий</a:t>
            </a:r>
            <a:r>
              <a:rPr sz="16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для</a:t>
            </a:r>
            <a:r>
              <a:rPr sz="1600" spc="-6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воспитания</a:t>
            </a:r>
            <a:r>
              <a:rPr sz="1600" spc="-4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здоровой,</a:t>
            </a:r>
            <a:r>
              <a:rPr sz="1600" spc="-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счастливой,</a:t>
            </a:r>
            <a:r>
              <a:rPr sz="1600" spc="-3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свободной,</a:t>
            </a:r>
            <a:r>
              <a:rPr sz="1600" spc="-4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ориентированной</a:t>
            </a:r>
            <a:r>
              <a:rPr sz="1600" spc="-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на</a:t>
            </a:r>
            <a:r>
              <a:rPr sz="1600" spc="-5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труд</a:t>
            </a:r>
            <a:r>
              <a:rPr sz="1600" spc="-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личности</a:t>
            </a:r>
            <a:r>
              <a:rPr sz="1600" spc="-10" dirty="0">
                <a:solidFill>
                  <a:srgbClr val="44536A"/>
                </a:solidFill>
                <a:latin typeface="Arial MT"/>
                <a:cs typeface="Arial MT"/>
              </a:rPr>
              <a:t>;</a:t>
            </a:r>
            <a:endParaRPr sz="1600">
              <a:latin typeface="Arial MT"/>
              <a:cs typeface="Arial MT"/>
            </a:endParaRPr>
          </a:p>
          <a:p>
            <a:pPr marL="139065" marR="1011555" indent="-127000">
              <a:lnSpc>
                <a:spcPct val="100000"/>
              </a:lnSpc>
              <a:spcBef>
                <a:spcPts val="10"/>
              </a:spcBef>
              <a:buChar char="•"/>
              <a:tabLst>
                <a:tab pos="182880" algn="l"/>
              </a:tabLst>
            </a:pP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16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у</a:t>
            </a:r>
            <a:r>
              <a:rPr sz="1600" spc="-5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детей</a:t>
            </a:r>
            <a:r>
              <a:rPr sz="1600" spc="-5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высокого</a:t>
            </a:r>
            <a:r>
              <a:rPr sz="1600" spc="-5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уровня</a:t>
            </a:r>
            <a:r>
              <a:rPr sz="1600" spc="-3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духовно</a:t>
            </a:r>
            <a:r>
              <a:rPr sz="1600" spc="-25" dirty="0">
                <a:solidFill>
                  <a:srgbClr val="44536A"/>
                </a:solidFill>
                <a:latin typeface="Arial MT"/>
                <a:cs typeface="Arial MT"/>
              </a:rPr>
              <a:t>-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нравственного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развития,</a:t>
            </a:r>
            <a:r>
              <a:rPr sz="1600" spc="-3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чувства</a:t>
            </a:r>
            <a:r>
              <a:rPr sz="1600" spc="-3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причастности 	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к</a:t>
            </a:r>
            <a:r>
              <a:rPr sz="1600" spc="-6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44536A"/>
                </a:solidFill>
                <a:latin typeface="Microsoft Sans Serif"/>
                <a:cs typeface="Microsoft Sans Serif"/>
              </a:rPr>
              <a:t>историко</a:t>
            </a:r>
            <a:r>
              <a:rPr sz="1600" spc="-30" dirty="0">
                <a:solidFill>
                  <a:srgbClr val="44536A"/>
                </a:solidFill>
                <a:latin typeface="Arial MT"/>
                <a:cs typeface="Arial MT"/>
              </a:rPr>
              <a:t>-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культурной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общности</a:t>
            </a:r>
            <a:r>
              <a:rPr sz="1600" spc="-3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российского</a:t>
            </a:r>
            <a:r>
              <a:rPr sz="1600" spc="-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народа</a:t>
            </a:r>
            <a:r>
              <a:rPr sz="1600" spc="-4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и</a:t>
            </a:r>
            <a:r>
              <a:rPr sz="1600" spc="-5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судьбе</a:t>
            </a:r>
            <a:r>
              <a:rPr sz="1600" spc="-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России</a:t>
            </a:r>
            <a:r>
              <a:rPr sz="1600" spc="-10" dirty="0">
                <a:solidFill>
                  <a:srgbClr val="44536A"/>
                </a:solidFill>
                <a:latin typeface="Arial MT"/>
                <a:cs typeface="Arial MT"/>
              </a:rPr>
              <a:t>;</a:t>
            </a:r>
            <a:endParaRPr sz="1600">
              <a:latin typeface="Arial MT"/>
              <a:cs typeface="Arial MT"/>
            </a:endParaRPr>
          </a:p>
          <a:p>
            <a:pPr marL="139700" indent="-127000">
              <a:lnSpc>
                <a:spcPct val="100000"/>
              </a:lnSpc>
              <a:buChar char="•"/>
              <a:tabLst>
                <a:tab pos="139700" algn="l"/>
              </a:tabLst>
            </a:pPr>
            <a:r>
              <a:rPr sz="1600" spc="-20" dirty="0">
                <a:solidFill>
                  <a:srgbClr val="44536A"/>
                </a:solidFill>
                <a:latin typeface="Microsoft Sans Serif"/>
                <a:cs typeface="Microsoft Sans Serif"/>
              </a:rPr>
              <a:t>поддержка</a:t>
            </a:r>
            <a:r>
              <a:rPr sz="1600" spc="-3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единства</a:t>
            </a:r>
            <a:r>
              <a:rPr sz="1600" spc="-3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и</a:t>
            </a:r>
            <a:r>
              <a:rPr sz="1600" spc="-4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целостности,</a:t>
            </a:r>
            <a:r>
              <a:rPr sz="1600" spc="-2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преемственности</a:t>
            </a:r>
            <a:r>
              <a:rPr sz="16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и</a:t>
            </a:r>
            <a:r>
              <a:rPr sz="1600" spc="-3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непрерывности</a:t>
            </a:r>
            <a:r>
              <a:rPr sz="16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воспитания</a:t>
            </a:r>
            <a:r>
              <a:rPr sz="1600" spc="-10" dirty="0">
                <a:solidFill>
                  <a:srgbClr val="44536A"/>
                </a:solidFill>
                <a:latin typeface="Arial MT"/>
                <a:cs typeface="Arial MT"/>
              </a:rPr>
              <a:t>;</a:t>
            </a:r>
            <a:endParaRPr sz="1600">
              <a:latin typeface="Arial MT"/>
              <a:cs typeface="Arial MT"/>
            </a:endParaRPr>
          </a:p>
          <a:p>
            <a:pPr marL="139700" indent="-127000">
              <a:lnSpc>
                <a:spcPct val="100000"/>
              </a:lnSpc>
              <a:buChar char="•"/>
              <a:tabLst>
                <a:tab pos="139700" algn="l"/>
              </a:tabLst>
            </a:pPr>
            <a:r>
              <a:rPr sz="1600" spc="-20" dirty="0">
                <a:solidFill>
                  <a:srgbClr val="44536A"/>
                </a:solidFill>
                <a:latin typeface="Microsoft Sans Serif"/>
                <a:cs typeface="Microsoft Sans Serif"/>
              </a:rPr>
              <a:t>поддержка</a:t>
            </a:r>
            <a:r>
              <a:rPr sz="1600" spc="-6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общественных</a:t>
            </a:r>
            <a:r>
              <a:rPr sz="1600" spc="-6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институтов</a:t>
            </a:r>
            <a:r>
              <a:rPr sz="1600" spc="-10" dirty="0">
                <a:solidFill>
                  <a:srgbClr val="44536A"/>
                </a:solidFill>
                <a:latin typeface="Arial MT"/>
                <a:cs typeface="Arial MT"/>
              </a:rPr>
              <a:t>;</a:t>
            </a:r>
            <a:endParaRPr sz="1600">
              <a:latin typeface="Arial MT"/>
              <a:cs typeface="Arial MT"/>
            </a:endParaRPr>
          </a:p>
          <a:p>
            <a:pPr marL="139700" indent="-127000">
              <a:lnSpc>
                <a:spcPct val="100000"/>
              </a:lnSpc>
              <a:buChar char="•"/>
              <a:tabLst>
                <a:tab pos="139700" algn="l"/>
              </a:tabLst>
            </a:pP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1600" spc="-4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уважения</a:t>
            </a:r>
            <a:r>
              <a:rPr sz="1600" spc="-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к</a:t>
            </a:r>
            <a:r>
              <a:rPr sz="1600" spc="-7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русскому</a:t>
            </a:r>
            <a:r>
              <a:rPr sz="1600" spc="-5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44536A"/>
                </a:solidFill>
                <a:latin typeface="Microsoft Sans Serif"/>
                <a:cs typeface="Microsoft Sans Serif"/>
              </a:rPr>
              <a:t>языку</a:t>
            </a:r>
            <a:r>
              <a:rPr sz="1600" spc="-6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44536A"/>
                </a:solidFill>
                <a:latin typeface="Microsoft Sans Serif"/>
                <a:cs typeface="Microsoft Sans Serif"/>
              </a:rPr>
              <a:t>как</a:t>
            </a:r>
            <a:r>
              <a:rPr sz="1600" spc="-7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государственному</a:t>
            </a:r>
            <a:r>
              <a:rPr sz="1600" spc="-3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44536A"/>
                </a:solidFill>
                <a:latin typeface="Microsoft Sans Serif"/>
                <a:cs typeface="Microsoft Sans Serif"/>
              </a:rPr>
              <a:t>языку</a:t>
            </a:r>
            <a:r>
              <a:rPr sz="1600" spc="-6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44536A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600" spc="-5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600" spc="-10" dirty="0">
                <a:solidFill>
                  <a:srgbClr val="44536A"/>
                </a:solidFill>
                <a:latin typeface="Arial MT"/>
                <a:cs typeface="Arial MT"/>
              </a:rPr>
              <a:t>;</a:t>
            </a:r>
            <a:endParaRPr sz="1600">
              <a:latin typeface="Arial MT"/>
              <a:cs typeface="Arial MT"/>
            </a:endParaRPr>
          </a:p>
          <a:p>
            <a:pPr marL="139700" indent="-127000">
              <a:lnSpc>
                <a:spcPct val="100000"/>
              </a:lnSpc>
              <a:spcBef>
                <a:spcPts val="5"/>
              </a:spcBef>
              <a:buChar char="•"/>
              <a:tabLst>
                <a:tab pos="139700" algn="l"/>
              </a:tabLst>
            </a:pP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600" spc="-4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защиты</a:t>
            </a:r>
            <a:r>
              <a:rPr sz="1600" spc="-3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прав</a:t>
            </a:r>
            <a:r>
              <a:rPr sz="1600" spc="-6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и</a:t>
            </a:r>
            <a:r>
              <a:rPr sz="1600" spc="-6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соблюдение</a:t>
            </a:r>
            <a:r>
              <a:rPr sz="1600" spc="-3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законных</a:t>
            </a:r>
            <a:r>
              <a:rPr sz="1600" spc="-3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6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 каждого</a:t>
            </a:r>
            <a:r>
              <a:rPr sz="1600" spc="-5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ребенка</a:t>
            </a:r>
            <a:r>
              <a:rPr sz="1600" spc="-10" dirty="0">
                <a:solidFill>
                  <a:srgbClr val="44536A"/>
                </a:solidFill>
                <a:latin typeface="Arial MT"/>
                <a:cs typeface="Arial MT"/>
              </a:rPr>
              <a:t>;</a:t>
            </a:r>
            <a:endParaRPr sz="1600">
              <a:latin typeface="Arial MT"/>
              <a:cs typeface="Arial MT"/>
            </a:endParaRPr>
          </a:p>
          <a:p>
            <a:pPr marL="139700" indent="-127000">
              <a:lnSpc>
                <a:spcPct val="100000"/>
              </a:lnSpc>
              <a:buChar char="•"/>
              <a:tabLst>
                <a:tab pos="139700" algn="l"/>
              </a:tabLst>
            </a:pP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16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внутренней</a:t>
            </a:r>
            <a:r>
              <a:rPr sz="1600" spc="-1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позиции</a:t>
            </a:r>
            <a:r>
              <a:rPr sz="16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личности</a:t>
            </a:r>
            <a:r>
              <a:rPr sz="16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по</a:t>
            </a:r>
            <a:r>
              <a:rPr sz="1600" spc="-5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отношению</a:t>
            </a:r>
            <a:r>
              <a:rPr sz="16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к</a:t>
            </a:r>
            <a:r>
              <a:rPr sz="1600" spc="-5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44536A"/>
                </a:solidFill>
                <a:latin typeface="Microsoft Sans Serif"/>
                <a:cs typeface="Microsoft Sans Serif"/>
              </a:rPr>
              <a:t>окружающей</a:t>
            </a:r>
            <a:r>
              <a:rPr sz="16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социальной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 действительности</a:t>
            </a:r>
            <a:r>
              <a:rPr sz="1600" spc="-10" dirty="0">
                <a:solidFill>
                  <a:srgbClr val="44536A"/>
                </a:solidFill>
                <a:latin typeface="Arial MT"/>
                <a:cs typeface="Arial MT"/>
              </a:rPr>
              <a:t>;</a:t>
            </a:r>
            <a:endParaRPr sz="1600">
              <a:latin typeface="Arial MT"/>
              <a:cs typeface="Arial MT"/>
            </a:endParaRPr>
          </a:p>
          <a:p>
            <a:pPr marL="139700" indent="-127000">
              <a:lnSpc>
                <a:spcPct val="100000"/>
              </a:lnSpc>
              <a:buChar char="•"/>
              <a:tabLst>
                <a:tab pos="139700" algn="l"/>
              </a:tabLst>
            </a:pP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развитие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на</a:t>
            </a:r>
            <a:r>
              <a:rPr sz="1600" spc="-3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основе</a:t>
            </a:r>
            <a:r>
              <a:rPr sz="1600" spc="-3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признания</a:t>
            </a:r>
            <a:r>
              <a:rPr sz="1600" spc="-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определяющей</a:t>
            </a:r>
            <a:r>
              <a:rPr sz="1600" spc="-5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роли</a:t>
            </a:r>
            <a:r>
              <a:rPr sz="16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семьи</a:t>
            </a:r>
            <a:r>
              <a:rPr sz="1600" spc="-10" dirty="0">
                <a:solidFill>
                  <a:srgbClr val="44536A"/>
                </a:solidFill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6333" y="3976496"/>
            <a:ext cx="59188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Указ</a:t>
            </a:r>
            <a:r>
              <a:rPr sz="1800" b="1" spc="-8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Президента</a:t>
            </a:r>
            <a:r>
              <a:rPr sz="1800" b="1" spc="-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Российской</a:t>
            </a:r>
            <a:r>
              <a:rPr sz="1800" b="1" spc="-8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Федерации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№</a:t>
            </a:r>
            <a:r>
              <a:rPr sz="1800" b="1" spc="-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809</a:t>
            </a:r>
            <a:r>
              <a:rPr sz="1800" b="1" spc="-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от</a:t>
            </a:r>
            <a:r>
              <a:rPr sz="1800" b="1" spc="-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9</a:t>
            </a:r>
            <a:r>
              <a:rPr sz="1800" b="1" spc="-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ноября</a:t>
            </a:r>
            <a:r>
              <a:rPr sz="1800" b="1" spc="-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2022</a:t>
            </a:r>
            <a:r>
              <a:rPr sz="1800" b="1" spc="-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8000"/>
                </a:solidFill>
                <a:latin typeface="Arial"/>
                <a:cs typeface="Arial"/>
              </a:rPr>
              <a:t>года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«Об</a:t>
            </a:r>
            <a:r>
              <a:rPr sz="1800" b="1" spc="-6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утверждении</a:t>
            </a:r>
            <a:r>
              <a:rPr sz="1800" b="1" spc="-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основ</a:t>
            </a:r>
            <a:r>
              <a:rPr sz="1800" b="1" spc="-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государственной политики</a:t>
            </a:r>
            <a:endParaRPr sz="1800">
              <a:latin typeface="Arial"/>
              <a:cs typeface="Arial"/>
            </a:endParaRPr>
          </a:p>
          <a:p>
            <a:pPr marL="241300" marR="232410" indent="149225">
              <a:lnSpc>
                <a:spcPct val="100000"/>
              </a:lnSpc>
            </a:pP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по</a:t>
            </a:r>
            <a:r>
              <a:rPr sz="1800" b="1" spc="-7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сохранению</a:t>
            </a:r>
            <a:r>
              <a:rPr sz="1800" b="1" spc="-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sz="1800" b="1" spc="-6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укреплению</a:t>
            </a:r>
            <a:r>
              <a:rPr sz="1800" b="1" spc="-6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традиционных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российских</a:t>
            </a:r>
            <a:r>
              <a:rPr sz="1800" b="1" spc="-7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духовно-нравственных</a:t>
            </a:r>
            <a:r>
              <a:rPr sz="1800" b="1" spc="-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ценностей»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840980" y="2846831"/>
            <a:ext cx="2846070" cy="3484879"/>
            <a:chOff x="7840980" y="2846831"/>
            <a:chExt cx="2846070" cy="3484879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0980" y="2846831"/>
              <a:ext cx="2846070" cy="34846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6512" y="2912363"/>
              <a:ext cx="2717292" cy="33558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467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Традиционные</a:t>
            </a:r>
            <a:r>
              <a:rPr spc="-90" dirty="0"/>
              <a:t> </a:t>
            </a:r>
            <a:r>
              <a:rPr dirty="0"/>
              <a:t>ценности</a:t>
            </a:r>
            <a:r>
              <a:rPr spc="-100" dirty="0"/>
              <a:t> </a:t>
            </a:r>
            <a:r>
              <a:rPr dirty="0"/>
              <a:t>как</a:t>
            </a:r>
            <a:r>
              <a:rPr spc="-120" dirty="0"/>
              <a:t> </a:t>
            </a:r>
            <a:r>
              <a:rPr dirty="0"/>
              <a:t>основа</a:t>
            </a:r>
            <a:r>
              <a:rPr spc="-100" dirty="0"/>
              <a:t> </a:t>
            </a:r>
            <a:r>
              <a:rPr spc="-10" dirty="0"/>
              <a:t>российского</a:t>
            </a:r>
            <a:r>
              <a:rPr spc="-90" dirty="0"/>
              <a:t> </a:t>
            </a:r>
            <a:r>
              <a:rPr spc="-10" dirty="0"/>
              <a:t>общества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5727" y="812291"/>
            <a:ext cx="7398258" cy="5549646"/>
          </a:xfrm>
          <a:prstGeom prst="rect">
            <a:avLst/>
          </a:prstGeom>
        </p:spPr>
      </p:pic>
      <p:sp>
        <p:nvSpPr>
          <p:cNvPr id="10242" name="AutoShape 2" descr="https://avatars.mds.yandex.net/i?id=1b287ccc4854c6d61c15c45d70f4294ac8f5a3e0-10705627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547359" y="1588008"/>
            <a:ext cx="1097280" cy="1042669"/>
            <a:chOff x="5547359" y="1588008"/>
            <a:chExt cx="1097280" cy="10426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3455" y="1594104"/>
              <a:ext cx="1085088" cy="1030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53455" y="1594104"/>
              <a:ext cx="1085215" cy="1030605"/>
            </a:xfrm>
            <a:custGeom>
              <a:avLst/>
              <a:gdLst/>
              <a:ahLst/>
              <a:cxnLst/>
              <a:rect l="l" t="t" r="r" b="b"/>
              <a:pathLst>
                <a:path w="1085215" h="1030605">
                  <a:moveTo>
                    <a:pt x="0" y="515112"/>
                  </a:moveTo>
                  <a:lnTo>
                    <a:pt x="2217" y="468227"/>
                  </a:lnTo>
                  <a:lnTo>
                    <a:pt x="8742" y="422522"/>
                  </a:lnTo>
                  <a:lnTo>
                    <a:pt x="19383" y="378177"/>
                  </a:lnTo>
                  <a:lnTo>
                    <a:pt x="33948" y="335376"/>
                  </a:lnTo>
                  <a:lnTo>
                    <a:pt x="52245" y="294299"/>
                  </a:lnTo>
                  <a:lnTo>
                    <a:pt x="74083" y="255128"/>
                  </a:lnTo>
                  <a:lnTo>
                    <a:pt x="99270" y="218046"/>
                  </a:lnTo>
                  <a:lnTo>
                    <a:pt x="127614" y="183235"/>
                  </a:lnTo>
                  <a:lnTo>
                    <a:pt x="158924" y="150875"/>
                  </a:lnTo>
                  <a:lnTo>
                    <a:pt x="193008" y="121150"/>
                  </a:lnTo>
                  <a:lnTo>
                    <a:pt x="229674" y="94241"/>
                  </a:lnTo>
                  <a:lnTo>
                    <a:pt x="268732" y="70329"/>
                  </a:lnTo>
                  <a:lnTo>
                    <a:pt x="309987" y="49597"/>
                  </a:lnTo>
                  <a:lnTo>
                    <a:pt x="353251" y="32227"/>
                  </a:lnTo>
                  <a:lnTo>
                    <a:pt x="398330" y="18400"/>
                  </a:lnTo>
                  <a:lnTo>
                    <a:pt x="445033" y="8299"/>
                  </a:lnTo>
                  <a:lnTo>
                    <a:pt x="493168" y="2105"/>
                  </a:lnTo>
                  <a:lnTo>
                    <a:pt x="542544" y="0"/>
                  </a:lnTo>
                  <a:lnTo>
                    <a:pt x="591919" y="2105"/>
                  </a:lnTo>
                  <a:lnTo>
                    <a:pt x="640054" y="8299"/>
                  </a:lnTo>
                  <a:lnTo>
                    <a:pt x="686757" y="18400"/>
                  </a:lnTo>
                  <a:lnTo>
                    <a:pt x="731836" y="32227"/>
                  </a:lnTo>
                  <a:lnTo>
                    <a:pt x="775100" y="49597"/>
                  </a:lnTo>
                  <a:lnTo>
                    <a:pt x="816356" y="70329"/>
                  </a:lnTo>
                  <a:lnTo>
                    <a:pt x="855413" y="94241"/>
                  </a:lnTo>
                  <a:lnTo>
                    <a:pt x="892079" y="121150"/>
                  </a:lnTo>
                  <a:lnTo>
                    <a:pt x="926163" y="150876"/>
                  </a:lnTo>
                  <a:lnTo>
                    <a:pt x="957473" y="183235"/>
                  </a:lnTo>
                  <a:lnTo>
                    <a:pt x="985817" y="218046"/>
                  </a:lnTo>
                  <a:lnTo>
                    <a:pt x="1011004" y="255128"/>
                  </a:lnTo>
                  <a:lnTo>
                    <a:pt x="1032842" y="294299"/>
                  </a:lnTo>
                  <a:lnTo>
                    <a:pt x="1051139" y="335376"/>
                  </a:lnTo>
                  <a:lnTo>
                    <a:pt x="1065704" y="378177"/>
                  </a:lnTo>
                  <a:lnTo>
                    <a:pt x="1076345" y="422522"/>
                  </a:lnTo>
                  <a:lnTo>
                    <a:pt x="1082870" y="468227"/>
                  </a:lnTo>
                  <a:lnTo>
                    <a:pt x="1085088" y="515112"/>
                  </a:lnTo>
                  <a:lnTo>
                    <a:pt x="1082870" y="561996"/>
                  </a:lnTo>
                  <a:lnTo>
                    <a:pt x="1076345" y="607701"/>
                  </a:lnTo>
                  <a:lnTo>
                    <a:pt x="1065704" y="652046"/>
                  </a:lnTo>
                  <a:lnTo>
                    <a:pt x="1051139" y="694847"/>
                  </a:lnTo>
                  <a:lnTo>
                    <a:pt x="1032842" y="735924"/>
                  </a:lnTo>
                  <a:lnTo>
                    <a:pt x="1011004" y="775095"/>
                  </a:lnTo>
                  <a:lnTo>
                    <a:pt x="985817" y="812177"/>
                  </a:lnTo>
                  <a:lnTo>
                    <a:pt x="957473" y="846988"/>
                  </a:lnTo>
                  <a:lnTo>
                    <a:pt x="926163" y="879348"/>
                  </a:lnTo>
                  <a:lnTo>
                    <a:pt x="892079" y="909073"/>
                  </a:lnTo>
                  <a:lnTo>
                    <a:pt x="855413" y="935982"/>
                  </a:lnTo>
                  <a:lnTo>
                    <a:pt x="816356" y="959894"/>
                  </a:lnTo>
                  <a:lnTo>
                    <a:pt x="775100" y="980626"/>
                  </a:lnTo>
                  <a:lnTo>
                    <a:pt x="731836" y="997996"/>
                  </a:lnTo>
                  <a:lnTo>
                    <a:pt x="686757" y="1011823"/>
                  </a:lnTo>
                  <a:lnTo>
                    <a:pt x="640054" y="1021924"/>
                  </a:lnTo>
                  <a:lnTo>
                    <a:pt x="591919" y="1028118"/>
                  </a:lnTo>
                  <a:lnTo>
                    <a:pt x="542544" y="1030224"/>
                  </a:lnTo>
                  <a:lnTo>
                    <a:pt x="493168" y="1028118"/>
                  </a:lnTo>
                  <a:lnTo>
                    <a:pt x="445033" y="1021924"/>
                  </a:lnTo>
                  <a:lnTo>
                    <a:pt x="398330" y="1011823"/>
                  </a:lnTo>
                  <a:lnTo>
                    <a:pt x="353251" y="997996"/>
                  </a:lnTo>
                  <a:lnTo>
                    <a:pt x="309987" y="980626"/>
                  </a:lnTo>
                  <a:lnTo>
                    <a:pt x="268732" y="959894"/>
                  </a:lnTo>
                  <a:lnTo>
                    <a:pt x="229674" y="935982"/>
                  </a:lnTo>
                  <a:lnTo>
                    <a:pt x="193008" y="909073"/>
                  </a:lnTo>
                  <a:lnTo>
                    <a:pt x="158924" y="879348"/>
                  </a:lnTo>
                  <a:lnTo>
                    <a:pt x="127614" y="846988"/>
                  </a:lnTo>
                  <a:lnTo>
                    <a:pt x="99270" y="812177"/>
                  </a:lnTo>
                  <a:lnTo>
                    <a:pt x="74083" y="775095"/>
                  </a:lnTo>
                  <a:lnTo>
                    <a:pt x="52245" y="735924"/>
                  </a:lnTo>
                  <a:lnTo>
                    <a:pt x="33948" y="694847"/>
                  </a:lnTo>
                  <a:lnTo>
                    <a:pt x="19383" y="652046"/>
                  </a:lnTo>
                  <a:lnTo>
                    <a:pt x="8742" y="607701"/>
                  </a:lnTo>
                  <a:lnTo>
                    <a:pt x="2217" y="561996"/>
                  </a:lnTo>
                  <a:lnTo>
                    <a:pt x="0" y="51511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0685" y="199136"/>
            <a:ext cx="88474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Федеральный</a:t>
            </a:r>
            <a:r>
              <a:rPr spc="-135" dirty="0"/>
              <a:t> </a:t>
            </a:r>
            <a:r>
              <a:rPr spc="-10" dirty="0"/>
              <a:t>проект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«Патриотическое</a:t>
            </a:r>
            <a:r>
              <a:rPr spc="-75" dirty="0"/>
              <a:t> </a:t>
            </a:r>
            <a:r>
              <a:rPr spc="-10" dirty="0"/>
              <a:t>воспитание</a:t>
            </a:r>
            <a:r>
              <a:rPr spc="-100" dirty="0"/>
              <a:t> </a:t>
            </a:r>
            <a:r>
              <a:rPr dirty="0"/>
              <a:t>граждан</a:t>
            </a:r>
            <a:r>
              <a:rPr spc="-105" dirty="0"/>
              <a:t> </a:t>
            </a:r>
            <a:r>
              <a:rPr spc="-10" dirty="0"/>
              <a:t>Российской</a:t>
            </a:r>
            <a:r>
              <a:rPr spc="-105" dirty="0"/>
              <a:t> </a:t>
            </a:r>
            <a:r>
              <a:rPr spc="-10" dirty="0"/>
              <a:t>Федерации»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12289" y="871220"/>
            <a:ext cx="7567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4695" marR="5080" indent="-199263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44536A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8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4536A"/>
                </a:solidFill>
                <a:latin typeface="Microsoft Sans Serif"/>
                <a:cs typeface="Microsoft Sans Serif"/>
              </a:rPr>
              <a:t>функционирования</a:t>
            </a:r>
            <a:r>
              <a:rPr sz="1800" spc="-1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системы</a:t>
            </a:r>
            <a:r>
              <a:rPr sz="1800" spc="-30" dirty="0">
                <a:solidFill>
                  <a:srgbClr val="44536A"/>
                </a:solidFill>
                <a:latin typeface="Microsoft Sans Serif"/>
                <a:cs typeface="Microsoft Sans Serif"/>
              </a:rPr>
              <a:t> патриотического</a:t>
            </a:r>
            <a:r>
              <a:rPr sz="1800" spc="-4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воспитания развитие</a:t>
            </a:r>
            <a:r>
              <a:rPr sz="1800" spc="-9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воспитательной</a:t>
            </a:r>
            <a:r>
              <a:rPr sz="1800" spc="-7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работы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06598" y="2673223"/>
            <a:ext cx="6176645" cy="1185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2585" marR="35496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Федеральная</a:t>
            </a:r>
            <a:r>
              <a:rPr sz="2000" b="1" spc="-1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образовательная</a:t>
            </a:r>
            <a:r>
              <a:rPr sz="2000" b="1" spc="-9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8000"/>
                </a:solidFill>
                <a:latin typeface="Arial"/>
                <a:cs typeface="Arial"/>
              </a:rPr>
              <a:t>программа дошкольного</a:t>
            </a:r>
            <a:r>
              <a:rPr sz="2000" b="1" spc="-1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8000"/>
                </a:solidFill>
                <a:latin typeface="Arial"/>
                <a:cs typeface="Arial"/>
              </a:rPr>
              <a:t>образования: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рабочая</a:t>
            </a:r>
            <a:r>
              <a:rPr sz="1800" spc="-7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4536A"/>
                </a:solidFill>
                <a:latin typeface="Microsoft Sans Serif"/>
                <a:cs typeface="Microsoft Sans Serif"/>
              </a:rPr>
              <a:t>программа</a:t>
            </a:r>
            <a:r>
              <a:rPr sz="1800" spc="-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воспитания,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федеральный</a:t>
            </a:r>
            <a:r>
              <a:rPr sz="1800" spc="-4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календарный</a:t>
            </a:r>
            <a:r>
              <a:rPr sz="1800" spc="-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план</a:t>
            </a:r>
            <a:r>
              <a:rPr sz="1800" spc="-4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воспитательной</a:t>
            </a:r>
            <a:r>
              <a:rPr sz="1800" spc="-4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работы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68523" y="4064508"/>
            <a:ext cx="867410" cy="609600"/>
            <a:chOff x="2668523" y="4064508"/>
            <a:chExt cx="867410" cy="609600"/>
          </a:xfrm>
        </p:grpSpPr>
        <p:sp>
          <p:nvSpPr>
            <p:cNvPr id="10" name="object 10"/>
            <p:cNvSpPr/>
            <p:nvPr/>
          </p:nvSpPr>
          <p:spPr>
            <a:xfrm>
              <a:off x="2674619" y="4070604"/>
              <a:ext cx="855344" cy="597535"/>
            </a:xfrm>
            <a:custGeom>
              <a:avLst/>
              <a:gdLst/>
              <a:ahLst/>
              <a:cxnLst/>
              <a:rect l="l" t="t" r="r" b="b"/>
              <a:pathLst>
                <a:path w="855345" h="597535">
                  <a:moveTo>
                    <a:pt x="641222" y="0"/>
                  </a:moveTo>
                  <a:lnTo>
                    <a:pt x="213741" y="0"/>
                  </a:lnTo>
                  <a:lnTo>
                    <a:pt x="213741" y="298704"/>
                  </a:lnTo>
                  <a:lnTo>
                    <a:pt x="0" y="298704"/>
                  </a:lnTo>
                  <a:lnTo>
                    <a:pt x="427481" y="597408"/>
                  </a:lnTo>
                  <a:lnTo>
                    <a:pt x="854964" y="298704"/>
                  </a:lnTo>
                  <a:lnTo>
                    <a:pt x="641222" y="298704"/>
                  </a:lnTo>
                  <a:lnTo>
                    <a:pt x="64122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4619" y="4070604"/>
              <a:ext cx="855344" cy="597535"/>
            </a:xfrm>
            <a:custGeom>
              <a:avLst/>
              <a:gdLst/>
              <a:ahLst/>
              <a:cxnLst/>
              <a:rect l="l" t="t" r="r" b="b"/>
              <a:pathLst>
                <a:path w="855345" h="597535">
                  <a:moveTo>
                    <a:pt x="0" y="298704"/>
                  </a:moveTo>
                  <a:lnTo>
                    <a:pt x="213741" y="298704"/>
                  </a:lnTo>
                  <a:lnTo>
                    <a:pt x="213741" y="0"/>
                  </a:lnTo>
                  <a:lnTo>
                    <a:pt x="641222" y="0"/>
                  </a:lnTo>
                  <a:lnTo>
                    <a:pt x="641222" y="298704"/>
                  </a:lnTo>
                  <a:lnTo>
                    <a:pt x="854964" y="298704"/>
                  </a:lnTo>
                  <a:lnTo>
                    <a:pt x="427481" y="597408"/>
                  </a:lnTo>
                  <a:lnTo>
                    <a:pt x="0" y="298704"/>
                  </a:lnTo>
                  <a:close/>
                </a:path>
              </a:pathLst>
            </a:custGeom>
            <a:ln w="12191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228076" y="4064508"/>
            <a:ext cx="868680" cy="609600"/>
            <a:chOff x="8228076" y="4064508"/>
            <a:chExt cx="868680" cy="609600"/>
          </a:xfrm>
        </p:grpSpPr>
        <p:sp>
          <p:nvSpPr>
            <p:cNvPr id="13" name="object 13"/>
            <p:cNvSpPr/>
            <p:nvPr/>
          </p:nvSpPr>
          <p:spPr>
            <a:xfrm>
              <a:off x="8234172" y="4070604"/>
              <a:ext cx="856615" cy="597535"/>
            </a:xfrm>
            <a:custGeom>
              <a:avLst/>
              <a:gdLst/>
              <a:ahLst/>
              <a:cxnLst/>
              <a:rect l="l" t="t" r="r" b="b"/>
              <a:pathLst>
                <a:path w="856615" h="597535">
                  <a:moveTo>
                    <a:pt x="642366" y="0"/>
                  </a:moveTo>
                  <a:lnTo>
                    <a:pt x="214122" y="0"/>
                  </a:lnTo>
                  <a:lnTo>
                    <a:pt x="214122" y="298704"/>
                  </a:lnTo>
                  <a:lnTo>
                    <a:pt x="0" y="298704"/>
                  </a:lnTo>
                  <a:lnTo>
                    <a:pt x="428244" y="597408"/>
                  </a:lnTo>
                  <a:lnTo>
                    <a:pt x="856487" y="298704"/>
                  </a:lnTo>
                  <a:lnTo>
                    <a:pt x="642366" y="298704"/>
                  </a:lnTo>
                  <a:lnTo>
                    <a:pt x="642366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34172" y="4070604"/>
              <a:ext cx="856615" cy="597535"/>
            </a:xfrm>
            <a:custGeom>
              <a:avLst/>
              <a:gdLst/>
              <a:ahLst/>
              <a:cxnLst/>
              <a:rect l="l" t="t" r="r" b="b"/>
              <a:pathLst>
                <a:path w="856615" h="597535">
                  <a:moveTo>
                    <a:pt x="0" y="298704"/>
                  </a:moveTo>
                  <a:lnTo>
                    <a:pt x="214122" y="298704"/>
                  </a:lnTo>
                  <a:lnTo>
                    <a:pt x="214122" y="0"/>
                  </a:lnTo>
                  <a:lnTo>
                    <a:pt x="642366" y="0"/>
                  </a:lnTo>
                  <a:lnTo>
                    <a:pt x="642366" y="298704"/>
                  </a:lnTo>
                  <a:lnTo>
                    <a:pt x="856487" y="298704"/>
                  </a:lnTo>
                  <a:lnTo>
                    <a:pt x="428244" y="597408"/>
                  </a:lnTo>
                  <a:lnTo>
                    <a:pt x="0" y="298704"/>
                  </a:lnTo>
                  <a:close/>
                </a:path>
              </a:pathLst>
            </a:custGeom>
            <a:ln w="12191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29436" y="4800345"/>
            <a:ext cx="4436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патриотическое</a:t>
            </a:r>
            <a:r>
              <a:rPr sz="1800" spc="-3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направление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воспитания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91360" y="5506008"/>
            <a:ext cx="2141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8000"/>
                </a:solidFill>
                <a:latin typeface="Times New Roman"/>
                <a:cs typeface="Times New Roman"/>
              </a:rPr>
              <a:t>«Родина»,</a:t>
            </a:r>
            <a:r>
              <a:rPr sz="1800" b="1" i="1" spc="-6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8000"/>
                </a:solidFill>
                <a:latin typeface="Times New Roman"/>
                <a:cs typeface="Times New Roman"/>
              </a:rPr>
              <a:t>«природа»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36690" y="4793995"/>
            <a:ext cx="5173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44536A"/>
                </a:solidFill>
                <a:latin typeface="Microsoft Sans Serif"/>
                <a:cs typeface="Microsoft Sans Serif"/>
              </a:rPr>
              <a:t>духовно</a:t>
            </a:r>
            <a:r>
              <a:rPr sz="1800" spc="-20" dirty="0">
                <a:solidFill>
                  <a:srgbClr val="44536A"/>
                </a:solidFill>
                <a:latin typeface="Arial MT"/>
                <a:cs typeface="Arial MT"/>
              </a:rPr>
              <a:t>-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нравственное</a:t>
            </a:r>
            <a:r>
              <a:rPr sz="1800" spc="3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направление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воспитания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74205" y="5506008"/>
            <a:ext cx="3343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8000"/>
                </a:solidFill>
                <a:latin typeface="Times New Roman"/>
                <a:cs typeface="Times New Roman"/>
              </a:rPr>
              <a:t>«милосердие»,</a:t>
            </a:r>
            <a:r>
              <a:rPr sz="1800" b="1" i="1" spc="-2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8000"/>
                </a:solidFill>
                <a:latin typeface="Times New Roman"/>
                <a:cs typeface="Times New Roman"/>
              </a:rPr>
              <a:t>«жизнь»,</a:t>
            </a:r>
            <a:r>
              <a:rPr sz="1800" b="1" i="1" spc="-4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8000"/>
                </a:solidFill>
                <a:latin typeface="Times New Roman"/>
                <a:cs typeface="Times New Roman"/>
              </a:rPr>
              <a:t>«добро»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31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Патриотическое</a:t>
            </a:r>
            <a:r>
              <a:rPr spc="-105" dirty="0"/>
              <a:t> </a:t>
            </a:r>
            <a:r>
              <a:rPr dirty="0"/>
              <a:t>воспитание</a:t>
            </a:r>
            <a:r>
              <a:rPr spc="-135" dirty="0"/>
              <a:t> </a:t>
            </a:r>
            <a:r>
              <a:rPr spc="-10" dirty="0"/>
              <a:t>подрастающего</a:t>
            </a:r>
            <a:r>
              <a:rPr spc="-110" dirty="0"/>
              <a:t> </a:t>
            </a:r>
            <a:r>
              <a:rPr spc="-10" dirty="0"/>
              <a:t>поколения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4276" y="897381"/>
            <a:ext cx="587946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405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«Любовь</a:t>
            </a:r>
            <a:r>
              <a:rPr sz="1600" b="1" spc="-5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к</a:t>
            </a:r>
            <a:r>
              <a:rPr sz="1600" b="1" spc="-7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родному</a:t>
            </a:r>
            <a:r>
              <a:rPr sz="1600" b="1" spc="-4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краю,</a:t>
            </a:r>
            <a:r>
              <a:rPr sz="1600" b="1" spc="-7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родной</a:t>
            </a:r>
            <a:r>
              <a:rPr sz="1600" b="1" spc="-4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44536A"/>
                </a:solidFill>
                <a:latin typeface="Arial"/>
                <a:cs typeface="Arial"/>
              </a:rPr>
              <a:t>культуре,</a:t>
            </a:r>
            <a:r>
              <a:rPr sz="1600" b="1" spc="-1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родной</a:t>
            </a:r>
            <a:r>
              <a:rPr sz="1600" b="1" spc="-4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44536A"/>
                </a:solidFill>
                <a:latin typeface="Arial"/>
                <a:cs typeface="Arial"/>
              </a:rPr>
              <a:t>речи </a:t>
            </a:r>
            <a:r>
              <a:rPr sz="1600" b="1" spc="-10" dirty="0">
                <a:solidFill>
                  <a:srgbClr val="44536A"/>
                </a:solidFill>
                <a:latin typeface="Arial"/>
                <a:cs typeface="Arial"/>
              </a:rPr>
              <a:t>начинается</a:t>
            </a:r>
            <a:r>
              <a:rPr sz="1600" b="1" spc="-1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с</a:t>
            </a:r>
            <a:r>
              <a:rPr sz="1600" b="1" spc="-5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малого –</a:t>
            </a:r>
            <a:r>
              <a:rPr sz="1600" b="1" spc="-5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любви</a:t>
            </a:r>
            <a:r>
              <a:rPr sz="1600" b="1" spc="-2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к</a:t>
            </a:r>
            <a:r>
              <a:rPr sz="1600" b="1" spc="-4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своей</a:t>
            </a:r>
            <a:r>
              <a:rPr sz="1600" b="1" spc="-3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семье,</a:t>
            </a:r>
            <a:r>
              <a:rPr sz="1600" b="1" spc="-1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к</a:t>
            </a:r>
            <a:r>
              <a:rPr sz="1600" b="1" spc="-4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4536A"/>
                </a:solidFill>
                <a:latin typeface="Arial"/>
                <a:cs typeface="Arial"/>
              </a:rPr>
              <a:t>своему </a:t>
            </a:r>
            <a:r>
              <a:rPr sz="1600" b="1" spc="-20" dirty="0">
                <a:solidFill>
                  <a:srgbClr val="44536A"/>
                </a:solidFill>
                <a:latin typeface="Arial"/>
                <a:cs typeface="Arial"/>
              </a:rPr>
              <a:t>жилищу,</a:t>
            </a:r>
            <a:r>
              <a:rPr sz="1600" b="1" spc="-3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к</a:t>
            </a:r>
            <a:r>
              <a:rPr sz="1600" b="1" spc="-8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своему</a:t>
            </a:r>
            <a:r>
              <a:rPr sz="1600" b="1" spc="-5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4536A"/>
                </a:solidFill>
                <a:latin typeface="Arial"/>
                <a:cs typeface="Arial"/>
              </a:rPr>
              <a:t>детскому</a:t>
            </a:r>
            <a:r>
              <a:rPr sz="1600" b="1" spc="-5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4536A"/>
                </a:solidFill>
                <a:latin typeface="Arial"/>
                <a:cs typeface="Arial"/>
              </a:rPr>
              <a:t>саду.</a:t>
            </a:r>
            <a:r>
              <a:rPr sz="1600" b="1" spc="-4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4536A"/>
                </a:solidFill>
                <a:latin typeface="Arial"/>
                <a:cs typeface="Arial"/>
              </a:rPr>
              <a:t>Постепенно</a:t>
            </a:r>
            <a:endParaRPr sz="1600">
              <a:latin typeface="Arial"/>
              <a:cs typeface="Arial"/>
            </a:endParaRPr>
          </a:p>
          <a:p>
            <a:pPr marL="90170" marR="142875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44536A"/>
                </a:solidFill>
                <a:latin typeface="Arial"/>
                <a:cs typeface="Arial"/>
              </a:rPr>
              <a:t>расширяясь,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 эта</a:t>
            </a:r>
            <a:r>
              <a:rPr sz="1600" b="1" spc="-3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любовь</a:t>
            </a:r>
            <a:r>
              <a:rPr sz="1600" b="1" spc="-3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переходит</a:t>
            </a:r>
            <a:r>
              <a:rPr sz="1600" b="1" spc="-3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в</a:t>
            </a:r>
            <a:r>
              <a:rPr sz="1600" b="1" spc="-6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любовь</a:t>
            </a:r>
            <a:r>
              <a:rPr sz="1600" b="1" spc="-3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4536A"/>
                </a:solidFill>
                <a:latin typeface="Arial"/>
                <a:cs typeface="Arial"/>
              </a:rPr>
              <a:t>родной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стране,</a:t>
            </a:r>
            <a:r>
              <a:rPr sz="1600" b="1" spc="-3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к</a:t>
            </a:r>
            <a:r>
              <a:rPr sz="1600" b="1" spc="-5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её</a:t>
            </a:r>
            <a:r>
              <a:rPr sz="1600" b="1" spc="-5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истории,</a:t>
            </a:r>
            <a:r>
              <a:rPr sz="1600" b="1" spc="-1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прошлому</a:t>
            </a:r>
            <a:r>
              <a:rPr sz="1600" b="1" spc="-1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и</a:t>
            </a:r>
            <a:r>
              <a:rPr sz="1600" b="1" spc="-5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4536A"/>
                </a:solidFill>
                <a:latin typeface="Arial"/>
                <a:cs typeface="Arial"/>
              </a:rPr>
              <a:t>настоящему,</a:t>
            </a:r>
            <a:endParaRPr sz="1600">
              <a:latin typeface="Arial"/>
              <a:cs typeface="Arial"/>
            </a:endParaRPr>
          </a:p>
          <a:p>
            <a:pPr marR="49530" algn="ctr">
              <a:lnSpc>
                <a:spcPct val="100000"/>
              </a:lnSpc>
            </a:pP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ко</a:t>
            </a:r>
            <a:r>
              <a:rPr sz="1600" b="1" spc="-7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536A"/>
                </a:solidFill>
                <a:latin typeface="Arial"/>
                <a:cs typeface="Arial"/>
              </a:rPr>
              <a:t>всему</a:t>
            </a:r>
            <a:r>
              <a:rPr sz="1600" b="1" spc="-6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4536A"/>
                </a:solidFill>
                <a:latin typeface="Arial"/>
                <a:cs typeface="Arial"/>
              </a:rPr>
              <a:t>человечеству».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dirty="0">
                <a:solidFill>
                  <a:srgbClr val="44536A"/>
                </a:solidFill>
                <a:latin typeface="Microsoft Sans Serif"/>
                <a:cs typeface="Microsoft Sans Serif"/>
              </a:rPr>
              <a:t>«Земля</a:t>
            </a:r>
            <a:r>
              <a:rPr sz="1600" spc="-8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родная»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6795" y="754380"/>
            <a:ext cx="1911096" cy="24033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726930" y="3266694"/>
            <a:ext cx="14916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536A"/>
                </a:solidFill>
                <a:latin typeface="Arial"/>
                <a:cs typeface="Arial"/>
              </a:rPr>
              <a:t>Академик </a:t>
            </a:r>
            <a:r>
              <a:rPr sz="1800" b="1" dirty="0">
                <a:solidFill>
                  <a:srgbClr val="44536A"/>
                </a:solidFill>
                <a:latin typeface="Arial"/>
                <a:cs typeface="Arial"/>
              </a:rPr>
              <a:t>Д.С.</a:t>
            </a:r>
            <a:r>
              <a:rPr sz="1800" b="1" spc="-20" dirty="0">
                <a:solidFill>
                  <a:srgbClr val="44536A"/>
                </a:solidFill>
                <a:latin typeface="Arial"/>
                <a:cs typeface="Arial"/>
              </a:rPr>
              <a:t> Лихачёв </a:t>
            </a:r>
            <a:r>
              <a:rPr sz="1800" b="1" dirty="0">
                <a:solidFill>
                  <a:srgbClr val="44536A"/>
                </a:solidFill>
                <a:latin typeface="Arial"/>
                <a:cs typeface="Arial"/>
              </a:rPr>
              <a:t>(1906</a:t>
            </a:r>
            <a:r>
              <a:rPr sz="1800" b="1" spc="-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536A"/>
                </a:solidFill>
                <a:latin typeface="Arial"/>
                <a:cs typeface="Arial"/>
              </a:rPr>
              <a:t>-</a:t>
            </a:r>
            <a:r>
              <a:rPr sz="1800" b="1" spc="-10" dirty="0">
                <a:solidFill>
                  <a:srgbClr val="44536A"/>
                </a:solidFill>
                <a:latin typeface="Arial"/>
                <a:cs typeface="Arial"/>
              </a:rPr>
              <a:t> 1999)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108" y="2072639"/>
            <a:ext cx="1848612" cy="24033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1919" y="4723257"/>
            <a:ext cx="25330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536A"/>
                </a:solidFill>
                <a:latin typeface="Arial"/>
                <a:cs typeface="Arial"/>
              </a:rPr>
              <a:t>«Патриот</a:t>
            </a:r>
            <a:r>
              <a:rPr sz="1800" b="1" spc="-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r>
              <a:rPr sz="1800" b="1" spc="-5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4536A"/>
                </a:solidFill>
                <a:latin typeface="Arial"/>
                <a:cs typeface="Arial"/>
              </a:rPr>
              <a:t>любитель Отечества,</a:t>
            </a:r>
            <a:r>
              <a:rPr sz="1800" b="1" spc="-6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4536A"/>
                </a:solidFill>
                <a:latin typeface="Arial"/>
                <a:cs typeface="Arial"/>
              </a:rPr>
              <a:t>ревнитель </a:t>
            </a:r>
            <a:r>
              <a:rPr sz="1800" b="1" dirty="0">
                <a:solidFill>
                  <a:srgbClr val="44536A"/>
                </a:solidFill>
                <a:latin typeface="Arial"/>
                <a:cs typeface="Arial"/>
              </a:rPr>
              <a:t>о</a:t>
            </a:r>
            <a:r>
              <a:rPr sz="1800" b="1" spc="-5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536A"/>
                </a:solidFill>
                <a:latin typeface="Arial"/>
                <a:cs typeface="Arial"/>
              </a:rPr>
              <a:t>благе</a:t>
            </a:r>
            <a:r>
              <a:rPr sz="1800" b="1" spc="-4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44536A"/>
                </a:solidFill>
                <a:latin typeface="Arial"/>
                <a:cs typeface="Arial"/>
              </a:rPr>
              <a:t>его».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0015" y="2953511"/>
            <a:ext cx="2694432" cy="275082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30800" y="5712358"/>
            <a:ext cx="200787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5"/>
              </a:lnSpc>
              <a:spcBef>
                <a:spcPts val="100"/>
              </a:spcBef>
            </a:pP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Хирург</a:t>
            </a:r>
            <a:r>
              <a:rPr sz="1800" b="1" spc="-9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8000"/>
                </a:solidFill>
                <a:latin typeface="Arial"/>
                <a:cs typeface="Arial"/>
              </a:rPr>
              <a:t>Ф.Г.</a:t>
            </a:r>
            <a:r>
              <a:rPr sz="1800" b="1" spc="-7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Углов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ts val="2135"/>
              </a:lnSpc>
            </a:pP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(1904</a:t>
            </a:r>
            <a:r>
              <a:rPr sz="1800" b="1" spc="-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–</a:t>
            </a:r>
            <a:r>
              <a:rPr sz="1800" b="1" spc="-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2008)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44181" y="4636389"/>
            <a:ext cx="3695700" cy="9950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Первый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жизненный</a:t>
            </a:r>
            <a:r>
              <a:rPr sz="1600" b="1" spc="-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принцип</a:t>
            </a:r>
            <a:r>
              <a:rPr sz="1600" b="1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из</a:t>
            </a:r>
            <a:r>
              <a:rPr sz="1600" b="1" spc="-5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двенадцати:</a:t>
            </a:r>
            <a:endParaRPr sz="1600">
              <a:latin typeface="Arial"/>
              <a:cs typeface="Arial"/>
            </a:endParaRPr>
          </a:p>
          <a:p>
            <a:pPr marL="330835" marR="323850" algn="ctr">
              <a:lnSpc>
                <a:spcPts val="1870"/>
              </a:lnSpc>
              <a:spcBef>
                <a:spcPts val="105"/>
              </a:spcBef>
            </a:pP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«Люби</a:t>
            </a:r>
            <a:r>
              <a:rPr sz="1600" b="1" spc="-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008000"/>
                </a:solidFill>
                <a:latin typeface="Arial"/>
                <a:cs typeface="Arial"/>
              </a:rPr>
              <a:t>Родину.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sz="1600" b="1" spc="-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защищай</a:t>
            </a:r>
            <a:r>
              <a:rPr sz="1600" b="1" spc="-25" dirty="0">
                <a:solidFill>
                  <a:srgbClr val="008000"/>
                </a:solidFill>
                <a:latin typeface="Arial"/>
                <a:cs typeface="Arial"/>
              </a:rPr>
              <a:t> её.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Безродные</a:t>
            </a:r>
            <a:r>
              <a:rPr sz="1600" b="1" spc="-5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долго</a:t>
            </a:r>
            <a:r>
              <a:rPr sz="1600" b="1" spc="-5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не</a:t>
            </a:r>
            <a:r>
              <a:rPr sz="1600" b="1" spc="-7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живут».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6160" marR="5080" indent="40195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Федеральная</a:t>
            </a:r>
            <a:r>
              <a:rPr spc="-80" dirty="0"/>
              <a:t> </a:t>
            </a:r>
            <a:r>
              <a:rPr spc="-10" dirty="0"/>
              <a:t>образовательная</a:t>
            </a:r>
            <a:r>
              <a:rPr spc="-55" dirty="0"/>
              <a:t> </a:t>
            </a:r>
            <a:r>
              <a:rPr spc="-10" dirty="0"/>
              <a:t>программа дошкольного</a:t>
            </a:r>
            <a:r>
              <a:rPr spc="-50" dirty="0"/>
              <a:t> </a:t>
            </a:r>
            <a:r>
              <a:rPr spc="-10" dirty="0"/>
              <a:t>образования</a:t>
            </a:r>
            <a:r>
              <a:rPr spc="-50" dirty="0"/>
              <a:t> </a:t>
            </a:r>
            <a:r>
              <a:rPr dirty="0"/>
              <a:t>(ФОП</a:t>
            </a:r>
            <a:r>
              <a:rPr spc="-60" dirty="0"/>
              <a:t> </a:t>
            </a:r>
            <a:r>
              <a:rPr dirty="0"/>
              <a:t>ДО)</a:t>
            </a:r>
            <a:r>
              <a:rPr spc="-60" dirty="0"/>
              <a:t> </a:t>
            </a:r>
            <a:r>
              <a:rPr dirty="0"/>
              <a:t>п.</a:t>
            </a:r>
            <a:r>
              <a:rPr spc="-85" dirty="0"/>
              <a:t> </a:t>
            </a:r>
            <a:r>
              <a:rPr spc="-10" dirty="0"/>
              <a:t>29.2.2.1.4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8923" y="1122045"/>
            <a:ext cx="10616565" cy="496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7585" marR="99314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00"/>
                </a:solidFill>
                <a:latin typeface="Microsoft Sans Serif"/>
                <a:cs typeface="Microsoft Sans Serif"/>
              </a:rPr>
              <a:t>Цель</a:t>
            </a:r>
            <a:r>
              <a:rPr sz="1800" spc="-50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8000"/>
                </a:solidFill>
                <a:latin typeface="Microsoft Sans Serif"/>
                <a:cs typeface="Microsoft Sans Serif"/>
              </a:rPr>
              <a:t>патриотического</a:t>
            </a:r>
            <a:r>
              <a:rPr sz="1800" spc="-65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8000"/>
                </a:solidFill>
                <a:latin typeface="Microsoft Sans Serif"/>
                <a:cs typeface="Microsoft Sans Serif"/>
              </a:rPr>
              <a:t>направления</a:t>
            </a:r>
            <a:r>
              <a:rPr sz="1800" spc="-40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8000"/>
                </a:solidFill>
                <a:latin typeface="Microsoft Sans Serif"/>
                <a:cs typeface="Microsoft Sans Serif"/>
              </a:rPr>
              <a:t>воспитания</a:t>
            </a:r>
            <a:r>
              <a:rPr sz="1800" spc="-45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spc="470" dirty="0">
                <a:solidFill>
                  <a:srgbClr val="008000"/>
                </a:solidFill>
                <a:latin typeface="Microsoft Sans Serif"/>
                <a:cs typeface="Microsoft Sans Serif"/>
              </a:rPr>
              <a:t>–</a:t>
            </a:r>
            <a:r>
              <a:rPr sz="1800" spc="-50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Microsoft Sans Serif"/>
                <a:cs typeface="Microsoft Sans Serif"/>
              </a:rPr>
              <a:t>содействовать</a:t>
            </a:r>
            <a:r>
              <a:rPr sz="1800" spc="-45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Microsoft Sans Serif"/>
                <a:cs typeface="Microsoft Sans Serif"/>
              </a:rPr>
              <a:t>формированию </a:t>
            </a:r>
            <a:r>
              <a:rPr sz="1800" dirty="0">
                <a:solidFill>
                  <a:srgbClr val="008000"/>
                </a:solidFill>
                <a:latin typeface="Microsoft Sans Serif"/>
                <a:cs typeface="Microsoft Sans Serif"/>
              </a:rPr>
              <a:t>у</a:t>
            </a:r>
            <a:r>
              <a:rPr sz="1800" spc="-40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Microsoft Sans Serif"/>
                <a:cs typeface="Microsoft Sans Serif"/>
              </a:rPr>
              <a:t>ребёнка</a:t>
            </a:r>
            <a:r>
              <a:rPr sz="1800" spc="-30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8000"/>
                </a:solidFill>
                <a:latin typeface="Microsoft Sans Serif"/>
                <a:cs typeface="Microsoft Sans Serif"/>
              </a:rPr>
              <a:t>личностной</a:t>
            </a:r>
            <a:r>
              <a:rPr sz="1800" spc="-40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8000"/>
                </a:solidFill>
                <a:latin typeface="Microsoft Sans Serif"/>
                <a:cs typeface="Microsoft Sans Serif"/>
              </a:rPr>
              <a:t>позиции</a:t>
            </a:r>
            <a:r>
              <a:rPr sz="1800" spc="-60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Microsoft Sans Serif"/>
                <a:cs typeface="Microsoft Sans Serif"/>
              </a:rPr>
              <a:t>наследника</a:t>
            </a:r>
            <a:r>
              <a:rPr sz="1800" spc="-40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8000"/>
                </a:solidFill>
                <a:latin typeface="Microsoft Sans Serif"/>
                <a:cs typeface="Microsoft Sans Serif"/>
              </a:rPr>
              <a:t>традиций</a:t>
            </a:r>
            <a:r>
              <a:rPr sz="1800" spc="-65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8000"/>
                </a:solidFill>
                <a:latin typeface="Microsoft Sans Serif"/>
                <a:cs typeface="Microsoft Sans Serif"/>
              </a:rPr>
              <a:t>и</a:t>
            </a:r>
            <a:r>
              <a:rPr sz="1800" spc="-40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8000"/>
                </a:solidFill>
                <a:latin typeface="Microsoft Sans Serif"/>
                <a:cs typeface="Microsoft Sans Serif"/>
              </a:rPr>
              <a:t>культуры,</a:t>
            </a:r>
            <a:r>
              <a:rPr sz="1800" spc="-15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Microsoft Sans Serif"/>
                <a:cs typeface="Microsoft Sans Serif"/>
              </a:rPr>
              <a:t>защитника Отечества</a:t>
            </a:r>
            <a:r>
              <a:rPr sz="1800" spc="-45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8000"/>
                </a:solidFill>
                <a:latin typeface="Microsoft Sans Serif"/>
                <a:cs typeface="Microsoft Sans Serif"/>
              </a:rPr>
              <a:t>и</a:t>
            </a:r>
            <a:r>
              <a:rPr sz="1800" spc="-60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8000"/>
                </a:solidFill>
                <a:latin typeface="Microsoft Sans Serif"/>
                <a:cs typeface="Microsoft Sans Serif"/>
              </a:rPr>
              <a:t>творца</a:t>
            </a:r>
            <a:r>
              <a:rPr sz="1800" spc="-50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8000"/>
                </a:solidFill>
                <a:latin typeface="Microsoft Sans Serif"/>
                <a:cs typeface="Microsoft Sans Serif"/>
              </a:rPr>
              <a:t>(созидателя),</a:t>
            </a:r>
            <a:r>
              <a:rPr sz="1800" spc="-55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Microsoft Sans Serif"/>
                <a:cs typeface="Microsoft Sans Serif"/>
              </a:rPr>
              <a:t>ответственного</a:t>
            </a:r>
            <a:r>
              <a:rPr sz="1800" spc="-40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8000"/>
                </a:solidFill>
                <a:latin typeface="Microsoft Sans Serif"/>
                <a:cs typeface="Microsoft Sans Serif"/>
              </a:rPr>
              <a:t>за</a:t>
            </a:r>
            <a:r>
              <a:rPr sz="1800" spc="-50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Microsoft Sans Serif"/>
                <a:cs typeface="Microsoft Sans Serif"/>
              </a:rPr>
              <a:t>будущее</a:t>
            </a:r>
            <a:r>
              <a:rPr sz="1800" spc="-25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8000"/>
                </a:solidFill>
                <a:latin typeface="Microsoft Sans Serif"/>
                <a:cs typeface="Microsoft Sans Serif"/>
              </a:rPr>
              <a:t>своей</a:t>
            </a:r>
            <a:r>
              <a:rPr sz="1800" spc="-50" dirty="0">
                <a:solidFill>
                  <a:srgbClr val="008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Microsoft Sans Serif"/>
                <a:cs typeface="Microsoft Sans Serif"/>
              </a:rPr>
              <a:t>страны.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Работа</a:t>
            </a:r>
            <a:r>
              <a:rPr sz="1800" spc="-5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по</a:t>
            </a:r>
            <a:r>
              <a:rPr sz="1800" spc="-6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патриотическому</a:t>
            </a:r>
            <a:r>
              <a:rPr sz="1800" spc="-5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воспитанию</a:t>
            </a:r>
            <a:r>
              <a:rPr sz="1800" spc="-5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предполагает</a:t>
            </a:r>
            <a:r>
              <a:rPr sz="1800" spc="-4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формирование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7620" algn="just">
              <a:lnSpc>
                <a:spcPct val="100000"/>
              </a:lnSpc>
              <a:spcBef>
                <a:spcPts val="5"/>
              </a:spcBef>
            </a:pPr>
            <a:r>
              <a:rPr sz="1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Microsoft Sans Serif"/>
                <a:cs typeface="Microsoft Sans Serif"/>
              </a:rPr>
              <a:t>«патриотизма</a:t>
            </a:r>
            <a:r>
              <a:rPr sz="1800" u="sng" spc="17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1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Microsoft Sans Serif"/>
                <a:cs typeface="Microsoft Sans Serif"/>
              </a:rPr>
              <a:t>наследника»</a:t>
            </a:r>
            <a:r>
              <a:rPr sz="1800" dirty="0">
                <a:solidFill>
                  <a:srgbClr val="44536A"/>
                </a:solidFill>
                <a:latin typeface="Arial MT"/>
                <a:cs typeface="Arial MT"/>
              </a:rPr>
              <a:t>,</a:t>
            </a:r>
            <a:r>
              <a:rPr sz="1800" spc="160" dirty="0">
                <a:solidFill>
                  <a:srgbClr val="44536A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испытывающего</a:t>
            </a:r>
            <a:r>
              <a:rPr sz="1800" spc="175" dirty="0">
                <a:solidFill>
                  <a:srgbClr val="44536A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чувство</a:t>
            </a:r>
            <a:r>
              <a:rPr sz="1800" spc="180" dirty="0">
                <a:solidFill>
                  <a:srgbClr val="44536A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гордости</a:t>
            </a:r>
            <a:r>
              <a:rPr sz="1800" spc="175" dirty="0">
                <a:solidFill>
                  <a:srgbClr val="44536A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за</a:t>
            </a:r>
            <a:r>
              <a:rPr sz="1800" spc="170" dirty="0">
                <a:solidFill>
                  <a:srgbClr val="44536A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наследие</a:t>
            </a:r>
            <a:r>
              <a:rPr sz="1800" spc="175" dirty="0">
                <a:solidFill>
                  <a:srgbClr val="44536A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своих</a:t>
            </a:r>
            <a:r>
              <a:rPr sz="1800" spc="175" dirty="0">
                <a:solidFill>
                  <a:srgbClr val="44536A"/>
                </a:solidFill>
                <a:latin typeface="Microsoft Sans Serif"/>
                <a:cs typeface="Microsoft Sans Serif"/>
              </a:rPr>
              <a:t> 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предков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(предполагает</a:t>
            </a:r>
            <a:r>
              <a:rPr sz="1800" spc="36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приобщение</a:t>
            </a:r>
            <a:r>
              <a:rPr sz="1800" spc="35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детей</a:t>
            </a:r>
            <a:r>
              <a:rPr sz="1800" spc="35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к</a:t>
            </a:r>
            <a:r>
              <a:rPr sz="1800" spc="35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истории,</a:t>
            </a:r>
            <a:r>
              <a:rPr sz="1800" spc="33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культуре</a:t>
            </a:r>
            <a:r>
              <a:rPr sz="1800" spc="39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и</a:t>
            </a:r>
            <a:r>
              <a:rPr sz="1800" spc="35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традициям</a:t>
            </a:r>
            <a:r>
              <a:rPr sz="1800" spc="3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нашего</a:t>
            </a:r>
            <a:r>
              <a:rPr sz="1800" spc="-6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народа</a:t>
            </a:r>
            <a:r>
              <a:rPr sz="1800" dirty="0">
                <a:solidFill>
                  <a:srgbClr val="44536A"/>
                </a:solidFill>
                <a:latin typeface="Arial MT"/>
                <a:cs typeface="Arial MT"/>
              </a:rPr>
              <a:t>:</a:t>
            </a:r>
            <a:r>
              <a:rPr sz="1800" spc="-8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отношение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к</a:t>
            </a:r>
            <a:r>
              <a:rPr sz="1800" spc="-6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44536A"/>
                </a:solidFill>
                <a:latin typeface="Microsoft Sans Serif"/>
                <a:cs typeface="Microsoft Sans Serif"/>
              </a:rPr>
              <a:t>труду,</a:t>
            </a:r>
            <a:r>
              <a:rPr sz="1800" spc="-1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семье,</a:t>
            </a:r>
            <a:r>
              <a:rPr sz="1800" spc="-5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стране</a:t>
            </a:r>
            <a:r>
              <a:rPr sz="1800" spc="-5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и</a:t>
            </a:r>
            <a:r>
              <a:rPr sz="1800" spc="-6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вере)</a:t>
            </a:r>
            <a:r>
              <a:rPr sz="1800" spc="-10" dirty="0">
                <a:solidFill>
                  <a:srgbClr val="44536A"/>
                </a:solidFill>
                <a:latin typeface="Arial MT"/>
                <a:cs typeface="Arial MT"/>
              </a:rPr>
              <a:t>;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8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Microsoft Sans Serif"/>
                <a:cs typeface="Microsoft Sans Serif"/>
              </a:rPr>
              <a:t>«патриотизма</a:t>
            </a:r>
            <a:r>
              <a:rPr sz="1800" u="sng" spc="16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1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Microsoft Sans Serif"/>
                <a:cs typeface="Microsoft Sans Serif"/>
              </a:rPr>
              <a:t>защитника»</a:t>
            </a:r>
            <a:r>
              <a:rPr sz="1800" dirty="0">
                <a:solidFill>
                  <a:srgbClr val="44536A"/>
                </a:solidFill>
                <a:latin typeface="Arial MT"/>
                <a:cs typeface="Arial MT"/>
              </a:rPr>
              <a:t>,</a:t>
            </a:r>
            <a:r>
              <a:rPr sz="1800" spc="150" dirty="0">
                <a:solidFill>
                  <a:srgbClr val="44536A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стремящегося</a:t>
            </a:r>
            <a:r>
              <a:rPr sz="1800" spc="175" dirty="0">
                <a:solidFill>
                  <a:srgbClr val="44536A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сохранить</a:t>
            </a:r>
            <a:r>
              <a:rPr sz="1800" spc="185" dirty="0">
                <a:solidFill>
                  <a:srgbClr val="44536A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это</a:t>
            </a:r>
            <a:r>
              <a:rPr sz="1800" spc="165" dirty="0">
                <a:solidFill>
                  <a:srgbClr val="44536A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наследие</a:t>
            </a:r>
            <a:r>
              <a:rPr sz="1800" spc="170" dirty="0">
                <a:solidFill>
                  <a:srgbClr val="44536A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(предполагает</a:t>
            </a:r>
            <a:r>
              <a:rPr sz="1800" spc="185" dirty="0">
                <a:solidFill>
                  <a:srgbClr val="44536A"/>
                </a:solidFill>
                <a:latin typeface="Microsoft Sans Serif"/>
                <a:cs typeface="Microsoft Sans Serif"/>
              </a:rPr>
              <a:t> 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развитие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у</a:t>
            </a:r>
            <a:r>
              <a:rPr sz="1800" spc="-5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детей</a:t>
            </a:r>
            <a:r>
              <a:rPr sz="1800" spc="-6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готовности</a:t>
            </a:r>
            <a:r>
              <a:rPr sz="1800" spc="-4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преодолевать</a:t>
            </a:r>
            <a:r>
              <a:rPr sz="1800" spc="-4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трудности</a:t>
            </a:r>
            <a:r>
              <a:rPr sz="18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ради</a:t>
            </a:r>
            <a:r>
              <a:rPr sz="1800" spc="-5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своей</a:t>
            </a:r>
            <a:r>
              <a:rPr sz="1800" spc="-4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семьи,</a:t>
            </a:r>
            <a:r>
              <a:rPr sz="1800" spc="-5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малой</a:t>
            </a:r>
            <a:r>
              <a:rPr sz="1800" spc="-5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родины)</a:t>
            </a:r>
            <a:r>
              <a:rPr sz="1800" spc="-10" dirty="0">
                <a:solidFill>
                  <a:srgbClr val="44536A"/>
                </a:solidFill>
                <a:latin typeface="Arial MT"/>
                <a:cs typeface="Arial MT"/>
              </a:rPr>
              <a:t>;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Microsoft Sans Serif"/>
                <a:cs typeface="Microsoft Sans Serif"/>
              </a:rPr>
              <a:t>«патриотизма</a:t>
            </a:r>
            <a:r>
              <a:rPr sz="1800" u="sng" spc="46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Microsoft Sans Serif"/>
                <a:cs typeface="Microsoft Sans Serif"/>
              </a:rPr>
              <a:t>   </a:t>
            </a:r>
            <a:r>
              <a:rPr sz="1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Microsoft Sans Serif"/>
                <a:cs typeface="Microsoft Sans Serif"/>
              </a:rPr>
              <a:t>созидателя</a:t>
            </a:r>
            <a:r>
              <a:rPr sz="1800" u="sng" spc="35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Microsoft Sans Serif"/>
                <a:cs typeface="Microsoft Sans Serif"/>
              </a:rPr>
              <a:t>    </a:t>
            </a:r>
            <a:r>
              <a:rPr sz="1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Microsoft Sans Serif"/>
                <a:cs typeface="Microsoft Sans Serif"/>
              </a:rPr>
              <a:t>и</a:t>
            </a:r>
            <a:r>
              <a:rPr sz="1800" u="sng" spc="35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Microsoft Sans Serif"/>
                <a:cs typeface="Microsoft Sans Serif"/>
              </a:rPr>
              <a:t>    </a:t>
            </a:r>
            <a:r>
              <a:rPr sz="1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Microsoft Sans Serif"/>
                <a:cs typeface="Microsoft Sans Serif"/>
              </a:rPr>
              <a:t>творца»</a:t>
            </a:r>
            <a:r>
              <a:rPr sz="1800" dirty="0">
                <a:solidFill>
                  <a:srgbClr val="44536A"/>
                </a:solidFill>
                <a:latin typeface="Arial MT"/>
                <a:cs typeface="Arial MT"/>
              </a:rPr>
              <a:t>,</a:t>
            </a:r>
            <a:r>
              <a:rPr sz="1800" spc="335" dirty="0">
                <a:solidFill>
                  <a:srgbClr val="44536A"/>
                </a:solidFill>
                <a:latin typeface="Arial MT"/>
                <a:cs typeface="Arial MT"/>
              </a:rPr>
              <a:t>   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устремлённого</a:t>
            </a:r>
            <a:r>
              <a:rPr sz="1800" spc="355" dirty="0">
                <a:solidFill>
                  <a:srgbClr val="44536A"/>
                </a:solidFill>
                <a:latin typeface="Microsoft Sans Serif"/>
                <a:cs typeface="Microsoft Sans Serif"/>
              </a:rPr>
              <a:t>   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в</a:t>
            </a:r>
            <a:r>
              <a:rPr sz="1800" spc="470" dirty="0">
                <a:solidFill>
                  <a:srgbClr val="44536A"/>
                </a:solidFill>
                <a:latin typeface="Microsoft Sans Serif"/>
                <a:cs typeface="Microsoft Sans Serif"/>
              </a:rPr>
              <a:t>  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будущее,</a:t>
            </a:r>
            <a:r>
              <a:rPr sz="1800" spc="484" dirty="0">
                <a:solidFill>
                  <a:srgbClr val="44536A"/>
                </a:solidFill>
                <a:latin typeface="Microsoft Sans Serif"/>
                <a:cs typeface="Microsoft Sans Serif"/>
              </a:rPr>
              <a:t>  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уверенного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в</a:t>
            </a:r>
            <a:r>
              <a:rPr sz="1800" spc="17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благополучии</a:t>
            </a:r>
            <a:r>
              <a:rPr sz="1800" spc="17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и</a:t>
            </a:r>
            <a:r>
              <a:rPr sz="1800" spc="17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процветании</a:t>
            </a:r>
            <a:r>
              <a:rPr sz="1800" spc="18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своей</a:t>
            </a:r>
            <a:r>
              <a:rPr sz="1800" spc="17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Родины</a:t>
            </a:r>
            <a:r>
              <a:rPr sz="1800" spc="17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(предполагает</a:t>
            </a:r>
            <a:r>
              <a:rPr sz="1800" spc="18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конкретные</a:t>
            </a:r>
            <a:r>
              <a:rPr sz="1800" spc="17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каждодневные</a:t>
            </a:r>
            <a:r>
              <a:rPr sz="1800" spc="385" dirty="0">
                <a:solidFill>
                  <a:srgbClr val="44536A"/>
                </a:solidFill>
                <a:latin typeface="Microsoft Sans Serif"/>
                <a:cs typeface="Microsoft Sans Serif"/>
              </a:rPr>
              <a:t>  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дела,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направленные,</a:t>
            </a:r>
            <a:r>
              <a:rPr sz="1800" spc="195" dirty="0">
                <a:solidFill>
                  <a:srgbClr val="44536A"/>
                </a:solidFill>
                <a:latin typeface="Microsoft Sans Serif"/>
                <a:cs typeface="Microsoft Sans Serif"/>
              </a:rPr>
              <a:t>  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например,</a:t>
            </a:r>
            <a:r>
              <a:rPr sz="1800" spc="200" dirty="0">
                <a:solidFill>
                  <a:srgbClr val="44536A"/>
                </a:solidFill>
                <a:latin typeface="Microsoft Sans Serif"/>
                <a:cs typeface="Microsoft Sans Serif"/>
              </a:rPr>
              <a:t>  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на</a:t>
            </a:r>
            <a:r>
              <a:rPr sz="1800" spc="195" dirty="0">
                <a:solidFill>
                  <a:srgbClr val="44536A"/>
                </a:solidFill>
                <a:latin typeface="Microsoft Sans Serif"/>
                <a:cs typeface="Microsoft Sans Serif"/>
              </a:rPr>
              <a:t>  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поддержание</a:t>
            </a:r>
            <a:r>
              <a:rPr sz="1800" spc="200" dirty="0">
                <a:solidFill>
                  <a:srgbClr val="44536A"/>
                </a:solidFill>
                <a:latin typeface="Microsoft Sans Serif"/>
                <a:cs typeface="Microsoft Sans Serif"/>
              </a:rPr>
              <a:t>  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чистоты</a:t>
            </a:r>
            <a:r>
              <a:rPr sz="1800" spc="4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и</a:t>
            </a:r>
            <a:r>
              <a:rPr sz="1800" spc="2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порядка,</a:t>
            </a:r>
            <a:r>
              <a:rPr sz="1800" spc="2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опрятности</a:t>
            </a:r>
            <a:r>
              <a:rPr sz="1800" spc="2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аккуратности,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а</a:t>
            </a:r>
            <a:r>
              <a:rPr sz="1800" spc="-4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в</a:t>
            </a:r>
            <a:r>
              <a:rPr sz="1800" spc="-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дальнейшем</a:t>
            </a:r>
            <a:r>
              <a:rPr sz="1800" spc="-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470" dirty="0">
                <a:solidFill>
                  <a:srgbClr val="44536A"/>
                </a:solidFill>
                <a:latin typeface="Microsoft Sans Serif"/>
                <a:cs typeface="Microsoft Sans Serif"/>
              </a:rPr>
              <a:t>–</a:t>
            </a:r>
            <a:r>
              <a:rPr sz="1800" spc="-4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на</a:t>
            </a:r>
            <a:r>
              <a:rPr sz="1800" spc="-3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развитие</a:t>
            </a:r>
            <a:r>
              <a:rPr sz="1800" spc="-4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всего</a:t>
            </a:r>
            <a:r>
              <a:rPr sz="1800" spc="-3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своего</a:t>
            </a:r>
            <a:r>
              <a:rPr sz="1800" spc="-3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населённого</a:t>
            </a:r>
            <a:r>
              <a:rPr sz="18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пункта,</a:t>
            </a:r>
            <a:r>
              <a:rPr sz="1800" spc="-3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района,</a:t>
            </a:r>
            <a:r>
              <a:rPr sz="1800" spc="-2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края,</a:t>
            </a:r>
            <a:r>
              <a:rPr sz="1800" spc="-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Отчизны</a:t>
            </a:r>
            <a:r>
              <a:rPr sz="1800" spc="-5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в</a:t>
            </a:r>
            <a:r>
              <a:rPr sz="1800" spc="-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целом)</a:t>
            </a:r>
            <a:r>
              <a:rPr sz="1800" spc="-10" dirty="0">
                <a:solidFill>
                  <a:srgbClr val="44536A"/>
                </a:solid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8418" y="272618"/>
            <a:ext cx="10478770" cy="1627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008000"/>
                </a:solidFill>
                <a:latin typeface="Arial"/>
                <a:cs typeface="Arial"/>
              </a:rPr>
              <a:t>Федеральная</a:t>
            </a:r>
            <a:r>
              <a:rPr sz="2200" b="1" spc="-1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Arial"/>
                <a:cs typeface="Arial"/>
              </a:rPr>
              <a:t>образовательная</a:t>
            </a:r>
            <a:r>
              <a:rPr sz="2200" b="1" spc="-1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Arial"/>
                <a:cs typeface="Arial"/>
              </a:rPr>
              <a:t>программа</a:t>
            </a:r>
            <a:endParaRPr sz="2200">
              <a:latin typeface="Arial"/>
              <a:cs typeface="Arial"/>
            </a:endParaRPr>
          </a:p>
          <a:p>
            <a:pPr marR="635" algn="ctr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solidFill>
                  <a:srgbClr val="008000"/>
                </a:solidFill>
                <a:latin typeface="Arial"/>
                <a:cs typeface="Arial"/>
              </a:rPr>
              <a:t>дошкольного</a:t>
            </a:r>
            <a:r>
              <a:rPr sz="2200" b="1" spc="-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Arial"/>
                <a:cs typeface="Arial"/>
              </a:rPr>
              <a:t>образования</a:t>
            </a:r>
            <a:r>
              <a:rPr sz="2200" b="1" spc="-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8000"/>
                </a:solidFill>
                <a:latin typeface="Arial"/>
                <a:cs typeface="Arial"/>
              </a:rPr>
              <a:t>(ФОП</a:t>
            </a:r>
            <a:r>
              <a:rPr sz="2200" b="1" spc="-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8000"/>
                </a:solidFill>
                <a:latin typeface="Arial"/>
                <a:cs typeface="Arial"/>
              </a:rPr>
              <a:t>ДО)</a:t>
            </a:r>
            <a:r>
              <a:rPr sz="2200" b="1" spc="-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8000"/>
                </a:solidFill>
                <a:latin typeface="Arial"/>
                <a:cs typeface="Arial"/>
              </a:rPr>
              <a:t>п.</a:t>
            </a:r>
            <a:r>
              <a:rPr sz="2200" b="1" spc="-8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Arial"/>
                <a:cs typeface="Arial"/>
              </a:rPr>
              <a:t>29.2.2.2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22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Цель</a:t>
            </a:r>
            <a:r>
              <a:rPr sz="1800" spc="-6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4536A"/>
                </a:solidFill>
                <a:latin typeface="Microsoft Sans Serif"/>
                <a:cs typeface="Microsoft Sans Serif"/>
              </a:rPr>
              <a:t>духовно</a:t>
            </a:r>
            <a:r>
              <a:rPr sz="1800" spc="-20" dirty="0">
                <a:solidFill>
                  <a:srgbClr val="44536A"/>
                </a:solidFill>
                <a:latin typeface="Arial MT"/>
                <a:cs typeface="Arial MT"/>
              </a:rPr>
              <a:t>-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нравственного</a:t>
            </a:r>
            <a:r>
              <a:rPr sz="1800" spc="-2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направления</a:t>
            </a:r>
            <a:r>
              <a:rPr sz="1800" spc="-5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воспитания</a:t>
            </a:r>
            <a:r>
              <a:rPr sz="1800" spc="-6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470" dirty="0">
                <a:solidFill>
                  <a:srgbClr val="44536A"/>
                </a:solidFill>
                <a:latin typeface="Microsoft Sans Serif"/>
                <a:cs typeface="Microsoft Sans Serif"/>
              </a:rPr>
              <a:t>–</a:t>
            </a:r>
            <a:r>
              <a:rPr sz="1800" spc="-6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1800" spc="-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способности</a:t>
            </a:r>
            <a:r>
              <a:rPr sz="1800" spc="-7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к</a:t>
            </a:r>
            <a:r>
              <a:rPr sz="1800" spc="-6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духовному развитию,</a:t>
            </a:r>
            <a:r>
              <a:rPr sz="1800" spc="-6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нравственному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самосовершенствованию,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индивидуально</a:t>
            </a:r>
            <a:r>
              <a:rPr sz="1800" spc="-10" dirty="0">
                <a:solidFill>
                  <a:srgbClr val="44536A"/>
                </a:solidFill>
                <a:latin typeface="Arial MT"/>
                <a:cs typeface="Arial MT"/>
              </a:rPr>
              <a:t>-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ответственному</a:t>
            </a:r>
            <a:r>
              <a:rPr sz="180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Microsoft Sans Serif"/>
                <a:cs typeface="Microsoft Sans Serif"/>
              </a:rPr>
              <a:t>поведению.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87367" y="2298192"/>
            <a:ext cx="4021454" cy="3614420"/>
            <a:chOff x="4087367" y="2298192"/>
            <a:chExt cx="4021454" cy="3614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7367" y="2298192"/>
              <a:ext cx="3492245" cy="36141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4060" y="2677655"/>
              <a:ext cx="2285238" cy="8725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4060" y="3627107"/>
              <a:ext cx="2285238" cy="87097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4727" y="4576559"/>
              <a:ext cx="2283714" cy="87250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021070" y="2883153"/>
            <a:ext cx="1895475" cy="229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33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4536A"/>
                </a:solidFill>
                <a:latin typeface="Calibri"/>
                <a:cs typeface="Calibri"/>
              </a:rPr>
              <a:t>ЖИЗНЬ</a:t>
            </a:r>
            <a:endParaRPr sz="2400">
              <a:latin typeface="Calibri"/>
              <a:cs typeface="Calibri"/>
            </a:endParaRPr>
          </a:p>
          <a:p>
            <a:pPr marL="12065" marR="5080" indent="-21590" algn="ctr">
              <a:lnSpc>
                <a:spcPts val="7480"/>
              </a:lnSpc>
              <a:spcBef>
                <a:spcPts val="810"/>
              </a:spcBef>
            </a:pPr>
            <a:r>
              <a:rPr sz="2400" b="1" spc="-10" dirty="0">
                <a:solidFill>
                  <a:srgbClr val="44536A"/>
                </a:solidFill>
                <a:latin typeface="Calibri"/>
                <a:cs typeface="Calibri"/>
              </a:rPr>
              <a:t>ДОБРО </a:t>
            </a:r>
            <a:r>
              <a:rPr sz="2400" b="1" spc="-25" dirty="0">
                <a:solidFill>
                  <a:srgbClr val="44536A"/>
                </a:solidFill>
                <a:latin typeface="Calibri"/>
                <a:cs typeface="Calibri"/>
              </a:rPr>
              <a:t>МИЛОСЕРДИЕ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3316" y="475234"/>
            <a:ext cx="6049645" cy="6883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828040" marR="5080" indent="-815975">
              <a:lnSpc>
                <a:spcPts val="2580"/>
              </a:lnSpc>
              <a:spcBef>
                <a:spcPts val="229"/>
              </a:spcBef>
            </a:pPr>
            <a:r>
              <a:rPr dirty="0"/>
              <a:t>Основные</a:t>
            </a:r>
            <a:r>
              <a:rPr spc="-95" dirty="0"/>
              <a:t> </a:t>
            </a:r>
            <a:r>
              <a:rPr dirty="0"/>
              <a:t>виды</a:t>
            </a:r>
            <a:r>
              <a:rPr spc="-90" dirty="0"/>
              <a:t> </a:t>
            </a:r>
            <a:r>
              <a:rPr spc="-10" dirty="0"/>
              <a:t>совместной</a:t>
            </a:r>
            <a:r>
              <a:rPr spc="-75" dirty="0"/>
              <a:t> </a:t>
            </a:r>
            <a:r>
              <a:rPr spc="-10" dirty="0"/>
              <a:t>деятельности </a:t>
            </a:r>
            <a:r>
              <a:rPr dirty="0"/>
              <a:t>как</a:t>
            </a:r>
            <a:r>
              <a:rPr spc="-60" dirty="0"/>
              <a:t> </a:t>
            </a:r>
            <a:r>
              <a:rPr spc="-10" dirty="0"/>
              <a:t>воспитательный</a:t>
            </a:r>
            <a:r>
              <a:rPr spc="-5" dirty="0"/>
              <a:t> </a:t>
            </a:r>
            <a:r>
              <a:rPr spc="-10" dirty="0"/>
              <a:t>потенциал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70228" y="1563370"/>
            <a:ext cx="10490200" cy="44884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ситуативная</a:t>
            </a:r>
            <a:r>
              <a:rPr spc="-75" dirty="0"/>
              <a:t> </a:t>
            </a:r>
            <a:r>
              <a:rPr dirty="0"/>
              <a:t>беседа,</a:t>
            </a:r>
            <a:r>
              <a:rPr spc="-90" dirty="0"/>
              <a:t> </a:t>
            </a:r>
            <a:r>
              <a:rPr spc="-10" dirty="0"/>
              <a:t>рассказ</a:t>
            </a:r>
            <a:r>
              <a:rPr spc="-10" dirty="0">
                <a:latin typeface="Arial MT"/>
                <a:cs typeface="Arial MT"/>
              </a:rPr>
              <a:t>;</a:t>
            </a: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/>
          </a:p>
          <a:p>
            <a:pPr marL="12700">
              <a:lnSpc>
                <a:spcPct val="100000"/>
              </a:lnSpc>
            </a:pPr>
            <a:r>
              <a:rPr dirty="0"/>
              <a:t>социальное</a:t>
            </a:r>
            <a:r>
              <a:rPr spc="-95" dirty="0"/>
              <a:t> </a:t>
            </a:r>
            <a:r>
              <a:rPr spc="-10" dirty="0"/>
              <a:t>моделирование,</a:t>
            </a:r>
            <a:r>
              <a:rPr spc="-75" dirty="0"/>
              <a:t> </a:t>
            </a:r>
            <a:r>
              <a:rPr dirty="0"/>
              <a:t>воспитывающая</a:t>
            </a:r>
            <a:r>
              <a:rPr spc="-70" dirty="0"/>
              <a:t> </a:t>
            </a:r>
            <a:r>
              <a:rPr dirty="0"/>
              <a:t>ситуация,</a:t>
            </a:r>
            <a:r>
              <a:rPr spc="-75" dirty="0"/>
              <a:t> </a:t>
            </a:r>
            <a:r>
              <a:rPr dirty="0"/>
              <a:t>составление</a:t>
            </a:r>
            <a:r>
              <a:rPr spc="-80" dirty="0"/>
              <a:t> </a:t>
            </a:r>
            <a:r>
              <a:rPr spc="-20" dirty="0"/>
              <a:t>рассказов</a:t>
            </a:r>
            <a:r>
              <a:rPr spc="-60" dirty="0"/>
              <a:t> </a:t>
            </a:r>
            <a:r>
              <a:rPr dirty="0"/>
              <a:t>из</a:t>
            </a:r>
            <a:r>
              <a:rPr spc="-85" dirty="0"/>
              <a:t> </a:t>
            </a:r>
            <a:r>
              <a:rPr dirty="0"/>
              <a:t>личного</a:t>
            </a:r>
            <a:r>
              <a:rPr spc="-90" dirty="0"/>
              <a:t> </a:t>
            </a:r>
            <a:r>
              <a:rPr spc="-10" dirty="0"/>
              <a:t>опыта</a:t>
            </a:r>
            <a:r>
              <a:rPr spc="-10" dirty="0">
                <a:latin typeface="Arial MT"/>
                <a:cs typeface="Arial MT"/>
              </a:rPr>
              <a:t>;</a:t>
            </a:r>
          </a:p>
          <a:p>
            <a:pPr marL="12700" marR="100965">
              <a:lnSpc>
                <a:spcPts val="4610"/>
              </a:lnSpc>
              <a:spcBef>
                <a:spcPts val="550"/>
              </a:spcBef>
            </a:pPr>
            <a:r>
              <a:rPr dirty="0"/>
              <a:t>чтение</a:t>
            </a:r>
            <a:r>
              <a:rPr spc="-80" dirty="0"/>
              <a:t> </a:t>
            </a:r>
            <a:r>
              <a:rPr spc="-10" dirty="0"/>
              <a:t>художественной</a:t>
            </a:r>
            <a:r>
              <a:rPr spc="-40" dirty="0"/>
              <a:t> </a:t>
            </a:r>
            <a:r>
              <a:rPr dirty="0"/>
              <a:t>литературы,</a:t>
            </a:r>
            <a:r>
              <a:rPr spc="-55" dirty="0"/>
              <a:t> </a:t>
            </a:r>
            <a:r>
              <a:rPr dirty="0"/>
              <a:t>сочинение</a:t>
            </a:r>
            <a:r>
              <a:rPr spc="-100" dirty="0"/>
              <a:t> </a:t>
            </a:r>
            <a:r>
              <a:rPr spc="-20" dirty="0"/>
              <a:t>рассказов,</a:t>
            </a:r>
            <a:r>
              <a:rPr spc="-60" dirty="0"/>
              <a:t> </a:t>
            </a:r>
            <a:r>
              <a:rPr spc="-10" dirty="0"/>
              <a:t>заучивание</a:t>
            </a:r>
            <a:r>
              <a:rPr spc="-50" dirty="0"/>
              <a:t> </a:t>
            </a:r>
            <a:r>
              <a:rPr dirty="0"/>
              <a:t>и</a:t>
            </a:r>
            <a:r>
              <a:rPr spc="-85" dirty="0"/>
              <a:t> </a:t>
            </a:r>
            <a:r>
              <a:rPr dirty="0"/>
              <a:t>чтение</a:t>
            </a:r>
            <a:r>
              <a:rPr spc="-80" dirty="0"/>
              <a:t> </a:t>
            </a:r>
            <a:r>
              <a:rPr dirty="0"/>
              <a:t>стихов</a:t>
            </a:r>
            <a:r>
              <a:rPr spc="-65" dirty="0"/>
              <a:t> </a:t>
            </a:r>
            <a:r>
              <a:rPr spc="-10" dirty="0"/>
              <a:t>наизусть</a:t>
            </a:r>
            <a:r>
              <a:rPr spc="-10" dirty="0">
                <a:latin typeface="Arial MT"/>
                <a:cs typeface="Arial MT"/>
              </a:rPr>
              <a:t>; </a:t>
            </a:r>
            <a:r>
              <a:rPr spc="-20" dirty="0"/>
              <a:t>разучивание</a:t>
            </a:r>
            <a:r>
              <a:rPr dirty="0"/>
              <a:t> и</a:t>
            </a:r>
            <a:r>
              <a:rPr spc="-35" dirty="0"/>
              <a:t> </a:t>
            </a:r>
            <a:r>
              <a:rPr spc="-10" dirty="0"/>
              <a:t>исполнение</a:t>
            </a:r>
            <a:r>
              <a:rPr spc="-40" dirty="0"/>
              <a:t> </a:t>
            </a:r>
            <a:r>
              <a:rPr dirty="0"/>
              <a:t>песен,</a:t>
            </a:r>
            <a:r>
              <a:rPr spc="-25" dirty="0"/>
              <a:t> </a:t>
            </a:r>
            <a:r>
              <a:rPr spc="-10" dirty="0"/>
              <a:t>театрализация</a:t>
            </a:r>
            <a:r>
              <a:rPr spc="-10" dirty="0">
                <a:latin typeface="Arial MT"/>
                <a:cs typeface="Arial MT"/>
              </a:rPr>
              <a:t>;</a:t>
            </a: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pc="-20" dirty="0"/>
              <a:t>рассматривание</a:t>
            </a:r>
            <a:r>
              <a:rPr spc="-1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spc="-20" dirty="0"/>
              <a:t>обсуждение</a:t>
            </a:r>
            <a:r>
              <a:rPr spc="-15" dirty="0"/>
              <a:t> </a:t>
            </a:r>
            <a:r>
              <a:rPr spc="-10" dirty="0"/>
              <a:t>картин</a:t>
            </a:r>
            <a:r>
              <a:rPr spc="-2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иллюстраций,</a:t>
            </a:r>
            <a:r>
              <a:rPr spc="-55" dirty="0"/>
              <a:t> </a:t>
            </a:r>
            <a:r>
              <a:rPr spc="-10" dirty="0"/>
              <a:t>просмотр</a:t>
            </a:r>
            <a:r>
              <a:rPr spc="-5" dirty="0"/>
              <a:t> </a:t>
            </a:r>
            <a:r>
              <a:rPr spc="-10" dirty="0"/>
              <a:t>видеороликов,</a:t>
            </a:r>
            <a:r>
              <a:rPr spc="-40" dirty="0"/>
              <a:t> </a:t>
            </a:r>
            <a:r>
              <a:rPr spc="-10" dirty="0"/>
              <a:t>мультфильмов</a:t>
            </a:r>
            <a:r>
              <a:rPr spc="-10" dirty="0">
                <a:latin typeface="Arial MT"/>
                <a:cs typeface="Arial MT"/>
              </a:rPr>
              <a:t>;</a:t>
            </a: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/>
          </a:p>
          <a:p>
            <a:pPr marL="12700">
              <a:lnSpc>
                <a:spcPct val="100000"/>
              </a:lnSpc>
            </a:pPr>
            <a:r>
              <a:rPr spc="-20" dirty="0"/>
              <a:t>организация</a:t>
            </a:r>
            <a:r>
              <a:rPr spc="-80" dirty="0"/>
              <a:t> </a:t>
            </a:r>
            <a:r>
              <a:rPr spc="-10" dirty="0"/>
              <a:t>выставок</a:t>
            </a:r>
            <a:r>
              <a:rPr spc="-10" dirty="0">
                <a:latin typeface="Arial MT"/>
                <a:cs typeface="Arial MT"/>
              </a:rPr>
              <a:t>;</a:t>
            </a:r>
            <a:r>
              <a:rPr spc="-75" dirty="0">
                <a:latin typeface="Arial MT"/>
                <a:cs typeface="Arial MT"/>
              </a:rPr>
              <a:t> </a:t>
            </a:r>
            <a:r>
              <a:rPr dirty="0"/>
              <a:t>посещение</a:t>
            </a:r>
            <a:r>
              <a:rPr spc="-55" dirty="0"/>
              <a:t> </a:t>
            </a:r>
            <a:r>
              <a:rPr spc="-20" dirty="0"/>
              <a:t>экскурсий,</a:t>
            </a:r>
            <a:r>
              <a:rPr spc="-55" dirty="0"/>
              <a:t> </a:t>
            </a:r>
            <a:r>
              <a:rPr spc="-10"/>
              <a:t>спектаклей</a:t>
            </a:r>
            <a:r>
              <a:rPr spc="-10" smtClean="0">
                <a:latin typeface="Arial MT"/>
                <a:cs typeface="Arial MT"/>
              </a:rPr>
              <a:t>;</a:t>
            </a:r>
            <a:r>
              <a:rPr lang="ru-RU" spc="-10" dirty="0" smtClean="0">
                <a:latin typeface="Arial MT"/>
                <a:cs typeface="Arial MT"/>
              </a:rPr>
              <a:t> конкурсы, акции.</a:t>
            </a:r>
            <a:endParaRPr spc="-1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/>
          </a:p>
          <a:p>
            <a:pPr marL="12700">
              <a:lnSpc>
                <a:spcPct val="100000"/>
              </a:lnSpc>
            </a:pPr>
            <a:r>
              <a:rPr dirty="0"/>
              <a:t>игровые</a:t>
            </a:r>
            <a:r>
              <a:rPr spc="-45" dirty="0"/>
              <a:t> </a:t>
            </a:r>
            <a:r>
              <a:rPr spc="-10" dirty="0"/>
              <a:t>методы;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/>
          </a:p>
          <a:p>
            <a:pPr marL="12700">
              <a:lnSpc>
                <a:spcPct val="100000"/>
              </a:lnSpc>
            </a:pPr>
            <a:r>
              <a:rPr dirty="0"/>
              <a:t>личный</a:t>
            </a:r>
            <a:r>
              <a:rPr spc="-55" dirty="0"/>
              <a:t> </a:t>
            </a:r>
            <a:r>
              <a:rPr spc="-10" dirty="0"/>
              <a:t>пример</a:t>
            </a:r>
            <a:r>
              <a:rPr spc="-50" dirty="0"/>
              <a:t> </a:t>
            </a:r>
            <a:r>
              <a:rPr spc="-20" dirty="0"/>
              <a:t>педагога,</a:t>
            </a:r>
            <a:r>
              <a:rPr spc="-50" dirty="0"/>
              <a:t> </a:t>
            </a:r>
            <a:r>
              <a:rPr spc="-10" dirty="0"/>
              <a:t>приучение</a:t>
            </a:r>
            <a:r>
              <a:rPr spc="-25" dirty="0"/>
              <a:t> </a:t>
            </a:r>
            <a:r>
              <a:rPr dirty="0"/>
              <a:t>к</a:t>
            </a:r>
            <a:r>
              <a:rPr spc="-50" dirty="0"/>
              <a:t> </a:t>
            </a:r>
            <a:r>
              <a:rPr spc="-20" dirty="0"/>
              <a:t>вежливому</a:t>
            </a:r>
            <a:r>
              <a:rPr spc="-35" dirty="0"/>
              <a:t> </a:t>
            </a:r>
            <a:r>
              <a:rPr dirty="0"/>
              <a:t>общению,</a:t>
            </a:r>
            <a:r>
              <a:rPr spc="-50" dirty="0"/>
              <a:t> </a:t>
            </a:r>
            <a:r>
              <a:rPr spc="-10" dirty="0"/>
              <a:t>поощрение.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75131" y="1437132"/>
            <a:ext cx="269875" cy="425450"/>
            <a:chOff x="675131" y="1437132"/>
            <a:chExt cx="269875" cy="4254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868" y="1620012"/>
              <a:ext cx="96012" cy="960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131" y="1648968"/>
              <a:ext cx="131064" cy="1310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26973" y="1437132"/>
              <a:ext cx="200025" cy="425450"/>
            </a:xfrm>
            <a:custGeom>
              <a:avLst/>
              <a:gdLst/>
              <a:ahLst/>
              <a:cxnLst/>
              <a:rect l="l" t="t" r="r" b="b"/>
              <a:pathLst>
                <a:path w="200025" h="425450">
                  <a:moveTo>
                    <a:pt x="133070" y="180975"/>
                  </a:moveTo>
                  <a:lnTo>
                    <a:pt x="66027" y="180975"/>
                  </a:lnTo>
                  <a:lnTo>
                    <a:pt x="71094" y="186562"/>
                  </a:lnTo>
                  <a:lnTo>
                    <a:pt x="76174" y="191134"/>
                  </a:lnTo>
                  <a:lnTo>
                    <a:pt x="81762" y="195198"/>
                  </a:lnTo>
                  <a:lnTo>
                    <a:pt x="87363" y="197865"/>
                  </a:lnTo>
                  <a:lnTo>
                    <a:pt x="87363" y="413003"/>
                  </a:lnTo>
                  <a:lnTo>
                    <a:pt x="97015" y="425195"/>
                  </a:lnTo>
                  <a:lnTo>
                    <a:pt x="102082" y="425195"/>
                  </a:lnTo>
                  <a:lnTo>
                    <a:pt x="111734" y="415543"/>
                  </a:lnTo>
                  <a:lnTo>
                    <a:pt x="111734" y="197865"/>
                  </a:lnTo>
                  <a:lnTo>
                    <a:pt x="117830" y="195198"/>
                  </a:lnTo>
                  <a:lnTo>
                    <a:pt x="123418" y="191134"/>
                  </a:lnTo>
                  <a:lnTo>
                    <a:pt x="128498" y="186562"/>
                  </a:lnTo>
                  <a:lnTo>
                    <a:pt x="133070" y="180975"/>
                  </a:lnTo>
                  <a:close/>
                </a:path>
                <a:path w="200025" h="425450">
                  <a:moveTo>
                    <a:pt x="60426" y="17906"/>
                  </a:moveTo>
                  <a:lnTo>
                    <a:pt x="55359" y="17906"/>
                  </a:lnTo>
                  <a:lnTo>
                    <a:pt x="49758" y="18922"/>
                  </a:lnTo>
                  <a:lnTo>
                    <a:pt x="26403" y="32638"/>
                  </a:lnTo>
                  <a:lnTo>
                    <a:pt x="23355" y="36194"/>
                  </a:lnTo>
                  <a:lnTo>
                    <a:pt x="21335" y="40258"/>
                  </a:lnTo>
                  <a:lnTo>
                    <a:pt x="19799" y="44830"/>
                  </a:lnTo>
                  <a:lnTo>
                    <a:pt x="18796" y="49910"/>
                  </a:lnTo>
                  <a:lnTo>
                    <a:pt x="18275" y="55117"/>
                  </a:lnTo>
                  <a:lnTo>
                    <a:pt x="18275" y="60705"/>
                  </a:lnTo>
                  <a:lnTo>
                    <a:pt x="18796" y="66293"/>
                  </a:lnTo>
                  <a:lnTo>
                    <a:pt x="14224" y="69850"/>
                  </a:lnTo>
                  <a:lnTo>
                    <a:pt x="0" y="99948"/>
                  </a:lnTo>
                  <a:lnTo>
                    <a:pt x="1016" y="109092"/>
                  </a:lnTo>
                  <a:lnTo>
                    <a:pt x="18796" y="133603"/>
                  </a:lnTo>
                  <a:lnTo>
                    <a:pt x="18275" y="139191"/>
                  </a:lnTo>
                  <a:lnTo>
                    <a:pt x="18275" y="144779"/>
                  </a:lnTo>
                  <a:lnTo>
                    <a:pt x="18796" y="149859"/>
                  </a:lnTo>
                  <a:lnTo>
                    <a:pt x="19799" y="154431"/>
                  </a:lnTo>
                  <a:lnTo>
                    <a:pt x="21335" y="159003"/>
                  </a:lnTo>
                  <a:lnTo>
                    <a:pt x="23355" y="163194"/>
                  </a:lnTo>
                  <a:lnTo>
                    <a:pt x="26403" y="167258"/>
                  </a:lnTo>
                  <a:lnTo>
                    <a:pt x="28943" y="170814"/>
                  </a:lnTo>
                  <a:lnTo>
                    <a:pt x="55359" y="181482"/>
                  </a:lnTo>
                  <a:lnTo>
                    <a:pt x="60426" y="181482"/>
                  </a:lnTo>
                  <a:lnTo>
                    <a:pt x="66027" y="180975"/>
                  </a:lnTo>
                  <a:lnTo>
                    <a:pt x="149313" y="180975"/>
                  </a:lnTo>
                  <a:lnTo>
                    <a:pt x="180822" y="149859"/>
                  </a:lnTo>
                  <a:lnTo>
                    <a:pt x="181317" y="144779"/>
                  </a:lnTo>
                  <a:lnTo>
                    <a:pt x="181317" y="139191"/>
                  </a:lnTo>
                  <a:lnTo>
                    <a:pt x="180822" y="133603"/>
                  </a:lnTo>
                  <a:lnTo>
                    <a:pt x="184873" y="130047"/>
                  </a:lnTo>
                  <a:lnTo>
                    <a:pt x="188925" y="125983"/>
                  </a:lnTo>
                  <a:lnTo>
                    <a:pt x="190780" y="123443"/>
                  </a:lnTo>
                  <a:lnTo>
                    <a:pt x="99542" y="123443"/>
                  </a:lnTo>
                  <a:lnTo>
                    <a:pt x="94970" y="122808"/>
                  </a:lnTo>
                  <a:lnTo>
                    <a:pt x="76174" y="99948"/>
                  </a:lnTo>
                  <a:lnTo>
                    <a:pt x="76695" y="95376"/>
                  </a:lnTo>
                  <a:lnTo>
                    <a:pt x="99542" y="76453"/>
                  </a:lnTo>
                  <a:lnTo>
                    <a:pt x="191220" y="76453"/>
                  </a:lnTo>
                  <a:lnTo>
                    <a:pt x="188925" y="73405"/>
                  </a:lnTo>
                  <a:lnTo>
                    <a:pt x="180822" y="66293"/>
                  </a:lnTo>
                  <a:lnTo>
                    <a:pt x="181317" y="60705"/>
                  </a:lnTo>
                  <a:lnTo>
                    <a:pt x="181317" y="55117"/>
                  </a:lnTo>
                  <a:lnTo>
                    <a:pt x="158965" y="21462"/>
                  </a:lnTo>
                  <a:lnTo>
                    <a:pt x="149320" y="18922"/>
                  </a:lnTo>
                  <a:lnTo>
                    <a:pt x="66027" y="18922"/>
                  </a:lnTo>
                  <a:lnTo>
                    <a:pt x="60426" y="17906"/>
                  </a:lnTo>
                  <a:close/>
                </a:path>
                <a:path w="200025" h="425450">
                  <a:moveTo>
                    <a:pt x="149313" y="180975"/>
                  </a:moveTo>
                  <a:lnTo>
                    <a:pt x="133070" y="180975"/>
                  </a:lnTo>
                  <a:lnTo>
                    <a:pt x="138645" y="181482"/>
                  </a:lnTo>
                  <a:lnTo>
                    <a:pt x="144233" y="181482"/>
                  </a:lnTo>
                  <a:lnTo>
                    <a:pt x="149313" y="180975"/>
                  </a:lnTo>
                  <a:close/>
                </a:path>
                <a:path w="200025" h="425450">
                  <a:moveTo>
                    <a:pt x="191220" y="76453"/>
                  </a:moveTo>
                  <a:lnTo>
                    <a:pt x="99542" y="76453"/>
                  </a:lnTo>
                  <a:lnTo>
                    <a:pt x="104622" y="76962"/>
                  </a:lnTo>
                  <a:lnTo>
                    <a:pt x="108699" y="78485"/>
                  </a:lnTo>
                  <a:lnTo>
                    <a:pt x="122897" y="99948"/>
                  </a:lnTo>
                  <a:lnTo>
                    <a:pt x="122402" y="104520"/>
                  </a:lnTo>
                  <a:lnTo>
                    <a:pt x="99542" y="123443"/>
                  </a:lnTo>
                  <a:lnTo>
                    <a:pt x="190780" y="123443"/>
                  </a:lnTo>
                  <a:lnTo>
                    <a:pt x="199593" y="99948"/>
                  </a:lnTo>
                  <a:lnTo>
                    <a:pt x="199097" y="95376"/>
                  </a:lnTo>
                  <a:lnTo>
                    <a:pt x="198081" y="90804"/>
                  </a:lnTo>
                  <a:lnTo>
                    <a:pt x="196557" y="86232"/>
                  </a:lnTo>
                  <a:lnTo>
                    <a:pt x="194525" y="82041"/>
                  </a:lnTo>
                  <a:lnTo>
                    <a:pt x="191985" y="77469"/>
                  </a:lnTo>
                  <a:lnTo>
                    <a:pt x="191220" y="76453"/>
                  </a:lnTo>
                  <a:close/>
                </a:path>
                <a:path w="200025" h="425450">
                  <a:moveTo>
                    <a:pt x="104127" y="0"/>
                  </a:moveTo>
                  <a:lnTo>
                    <a:pt x="94970" y="0"/>
                  </a:lnTo>
                  <a:lnTo>
                    <a:pt x="90398" y="1015"/>
                  </a:lnTo>
                  <a:lnTo>
                    <a:pt x="66027" y="18922"/>
                  </a:lnTo>
                  <a:lnTo>
                    <a:pt x="133070" y="18922"/>
                  </a:lnTo>
                  <a:lnTo>
                    <a:pt x="104127" y="0"/>
                  </a:lnTo>
                  <a:close/>
                </a:path>
                <a:path w="200025" h="425450">
                  <a:moveTo>
                    <a:pt x="144233" y="17906"/>
                  </a:moveTo>
                  <a:lnTo>
                    <a:pt x="138645" y="17906"/>
                  </a:lnTo>
                  <a:lnTo>
                    <a:pt x="133070" y="18922"/>
                  </a:lnTo>
                  <a:lnTo>
                    <a:pt x="149320" y="18922"/>
                  </a:lnTo>
                  <a:lnTo>
                    <a:pt x="144233" y="17906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93445" y="3915155"/>
            <a:ext cx="356870" cy="312420"/>
          </a:xfrm>
          <a:custGeom>
            <a:avLst/>
            <a:gdLst/>
            <a:ahLst/>
            <a:cxnLst/>
            <a:rect l="l" t="t" r="r" b="b"/>
            <a:pathLst>
              <a:path w="356869" h="312420">
                <a:moveTo>
                  <a:pt x="324586" y="30480"/>
                </a:moveTo>
                <a:lnTo>
                  <a:pt x="282930" y="30480"/>
                </a:lnTo>
                <a:lnTo>
                  <a:pt x="282930" y="104013"/>
                </a:lnTo>
                <a:lnTo>
                  <a:pt x="282422" y="108712"/>
                </a:lnTo>
                <a:lnTo>
                  <a:pt x="254469" y="143383"/>
                </a:lnTo>
                <a:lnTo>
                  <a:pt x="246354" y="144907"/>
                </a:lnTo>
                <a:lnTo>
                  <a:pt x="238226" y="144907"/>
                </a:lnTo>
                <a:lnTo>
                  <a:pt x="206222" y="123444"/>
                </a:lnTo>
                <a:lnTo>
                  <a:pt x="201637" y="108712"/>
                </a:lnTo>
                <a:lnTo>
                  <a:pt x="201637" y="99949"/>
                </a:lnTo>
                <a:lnTo>
                  <a:pt x="222986" y="68326"/>
                </a:lnTo>
                <a:lnTo>
                  <a:pt x="242277" y="63246"/>
                </a:lnTo>
                <a:lnTo>
                  <a:pt x="250418" y="64262"/>
                </a:lnTo>
                <a:lnTo>
                  <a:pt x="270738" y="75438"/>
                </a:lnTo>
                <a:lnTo>
                  <a:pt x="273773" y="77978"/>
                </a:lnTo>
                <a:lnTo>
                  <a:pt x="275805" y="81534"/>
                </a:lnTo>
                <a:lnTo>
                  <a:pt x="277850" y="84709"/>
                </a:lnTo>
                <a:lnTo>
                  <a:pt x="279374" y="88265"/>
                </a:lnTo>
                <a:lnTo>
                  <a:pt x="280885" y="92329"/>
                </a:lnTo>
                <a:lnTo>
                  <a:pt x="281901" y="95885"/>
                </a:lnTo>
                <a:lnTo>
                  <a:pt x="282930" y="104013"/>
                </a:lnTo>
                <a:lnTo>
                  <a:pt x="282930" y="30480"/>
                </a:lnTo>
                <a:lnTo>
                  <a:pt x="31978" y="30480"/>
                </a:lnTo>
                <a:lnTo>
                  <a:pt x="31978" y="223647"/>
                </a:lnTo>
                <a:lnTo>
                  <a:pt x="99529" y="136779"/>
                </a:lnTo>
                <a:lnTo>
                  <a:pt x="101574" y="134239"/>
                </a:lnTo>
                <a:lnTo>
                  <a:pt x="104114" y="132715"/>
                </a:lnTo>
                <a:lnTo>
                  <a:pt x="106654" y="131699"/>
                </a:lnTo>
                <a:lnTo>
                  <a:pt x="109702" y="131191"/>
                </a:lnTo>
                <a:lnTo>
                  <a:pt x="112242" y="131699"/>
                </a:lnTo>
                <a:lnTo>
                  <a:pt x="115277" y="132715"/>
                </a:lnTo>
                <a:lnTo>
                  <a:pt x="117843" y="134239"/>
                </a:lnTo>
                <a:lnTo>
                  <a:pt x="119862" y="136779"/>
                </a:lnTo>
                <a:lnTo>
                  <a:pt x="232625" y="281940"/>
                </a:lnTo>
                <a:lnTo>
                  <a:pt x="244817" y="281940"/>
                </a:lnTo>
                <a:lnTo>
                  <a:pt x="241782" y="276860"/>
                </a:lnTo>
                <a:lnTo>
                  <a:pt x="201637" y="225171"/>
                </a:lnTo>
                <a:lnTo>
                  <a:pt x="227558" y="192024"/>
                </a:lnTo>
                <a:lnTo>
                  <a:pt x="229590" y="189484"/>
                </a:lnTo>
                <a:lnTo>
                  <a:pt x="232130" y="187833"/>
                </a:lnTo>
                <a:lnTo>
                  <a:pt x="234670" y="186817"/>
                </a:lnTo>
                <a:lnTo>
                  <a:pt x="237705" y="186309"/>
                </a:lnTo>
                <a:lnTo>
                  <a:pt x="240271" y="186817"/>
                </a:lnTo>
                <a:lnTo>
                  <a:pt x="243306" y="187833"/>
                </a:lnTo>
                <a:lnTo>
                  <a:pt x="245833" y="189484"/>
                </a:lnTo>
                <a:lnTo>
                  <a:pt x="247878" y="192024"/>
                </a:lnTo>
                <a:lnTo>
                  <a:pt x="317969" y="281940"/>
                </a:lnTo>
                <a:lnTo>
                  <a:pt x="324586" y="281940"/>
                </a:lnTo>
                <a:lnTo>
                  <a:pt x="324586" y="186309"/>
                </a:lnTo>
                <a:lnTo>
                  <a:pt x="324586" y="144907"/>
                </a:lnTo>
                <a:lnTo>
                  <a:pt x="324586" y="63246"/>
                </a:lnTo>
                <a:lnTo>
                  <a:pt x="324586" y="30480"/>
                </a:lnTo>
                <a:close/>
              </a:path>
              <a:path w="356869" h="312420">
                <a:moveTo>
                  <a:pt x="356565" y="16383"/>
                </a:moveTo>
                <a:lnTo>
                  <a:pt x="340182" y="0"/>
                </a:lnTo>
                <a:lnTo>
                  <a:pt x="336080" y="0"/>
                </a:lnTo>
                <a:lnTo>
                  <a:pt x="336080" y="20447"/>
                </a:lnTo>
                <a:lnTo>
                  <a:pt x="336080" y="291973"/>
                </a:lnTo>
                <a:lnTo>
                  <a:pt x="20485" y="291973"/>
                </a:lnTo>
                <a:lnTo>
                  <a:pt x="20485" y="20447"/>
                </a:lnTo>
                <a:lnTo>
                  <a:pt x="336080" y="20447"/>
                </a:lnTo>
                <a:lnTo>
                  <a:pt x="336080" y="0"/>
                </a:lnTo>
                <a:lnTo>
                  <a:pt x="16383" y="0"/>
                </a:lnTo>
                <a:lnTo>
                  <a:pt x="13322" y="508"/>
                </a:lnTo>
                <a:lnTo>
                  <a:pt x="0" y="16383"/>
                </a:lnTo>
                <a:lnTo>
                  <a:pt x="0" y="296037"/>
                </a:lnTo>
                <a:lnTo>
                  <a:pt x="16383" y="312420"/>
                </a:lnTo>
                <a:lnTo>
                  <a:pt x="340182" y="312420"/>
                </a:lnTo>
                <a:lnTo>
                  <a:pt x="356565" y="296037"/>
                </a:lnTo>
                <a:lnTo>
                  <a:pt x="356565" y="291973"/>
                </a:lnTo>
                <a:lnTo>
                  <a:pt x="356565" y="20447"/>
                </a:lnTo>
                <a:lnTo>
                  <a:pt x="356565" y="16383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3419" y="3337559"/>
            <a:ext cx="291465" cy="323215"/>
          </a:xfrm>
          <a:custGeom>
            <a:avLst/>
            <a:gdLst/>
            <a:ahLst/>
            <a:cxnLst/>
            <a:rect l="l" t="t" r="r" b="b"/>
            <a:pathLst>
              <a:path w="291465" h="323214">
                <a:moveTo>
                  <a:pt x="291083" y="0"/>
                </a:moveTo>
                <a:lnTo>
                  <a:pt x="67932" y="65531"/>
                </a:lnTo>
                <a:lnTo>
                  <a:pt x="67932" y="255142"/>
                </a:lnTo>
                <a:lnTo>
                  <a:pt x="60782" y="254635"/>
                </a:lnTo>
                <a:lnTo>
                  <a:pt x="53632" y="254635"/>
                </a:lnTo>
                <a:lnTo>
                  <a:pt x="45961" y="255650"/>
                </a:lnTo>
                <a:lnTo>
                  <a:pt x="38303" y="257555"/>
                </a:lnTo>
                <a:lnTo>
                  <a:pt x="33705" y="259079"/>
                </a:lnTo>
                <a:lnTo>
                  <a:pt x="29121" y="260985"/>
                </a:lnTo>
                <a:lnTo>
                  <a:pt x="25031" y="263525"/>
                </a:lnTo>
                <a:lnTo>
                  <a:pt x="20954" y="265429"/>
                </a:lnTo>
                <a:lnTo>
                  <a:pt x="0" y="296544"/>
                </a:lnTo>
                <a:lnTo>
                  <a:pt x="1028" y="302894"/>
                </a:lnTo>
                <a:lnTo>
                  <a:pt x="34734" y="323088"/>
                </a:lnTo>
                <a:lnTo>
                  <a:pt x="39331" y="323088"/>
                </a:lnTo>
                <a:lnTo>
                  <a:pt x="81711" y="308356"/>
                </a:lnTo>
                <a:lnTo>
                  <a:pt x="97040" y="282701"/>
                </a:lnTo>
                <a:lnTo>
                  <a:pt x="97040" y="125094"/>
                </a:lnTo>
                <a:lnTo>
                  <a:pt x="261454" y="75311"/>
                </a:lnTo>
                <a:lnTo>
                  <a:pt x="261454" y="204342"/>
                </a:lnTo>
                <a:lnTo>
                  <a:pt x="254812" y="203835"/>
                </a:lnTo>
                <a:lnTo>
                  <a:pt x="247675" y="203835"/>
                </a:lnTo>
                <a:lnTo>
                  <a:pt x="207848" y="220090"/>
                </a:lnTo>
                <a:lnTo>
                  <a:pt x="199669" y="229488"/>
                </a:lnTo>
                <a:lnTo>
                  <a:pt x="197624" y="232410"/>
                </a:lnTo>
                <a:lnTo>
                  <a:pt x="196100" y="235965"/>
                </a:lnTo>
                <a:lnTo>
                  <a:pt x="195071" y="239394"/>
                </a:lnTo>
                <a:lnTo>
                  <a:pt x="194043" y="245744"/>
                </a:lnTo>
                <a:lnTo>
                  <a:pt x="195071" y="252222"/>
                </a:lnTo>
                <a:lnTo>
                  <a:pt x="228777" y="272414"/>
                </a:lnTo>
                <a:lnTo>
                  <a:pt x="233375" y="272414"/>
                </a:lnTo>
                <a:lnTo>
                  <a:pt x="273710" y="258572"/>
                </a:lnTo>
                <a:lnTo>
                  <a:pt x="291083" y="232917"/>
                </a:lnTo>
                <a:lnTo>
                  <a:pt x="291083" y="0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725" y="2133600"/>
            <a:ext cx="408381" cy="34442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55320" y="2769107"/>
            <a:ext cx="358140" cy="299085"/>
          </a:xfrm>
          <a:custGeom>
            <a:avLst/>
            <a:gdLst/>
            <a:ahLst/>
            <a:cxnLst/>
            <a:rect l="l" t="t" r="r" b="b"/>
            <a:pathLst>
              <a:path w="358140" h="299085">
                <a:moveTo>
                  <a:pt x="173736" y="288290"/>
                </a:moveTo>
                <a:lnTo>
                  <a:pt x="134505" y="261239"/>
                </a:lnTo>
                <a:lnTo>
                  <a:pt x="87134" y="252984"/>
                </a:lnTo>
                <a:lnTo>
                  <a:pt x="74904" y="253492"/>
                </a:lnTo>
                <a:lnTo>
                  <a:pt x="63182" y="254508"/>
                </a:lnTo>
                <a:lnTo>
                  <a:pt x="52984" y="255651"/>
                </a:lnTo>
                <a:lnTo>
                  <a:pt x="43307" y="257175"/>
                </a:lnTo>
                <a:lnTo>
                  <a:pt x="34645" y="259207"/>
                </a:lnTo>
                <a:lnTo>
                  <a:pt x="27012" y="260731"/>
                </a:lnTo>
                <a:lnTo>
                  <a:pt x="15290" y="264414"/>
                </a:lnTo>
                <a:lnTo>
                  <a:pt x="11722" y="264922"/>
                </a:lnTo>
                <a:lnTo>
                  <a:pt x="8153" y="264414"/>
                </a:lnTo>
                <a:lnTo>
                  <a:pt x="0" y="252984"/>
                </a:lnTo>
                <a:lnTo>
                  <a:pt x="0" y="263398"/>
                </a:lnTo>
                <a:lnTo>
                  <a:pt x="11722" y="275336"/>
                </a:lnTo>
                <a:lnTo>
                  <a:pt x="15290" y="274828"/>
                </a:lnTo>
                <a:lnTo>
                  <a:pt x="27012" y="271145"/>
                </a:lnTo>
                <a:lnTo>
                  <a:pt x="34645" y="269621"/>
                </a:lnTo>
                <a:lnTo>
                  <a:pt x="43307" y="267589"/>
                </a:lnTo>
                <a:lnTo>
                  <a:pt x="52984" y="265938"/>
                </a:lnTo>
                <a:lnTo>
                  <a:pt x="74904" y="263906"/>
                </a:lnTo>
                <a:lnTo>
                  <a:pt x="87134" y="263398"/>
                </a:lnTo>
                <a:lnTo>
                  <a:pt x="104965" y="264414"/>
                </a:lnTo>
                <a:lnTo>
                  <a:pt x="145707" y="276860"/>
                </a:lnTo>
                <a:lnTo>
                  <a:pt x="173736" y="298704"/>
                </a:lnTo>
                <a:lnTo>
                  <a:pt x="173736" y="288290"/>
                </a:lnTo>
                <a:close/>
              </a:path>
              <a:path w="358140" h="299085">
                <a:moveTo>
                  <a:pt x="173736" y="44069"/>
                </a:moveTo>
                <a:lnTo>
                  <a:pt x="138582" y="12827"/>
                </a:lnTo>
                <a:lnTo>
                  <a:pt x="94767" y="0"/>
                </a:lnTo>
                <a:lnTo>
                  <a:pt x="87134" y="0"/>
                </a:lnTo>
                <a:lnTo>
                  <a:pt x="39738" y="7239"/>
                </a:lnTo>
                <a:lnTo>
                  <a:pt x="4089" y="26162"/>
                </a:lnTo>
                <a:lnTo>
                  <a:pt x="0" y="34925"/>
                </a:lnTo>
                <a:lnTo>
                  <a:pt x="0" y="243967"/>
                </a:lnTo>
                <a:lnTo>
                  <a:pt x="11722" y="255778"/>
                </a:lnTo>
                <a:lnTo>
                  <a:pt x="15290" y="255270"/>
                </a:lnTo>
                <a:lnTo>
                  <a:pt x="27012" y="251714"/>
                </a:lnTo>
                <a:lnTo>
                  <a:pt x="34645" y="250190"/>
                </a:lnTo>
                <a:lnTo>
                  <a:pt x="43307" y="248158"/>
                </a:lnTo>
                <a:lnTo>
                  <a:pt x="52984" y="246634"/>
                </a:lnTo>
                <a:lnTo>
                  <a:pt x="74904" y="244475"/>
                </a:lnTo>
                <a:lnTo>
                  <a:pt x="87134" y="243967"/>
                </a:lnTo>
                <a:lnTo>
                  <a:pt x="104965" y="245110"/>
                </a:lnTo>
                <a:lnTo>
                  <a:pt x="145707" y="257302"/>
                </a:lnTo>
                <a:lnTo>
                  <a:pt x="173736" y="278892"/>
                </a:lnTo>
                <a:lnTo>
                  <a:pt x="173736" y="44069"/>
                </a:lnTo>
                <a:close/>
              </a:path>
              <a:path w="358140" h="299085">
                <a:moveTo>
                  <a:pt x="358114" y="252984"/>
                </a:moveTo>
                <a:lnTo>
                  <a:pt x="346417" y="264922"/>
                </a:lnTo>
                <a:lnTo>
                  <a:pt x="342849" y="264414"/>
                </a:lnTo>
                <a:lnTo>
                  <a:pt x="331127" y="260731"/>
                </a:lnTo>
                <a:lnTo>
                  <a:pt x="323494" y="259207"/>
                </a:lnTo>
                <a:lnTo>
                  <a:pt x="283235" y="253492"/>
                </a:lnTo>
                <a:lnTo>
                  <a:pt x="271005" y="252984"/>
                </a:lnTo>
                <a:lnTo>
                  <a:pt x="253174" y="254000"/>
                </a:lnTo>
                <a:lnTo>
                  <a:pt x="212420" y="266446"/>
                </a:lnTo>
                <a:lnTo>
                  <a:pt x="184404" y="288290"/>
                </a:lnTo>
                <a:lnTo>
                  <a:pt x="184404" y="298704"/>
                </a:lnTo>
                <a:lnTo>
                  <a:pt x="195605" y="288290"/>
                </a:lnTo>
                <a:lnTo>
                  <a:pt x="203263" y="282575"/>
                </a:lnTo>
                <a:lnTo>
                  <a:pt x="253174" y="264414"/>
                </a:lnTo>
                <a:lnTo>
                  <a:pt x="271005" y="263398"/>
                </a:lnTo>
                <a:lnTo>
                  <a:pt x="283235" y="263906"/>
                </a:lnTo>
                <a:lnTo>
                  <a:pt x="305142" y="265938"/>
                </a:lnTo>
                <a:lnTo>
                  <a:pt x="314820" y="267589"/>
                </a:lnTo>
                <a:lnTo>
                  <a:pt x="323494" y="269621"/>
                </a:lnTo>
                <a:lnTo>
                  <a:pt x="331127" y="271145"/>
                </a:lnTo>
                <a:lnTo>
                  <a:pt x="342849" y="274828"/>
                </a:lnTo>
                <a:lnTo>
                  <a:pt x="346417" y="275336"/>
                </a:lnTo>
                <a:lnTo>
                  <a:pt x="349986" y="274828"/>
                </a:lnTo>
                <a:lnTo>
                  <a:pt x="358114" y="263398"/>
                </a:lnTo>
                <a:lnTo>
                  <a:pt x="358114" y="252984"/>
                </a:lnTo>
                <a:close/>
              </a:path>
              <a:path w="358140" h="299085">
                <a:moveTo>
                  <a:pt x="358114" y="34925"/>
                </a:moveTo>
                <a:lnTo>
                  <a:pt x="318376" y="7239"/>
                </a:lnTo>
                <a:lnTo>
                  <a:pt x="271005" y="0"/>
                </a:lnTo>
                <a:lnTo>
                  <a:pt x="263372" y="0"/>
                </a:lnTo>
                <a:lnTo>
                  <a:pt x="219557" y="12827"/>
                </a:lnTo>
                <a:lnTo>
                  <a:pt x="186448" y="39497"/>
                </a:lnTo>
                <a:lnTo>
                  <a:pt x="184404" y="44069"/>
                </a:lnTo>
                <a:lnTo>
                  <a:pt x="184404" y="278892"/>
                </a:lnTo>
                <a:lnTo>
                  <a:pt x="195605" y="268605"/>
                </a:lnTo>
                <a:lnTo>
                  <a:pt x="203263" y="263017"/>
                </a:lnTo>
                <a:lnTo>
                  <a:pt x="253174" y="245110"/>
                </a:lnTo>
                <a:lnTo>
                  <a:pt x="271005" y="243967"/>
                </a:lnTo>
                <a:lnTo>
                  <a:pt x="283235" y="244475"/>
                </a:lnTo>
                <a:lnTo>
                  <a:pt x="305142" y="246634"/>
                </a:lnTo>
                <a:lnTo>
                  <a:pt x="314820" y="248158"/>
                </a:lnTo>
                <a:lnTo>
                  <a:pt x="323494" y="250190"/>
                </a:lnTo>
                <a:lnTo>
                  <a:pt x="331127" y="251714"/>
                </a:lnTo>
                <a:lnTo>
                  <a:pt x="342849" y="255270"/>
                </a:lnTo>
                <a:lnTo>
                  <a:pt x="346417" y="255778"/>
                </a:lnTo>
                <a:lnTo>
                  <a:pt x="349986" y="255270"/>
                </a:lnTo>
                <a:lnTo>
                  <a:pt x="358114" y="243967"/>
                </a:lnTo>
                <a:lnTo>
                  <a:pt x="358114" y="34925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8205" y="4475988"/>
            <a:ext cx="372110" cy="309880"/>
          </a:xfrm>
          <a:custGeom>
            <a:avLst/>
            <a:gdLst/>
            <a:ahLst/>
            <a:cxnLst/>
            <a:rect l="l" t="t" r="r" b="b"/>
            <a:pathLst>
              <a:path w="372109" h="309879">
                <a:moveTo>
                  <a:pt x="355472" y="53593"/>
                </a:moveTo>
                <a:lnTo>
                  <a:pt x="16332" y="53593"/>
                </a:lnTo>
                <a:lnTo>
                  <a:pt x="13271" y="54101"/>
                </a:lnTo>
                <a:lnTo>
                  <a:pt x="7150" y="56134"/>
                </a:lnTo>
                <a:lnTo>
                  <a:pt x="4597" y="58166"/>
                </a:lnTo>
                <a:lnTo>
                  <a:pt x="2552" y="60706"/>
                </a:lnTo>
                <a:lnTo>
                  <a:pt x="1523" y="63881"/>
                </a:lnTo>
                <a:lnTo>
                  <a:pt x="495" y="66929"/>
                </a:lnTo>
                <a:lnTo>
                  <a:pt x="0" y="69976"/>
                </a:lnTo>
                <a:lnTo>
                  <a:pt x="0" y="292988"/>
                </a:lnTo>
                <a:lnTo>
                  <a:pt x="13271" y="309372"/>
                </a:lnTo>
                <a:lnTo>
                  <a:pt x="358546" y="309372"/>
                </a:lnTo>
                <a:lnTo>
                  <a:pt x="371830" y="292988"/>
                </a:lnTo>
                <a:lnTo>
                  <a:pt x="371830" y="272669"/>
                </a:lnTo>
                <a:lnTo>
                  <a:pt x="185915" y="272669"/>
                </a:lnTo>
                <a:lnTo>
                  <a:pt x="177228" y="272034"/>
                </a:lnTo>
                <a:lnTo>
                  <a:pt x="139420" y="258825"/>
                </a:lnTo>
                <a:lnTo>
                  <a:pt x="112864" y="229235"/>
                </a:lnTo>
                <a:lnTo>
                  <a:pt x="102654" y="189864"/>
                </a:lnTo>
                <a:lnTo>
                  <a:pt x="103162" y="181229"/>
                </a:lnTo>
                <a:lnTo>
                  <a:pt x="116967" y="143510"/>
                </a:lnTo>
                <a:lnTo>
                  <a:pt x="146075" y="116967"/>
                </a:lnTo>
                <a:lnTo>
                  <a:pt x="185915" y="106680"/>
                </a:lnTo>
                <a:lnTo>
                  <a:pt x="286029" y="106680"/>
                </a:lnTo>
                <a:lnTo>
                  <a:pt x="286029" y="102616"/>
                </a:lnTo>
                <a:lnTo>
                  <a:pt x="287045" y="100584"/>
                </a:lnTo>
                <a:lnTo>
                  <a:pt x="287553" y="99060"/>
                </a:lnTo>
                <a:lnTo>
                  <a:pt x="290626" y="96012"/>
                </a:lnTo>
                <a:lnTo>
                  <a:pt x="292150" y="95504"/>
                </a:lnTo>
                <a:lnTo>
                  <a:pt x="294195" y="94487"/>
                </a:lnTo>
                <a:lnTo>
                  <a:pt x="371830" y="94487"/>
                </a:lnTo>
                <a:lnTo>
                  <a:pt x="371830" y="69976"/>
                </a:lnTo>
                <a:lnTo>
                  <a:pt x="371309" y="66929"/>
                </a:lnTo>
                <a:lnTo>
                  <a:pt x="369277" y="60706"/>
                </a:lnTo>
                <a:lnTo>
                  <a:pt x="367233" y="58166"/>
                </a:lnTo>
                <a:lnTo>
                  <a:pt x="364680" y="56134"/>
                </a:lnTo>
                <a:lnTo>
                  <a:pt x="358546" y="54101"/>
                </a:lnTo>
                <a:lnTo>
                  <a:pt x="355472" y="53593"/>
                </a:lnTo>
                <a:close/>
              </a:path>
              <a:path w="372109" h="309879">
                <a:moveTo>
                  <a:pt x="286029" y="106680"/>
                </a:moveTo>
                <a:lnTo>
                  <a:pt x="185915" y="106680"/>
                </a:lnTo>
                <a:lnTo>
                  <a:pt x="194589" y="107187"/>
                </a:lnTo>
                <a:lnTo>
                  <a:pt x="202768" y="108204"/>
                </a:lnTo>
                <a:lnTo>
                  <a:pt x="238506" y="125603"/>
                </a:lnTo>
                <a:lnTo>
                  <a:pt x="262521" y="157225"/>
                </a:lnTo>
                <a:lnTo>
                  <a:pt x="269163" y="189864"/>
                </a:lnTo>
                <a:lnTo>
                  <a:pt x="268643" y="198119"/>
                </a:lnTo>
                <a:lnTo>
                  <a:pt x="254863" y="236347"/>
                </a:lnTo>
                <a:lnTo>
                  <a:pt x="225755" y="262889"/>
                </a:lnTo>
                <a:lnTo>
                  <a:pt x="185915" y="272669"/>
                </a:lnTo>
                <a:lnTo>
                  <a:pt x="371830" y="272669"/>
                </a:lnTo>
                <a:lnTo>
                  <a:pt x="371830" y="131191"/>
                </a:lnTo>
                <a:lnTo>
                  <a:pt x="294195" y="131191"/>
                </a:lnTo>
                <a:lnTo>
                  <a:pt x="292150" y="130175"/>
                </a:lnTo>
                <a:lnTo>
                  <a:pt x="290626" y="129667"/>
                </a:lnTo>
                <a:lnTo>
                  <a:pt x="287553" y="126618"/>
                </a:lnTo>
                <a:lnTo>
                  <a:pt x="287045" y="125094"/>
                </a:lnTo>
                <a:lnTo>
                  <a:pt x="286029" y="123062"/>
                </a:lnTo>
                <a:lnTo>
                  <a:pt x="286029" y="106680"/>
                </a:lnTo>
                <a:close/>
              </a:path>
              <a:path w="372109" h="309879">
                <a:moveTo>
                  <a:pt x="371830" y="94487"/>
                </a:moveTo>
                <a:lnTo>
                  <a:pt x="333514" y="94487"/>
                </a:lnTo>
                <a:lnTo>
                  <a:pt x="335572" y="95504"/>
                </a:lnTo>
                <a:lnTo>
                  <a:pt x="337616" y="96012"/>
                </a:lnTo>
                <a:lnTo>
                  <a:pt x="338620" y="97536"/>
                </a:lnTo>
                <a:lnTo>
                  <a:pt x="340169" y="99060"/>
                </a:lnTo>
                <a:lnTo>
                  <a:pt x="341198" y="100584"/>
                </a:lnTo>
                <a:lnTo>
                  <a:pt x="341693" y="102616"/>
                </a:lnTo>
                <a:lnTo>
                  <a:pt x="341693" y="123062"/>
                </a:lnTo>
                <a:lnTo>
                  <a:pt x="341198" y="125094"/>
                </a:lnTo>
                <a:lnTo>
                  <a:pt x="340169" y="126618"/>
                </a:lnTo>
                <a:lnTo>
                  <a:pt x="338620" y="128143"/>
                </a:lnTo>
                <a:lnTo>
                  <a:pt x="337616" y="129667"/>
                </a:lnTo>
                <a:lnTo>
                  <a:pt x="335572" y="130175"/>
                </a:lnTo>
                <a:lnTo>
                  <a:pt x="333514" y="131191"/>
                </a:lnTo>
                <a:lnTo>
                  <a:pt x="371830" y="131191"/>
                </a:lnTo>
                <a:lnTo>
                  <a:pt x="371830" y="94487"/>
                </a:lnTo>
                <a:close/>
              </a:path>
              <a:path w="372109" h="309879">
                <a:moveTo>
                  <a:pt x="59740" y="43434"/>
                </a:moveTo>
                <a:lnTo>
                  <a:pt x="40855" y="43434"/>
                </a:lnTo>
                <a:lnTo>
                  <a:pt x="38811" y="44450"/>
                </a:lnTo>
                <a:lnTo>
                  <a:pt x="37287" y="44957"/>
                </a:lnTo>
                <a:lnTo>
                  <a:pt x="34213" y="48006"/>
                </a:lnTo>
                <a:lnTo>
                  <a:pt x="33705" y="49530"/>
                </a:lnTo>
                <a:lnTo>
                  <a:pt x="32677" y="51562"/>
                </a:lnTo>
                <a:lnTo>
                  <a:pt x="32677" y="53593"/>
                </a:lnTo>
                <a:lnTo>
                  <a:pt x="67919" y="53593"/>
                </a:lnTo>
                <a:lnTo>
                  <a:pt x="67919" y="51562"/>
                </a:lnTo>
                <a:lnTo>
                  <a:pt x="67424" y="49530"/>
                </a:lnTo>
                <a:lnTo>
                  <a:pt x="66395" y="48006"/>
                </a:lnTo>
                <a:lnTo>
                  <a:pt x="64871" y="46481"/>
                </a:lnTo>
                <a:lnTo>
                  <a:pt x="63842" y="44957"/>
                </a:lnTo>
                <a:lnTo>
                  <a:pt x="61798" y="44450"/>
                </a:lnTo>
                <a:lnTo>
                  <a:pt x="59740" y="43434"/>
                </a:lnTo>
                <a:close/>
              </a:path>
              <a:path w="372109" h="309879">
                <a:moveTo>
                  <a:pt x="260984" y="0"/>
                </a:moveTo>
                <a:lnTo>
                  <a:pt x="110832" y="0"/>
                </a:lnTo>
                <a:lnTo>
                  <a:pt x="107759" y="1016"/>
                </a:lnTo>
                <a:lnTo>
                  <a:pt x="85429" y="53086"/>
                </a:lnTo>
                <a:lnTo>
                  <a:pt x="85305" y="53593"/>
                </a:lnTo>
                <a:lnTo>
                  <a:pt x="126149" y="53593"/>
                </a:lnTo>
                <a:lnTo>
                  <a:pt x="124117" y="53086"/>
                </a:lnTo>
                <a:lnTo>
                  <a:pt x="122567" y="52069"/>
                </a:lnTo>
                <a:lnTo>
                  <a:pt x="121564" y="50545"/>
                </a:lnTo>
                <a:lnTo>
                  <a:pt x="121043" y="49022"/>
                </a:lnTo>
                <a:lnTo>
                  <a:pt x="121564" y="46989"/>
                </a:lnTo>
                <a:lnTo>
                  <a:pt x="122567" y="45466"/>
                </a:lnTo>
                <a:lnTo>
                  <a:pt x="124117" y="44450"/>
                </a:lnTo>
                <a:lnTo>
                  <a:pt x="126149" y="43942"/>
                </a:lnTo>
                <a:lnTo>
                  <a:pt x="284175" y="43942"/>
                </a:lnTo>
                <a:lnTo>
                  <a:pt x="277342" y="15875"/>
                </a:lnTo>
                <a:lnTo>
                  <a:pt x="264071" y="1016"/>
                </a:lnTo>
                <a:lnTo>
                  <a:pt x="260984" y="0"/>
                </a:lnTo>
                <a:close/>
              </a:path>
              <a:path w="372109" h="309879">
                <a:moveTo>
                  <a:pt x="284175" y="43942"/>
                </a:moveTo>
                <a:lnTo>
                  <a:pt x="245656" y="43942"/>
                </a:lnTo>
                <a:lnTo>
                  <a:pt x="247713" y="44450"/>
                </a:lnTo>
                <a:lnTo>
                  <a:pt x="249237" y="45466"/>
                </a:lnTo>
                <a:lnTo>
                  <a:pt x="250266" y="46989"/>
                </a:lnTo>
                <a:lnTo>
                  <a:pt x="250786" y="49022"/>
                </a:lnTo>
                <a:lnTo>
                  <a:pt x="250266" y="50545"/>
                </a:lnTo>
                <a:lnTo>
                  <a:pt x="249237" y="52069"/>
                </a:lnTo>
                <a:lnTo>
                  <a:pt x="247713" y="53086"/>
                </a:lnTo>
                <a:lnTo>
                  <a:pt x="245656" y="53593"/>
                </a:lnTo>
                <a:lnTo>
                  <a:pt x="286524" y="53593"/>
                </a:lnTo>
                <a:lnTo>
                  <a:pt x="284546" y="45466"/>
                </a:lnTo>
                <a:lnTo>
                  <a:pt x="284422" y="44957"/>
                </a:lnTo>
                <a:lnTo>
                  <a:pt x="284298" y="44450"/>
                </a:lnTo>
                <a:lnTo>
                  <a:pt x="284175" y="43942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4113" y="5076444"/>
            <a:ext cx="335280" cy="337185"/>
          </a:xfrm>
          <a:custGeom>
            <a:avLst/>
            <a:gdLst/>
            <a:ahLst/>
            <a:cxnLst/>
            <a:rect l="l" t="t" r="r" b="b"/>
            <a:pathLst>
              <a:path w="335280" h="337185">
                <a:moveTo>
                  <a:pt x="287858" y="0"/>
                </a:moveTo>
                <a:lnTo>
                  <a:pt x="259842" y="25145"/>
                </a:lnTo>
                <a:lnTo>
                  <a:pt x="256781" y="33781"/>
                </a:lnTo>
                <a:lnTo>
                  <a:pt x="231800" y="54228"/>
                </a:lnTo>
                <a:lnTo>
                  <a:pt x="227736" y="54228"/>
                </a:lnTo>
                <a:lnTo>
                  <a:pt x="224167" y="53212"/>
                </a:lnTo>
                <a:lnTo>
                  <a:pt x="217030" y="48132"/>
                </a:lnTo>
                <a:lnTo>
                  <a:pt x="209905" y="39877"/>
                </a:lnTo>
                <a:lnTo>
                  <a:pt x="202260" y="29717"/>
                </a:lnTo>
                <a:lnTo>
                  <a:pt x="187998" y="12318"/>
                </a:lnTo>
                <a:lnTo>
                  <a:pt x="167614" y="0"/>
                </a:lnTo>
                <a:lnTo>
                  <a:pt x="165569" y="507"/>
                </a:lnTo>
                <a:lnTo>
                  <a:pt x="162521" y="2031"/>
                </a:lnTo>
                <a:lnTo>
                  <a:pt x="152844" y="7619"/>
                </a:lnTo>
                <a:lnTo>
                  <a:pt x="147231" y="11302"/>
                </a:lnTo>
                <a:lnTo>
                  <a:pt x="141122" y="15874"/>
                </a:lnTo>
                <a:lnTo>
                  <a:pt x="134492" y="20446"/>
                </a:lnTo>
                <a:lnTo>
                  <a:pt x="110032" y="53720"/>
                </a:lnTo>
                <a:lnTo>
                  <a:pt x="109537" y="56768"/>
                </a:lnTo>
                <a:lnTo>
                  <a:pt x="109537" y="59943"/>
                </a:lnTo>
                <a:lnTo>
                  <a:pt x="138569" y="84962"/>
                </a:lnTo>
                <a:lnTo>
                  <a:pt x="147231" y="89026"/>
                </a:lnTo>
                <a:lnTo>
                  <a:pt x="158953" y="112648"/>
                </a:lnTo>
                <a:lnTo>
                  <a:pt x="157937" y="121284"/>
                </a:lnTo>
                <a:lnTo>
                  <a:pt x="129400" y="155574"/>
                </a:lnTo>
                <a:lnTo>
                  <a:pt x="112077" y="159638"/>
                </a:lnTo>
                <a:lnTo>
                  <a:pt x="106476" y="159130"/>
                </a:lnTo>
                <a:lnTo>
                  <a:pt x="82016" y="130047"/>
                </a:lnTo>
                <a:lnTo>
                  <a:pt x="80492" y="125856"/>
                </a:lnTo>
                <a:lnTo>
                  <a:pt x="59601" y="110108"/>
                </a:lnTo>
                <a:lnTo>
                  <a:pt x="56553" y="110108"/>
                </a:lnTo>
                <a:lnTo>
                  <a:pt x="53479" y="110489"/>
                </a:lnTo>
                <a:lnTo>
                  <a:pt x="50431" y="111632"/>
                </a:lnTo>
                <a:lnTo>
                  <a:pt x="46875" y="112648"/>
                </a:lnTo>
                <a:lnTo>
                  <a:pt x="11201" y="147954"/>
                </a:lnTo>
                <a:lnTo>
                  <a:pt x="0" y="168401"/>
                </a:lnTo>
                <a:lnTo>
                  <a:pt x="495" y="172465"/>
                </a:lnTo>
                <a:lnTo>
                  <a:pt x="29540" y="203199"/>
                </a:lnTo>
                <a:lnTo>
                  <a:pt x="39738" y="210819"/>
                </a:lnTo>
                <a:lnTo>
                  <a:pt x="47891" y="218058"/>
                </a:lnTo>
                <a:lnTo>
                  <a:pt x="52984" y="225170"/>
                </a:lnTo>
                <a:lnTo>
                  <a:pt x="54000" y="228726"/>
                </a:lnTo>
                <a:lnTo>
                  <a:pt x="54000" y="232917"/>
                </a:lnTo>
                <a:lnTo>
                  <a:pt x="20878" y="261492"/>
                </a:lnTo>
                <a:lnTo>
                  <a:pt x="16294" y="263651"/>
                </a:lnTo>
                <a:lnTo>
                  <a:pt x="0" y="289178"/>
                </a:lnTo>
                <a:lnTo>
                  <a:pt x="1015" y="298449"/>
                </a:lnTo>
                <a:lnTo>
                  <a:pt x="25971" y="330199"/>
                </a:lnTo>
                <a:lnTo>
                  <a:pt x="47370" y="336803"/>
                </a:lnTo>
                <a:lnTo>
                  <a:pt x="52984" y="336295"/>
                </a:lnTo>
                <a:lnTo>
                  <a:pt x="75387" y="311657"/>
                </a:lnTo>
                <a:lnTo>
                  <a:pt x="78447" y="303021"/>
                </a:lnTo>
                <a:lnTo>
                  <a:pt x="103428" y="282574"/>
                </a:lnTo>
                <a:lnTo>
                  <a:pt x="107492" y="282574"/>
                </a:lnTo>
                <a:lnTo>
                  <a:pt x="111061" y="283590"/>
                </a:lnTo>
                <a:lnTo>
                  <a:pt x="118198" y="288670"/>
                </a:lnTo>
                <a:lnTo>
                  <a:pt x="125323" y="296798"/>
                </a:lnTo>
                <a:lnTo>
                  <a:pt x="132969" y="307085"/>
                </a:lnTo>
                <a:lnTo>
                  <a:pt x="147231" y="324484"/>
                </a:lnTo>
                <a:lnTo>
                  <a:pt x="167614" y="336803"/>
                </a:lnTo>
                <a:lnTo>
                  <a:pt x="169659" y="336295"/>
                </a:lnTo>
                <a:lnTo>
                  <a:pt x="172707" y="334771"/>
                </a:lnTo>
                <a:lnTo>
                  <a:pt x="182384" y="329056"/>
                </a:lnTo>
                <a:lnTo>
                  <a:pt x="187998" y="325500"/>
                </a:lnTo>
                <a:lnTo>
                  <a:pt x="194106" y="320928"/>
                </a:lnTo>
                <a:lnTo>
                  <a:pt x="200723" y="316356"/>
                </a:lnTo>
                <a:lnTo>
                  <a:pt x="225196" y="283082"/>
                </a:lnTo>
                <a:lnTo>
                  <a:pt x="225691" y="279907"/>
                </a:lnTo>
                <a:lnTo>
                  <a:pt x="225691" y="276859"/>
                </a:lnTo>
                <a:lnTo>
                  <a:pt x="196659" y="251840"/>
                </a:lnTo>
                <a:lnTo>
                  <a:pt x="187998" y="247776"/>
                </a:lnTo>
                <a:lnTo>
                  <a:pt x="176276" y="224154"/>
                </a:lnTo>
                <a:lnTo>
                  <a:pt x="177292" y="215518"/>
                </a:lnTo>
                <a:lnTo>
                  <a:pt x="201739" y="183768"/>
                </a:lnTo>
                <a:lnTo>
                  <a:pt x="219074" y="177672"/>
                </a:lnTo>
                <a:lnTo>
                  <a:pt x="223151" y="177037"/>
                </a:lnTo>
                <a:lnTo>
                  <a:pt x="252183" y="202691"/>
                </a:lnTo>
                <a:lnTo>
                  <a:pt x="253212" y="206755"/>
                </a:lnTo>
                <a:lnTo>
                  <a:pt x="254736" y="210819"/>
                </a:lnTo>
                <a:lnTo>
                  <a:pt x="275628" y="226694"/>
                </a:lnTo>
                <a:lnTo>
                  <a:pt x="278676" y="226694"/>
                </a:lnTo>
                <a:lnTo>
                  <a:pt x="314858" y="201675"/>
                </a:lnTo>
                <a:lnTo>
                  <a:pt x="319443" y="194944"/>
                </a:lnTo>
                <a:lnTo>
                  <a:pt x="324027" y="188848"/>
                </a:lnTo>
                <a:lnTo>
                  <a:pt x="327596" y="183260"/>
                </a:lnTo>
                <a:lnTo>
                  <a:pt x="333184" y="173481"/>
                </a:lnTo>
                <a:lnTo>
                  <a:pt x="334733" y="170433"/>
                </a:lnTo>
                <a:lnTo>
                  <a:pt x="335229" y="168401"/>
                </a:lnTo>
                <a:lnTo>
                  <a:pt x="334733" y="164337"/>
                </a:lnTo>
                <a:lnTo>
                  <a:pt x="305689" y="133603"/>
                </a:lnTo>
                <a:lnTo>
                  <a:pt x="295490" y="125856"/>
                </a:lnTo>
                <a:lnTo>
                  <a:pt x="287337" y="118744"/>
                </a:lnTo>
                <a:lnTo>
                  <a:pt x="282244" y="111632"/>
                </a:lnTo>
                <a:lnTo>
                  <a:pt x="281228" y="107949"/>
                </a:lnTo>
                <a:lnTo>
                  <a:pt x="281228" y="103885"/>
                </a:lnTo>
                <a:lnTo>
                  <a:pt x="309765" y="76199"/>
                </a:lnTo>
                <a:lnTo>
                  <a:pt x="314350" y="75183"/>
                </a:lnTo>
                <a:lnTo>
                  <a:pt x="318935" y="73151"/>
                </a:lnTo>
                <a:lnTo>
                  <a:pt x="335229" y="47624"/>
                </a:lnTo>
                <a:lnTo>
                  <a:pt x="334213" y="38353"/>
                </a:lnTo>
                <a:lnTo>
                  <a:pt x="309257" y="6603"/>
                </a:lnTo>
                <a:lnTo>
                  <a:pt x="296519" y="1015"/>
                </a:lnTo>
                <a:lnTo>
                  <a:pt x="287858" y="0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705637" y="5635777"/>
            <a:ext cx="350520" cy="325120"/>
            <a:chOff x="705637" y="5635777"/>
            <a:chExt cx="350520" cy="32512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5637" y="5757697"/>
              <a:ext cx="82270" cy="18435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0125" y="5635777"/>
              <a:ext cx="256540" cy="325120"/>
            </a:xfrm>
            <a:custGeom>
              <a:avLst/>
              <a:gdLst/>
              <a:ahLst/>
              <a:cxnLst/>
              <a:rect l="l" t="t" r="r" b="b"/>
              <a:pathLst>
                <a:path w="256540" h="325120">
                  <a:moveTo>
                    <a:pt x="131800" y="0"/>
                  </a:moveTo>
                  <a:lnTo>
                    <a:pt x="103822" y="30606"/>
                  </a:lnTo>
                  <a:lnTo>
                    <a:pt x="99758" y="42354"/>
                  </a:lnTo>
                  <a:lnTo>
                    <a:pt x="80911" y="82156"/>
                  </a:lnTo>
                  <a:lnTo>
                    <a:pt x="52400" y="109728"/>
                  </a:lnTo>
                  <a:lnTo>
                    <a:pt x="30022" y="130136"/>
                  </a:lnTo>
                  <a:lnTo>
                    <a:pt x="0" y="130136"/>
                  </a:lnTo>
                  <a:lnTo>
                    <a:pt x="0" y="280682"/>
                  </a:lnTo>
                  <a:lnTo>
                    <a:pt x="31546" y="280682"/>
                  </a:lnTo>
                  <a:lnTo>
                    <a:pt x="41732" y="285800"/>
                  </a:lnTo>
                  <a:lnTo>
                    <a:pt x="55968" y="291922"/>
                  </a:lnTo>
                  <a:lnTo>
                    <a:pt x="94665" y="306717"/>
                  </a:lnTo>
                  <a:lnTo>
                    <a:pt x="149618" y="321513"/>
                  </a:lnTo>
                  <a:lnTo>
                    <a:pt x="179654" y="324586"/>
                  </a:lnTo>
                  <a:lnTo>
                    <a:pt x="195948" y="324586"/>
                  </a:lnTo>
                  <a:lnTo>
                    <a:pt x="232587" y="310794"/>
                  </a:lnTo>
                  <a:lnTo>
                    <a:pt x="234099" y="295998"/>
                  </a:lnTo>
                  <a:lnTo>
                    <a:pt x="233603" y="292430"/>
                  </a:lnTo>
                  <a:lnTo>
                    <a:pt x="232587" y="289369"/>
                  </a:lnTo>
                  <a:lnTo>
                    <a:pt x="230543" y="286308"/>
                  </a:lnTo>
                  <a:lnTo>
                    <a:pt x="227495" y="283756"/>
                  </a:lnTo>
                  <a:lnTo>
                    <a:pt x="230035" y="283248"/>
                  </a:lnTo>
                  <a:lnTo>
                    <a:pt x="243268" y="250596"/>
                  </a:lnTo>
                  <a:lnTo>
                    <a:pt x="243268" y="245999"/>
                  </a:lnTo>
                  <a:lnTo>
                    <a:pt x="242773" y="243446"/>
                  </a:lnTo>
                  <a:lnTo>
                    <a:pt x="241757" y="241401"/>
                  </a:lnTo>
                  <a:lnTo>
                    <a:pt x="239204" y="237820"/>
                  </a:lnTo>
                  <a:lnTo>
                    <a:pt x="236143" y="234746"/>
                  </a:lnTo>
                  <a:lnTo>
                    <a:pt x="238683" y="234251"/>
                  </a:lnTo>
                  <a:lnTo>
                    <a:pt x="250405" y="202082"/>
                  </a:lnTo>
                  <a:lnTo>
                    <a:pt x="250405" y="196989"/>
                  </a:lnTo>
                  <a:lnTo>
                    <a:pt x="249897" y="194437"/>
                  </a:lnTo>
                  <a:lnTo>
                    <a:pt x="247853" y="190360"/>
                  </a:lnTo>
                  <a:lnTo>
                    <a:pt x="244792" y="187299"/>
                  </a:lnTo>
                  <a:lnTo>
                    <a:pt x="242773" y="185762"/>
                  </a:lnTo>
                  <a:lnTo>
                    <a:pt x="244792" y="185242"/>
                  </a:lnTo>
                  <a:lnTo>
                    <a:pt x="256006" y="153111"/>
                  </a:lnTo>
                  <a:lnTo>
                    <a:pt x="254990" y="147993"/>
                  </a:lnTo>
                  <a:lnTo>
                    <a:pt x="206120" y="128092"/>
                  </a:lnTo>
                  <a:lnTo>
                    <a:pt x="131800" y="122999"/>
                  </a:lnTo>
                  <a:lnTo>
                    <a:pt x="135369" y="116865"/>
                  </a:lnTo>
                  <a:lnTo>
                    <a:pt x="147573" y="77063"/>
                  </a:lnTo>
                  <a:lnTo>
                    <a:pt x="152158" y="32131"/>
                  </a:lnTo>
                  <a:lnTo>
                    <a:pt x="152158" y="16840"/>
                  </a:lnTo>
                  <a:lnTo>
                    <a:pt x="135889" y="495"/>
                  </a:lnTo>
                  <a:lnTo>
                    <a:pt x="1318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4536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675</Words>
  <Application>Microsoft Office PowerPoint</Application>
  <PresentationFormat>Произвольный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«…Воспитание подрастающего поколения в духе патриотизма    и    непреходящих    духовных, моральных  ценностей  –  основа  нравственного благополучия  общества  и  уверенного  развития страны». В.В. Путин</vt:lpstr>
      <vt:lpstr>Приоритеты государственной политики в области воспитания:</vt:lpstr>
      <vt:lpstr>Традиционные ценности как основа российского общества</vt:lpstr>
      <vt:lpstr>Федеральный проект «Патриотическое воспитание граждан Российской Федерации»</vt:lpstr>
      <vt:lpstr>Патриотическое воспитание подрастающего поколения</vt:lpstr>
      <vt:lpstr>Федеральная образовательная программа дошкольного образования (ФОП ДО) п. 29.2.2.1.4</vt:lpstr>
      <vt:lpstr>Слайд 8</vt:lpstr>
      <vt:lpstr>Основные виды совместной деятельности как воспитательный потенциал</vt:lpstr>
      <vt:lpstr>Реализация воспитательного потенциала предметно-пространственной среды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Владимировна Серёгина</dc:creator>
  <cp:lastModifiedBy>sad</cp:lastModifiedBy>
  <cp:revision>9</cp:revision>
  <dcterms:created xsi:type="dcterms:W3CDTF">2026-01-14T07:32:14Z</dcterms:created>
  <dcterms:modified xsi:type="dcterms:W3CDTF">2026-06-19T11:40:15Z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2026-01-14T00:00:00Z</vt:filetime>
  </property>
  <property fmtid="{D5CDD505-2E9C-101B-9397-08002B2CF9AE}" pid="5" name="Producer">
    <vt:lpwstr>Microsoft® PowerPoint® 2019</vt:lpwstr>
  </property>
</Properties>
</file>