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8FF06C8-89E8-47A3-A8ED-21E5D98C3AE4}" type="datetimeFigureOut">
              <a:rPr lang="ru-RU" smtClean="0"/>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255151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FF06C8-89E8-47A3-A8ED-21E5D98C3AE4}" type="datetimeFigureOut">
              <a:rPr lang="ru-RU" smtClean="0"/>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225198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FF06C8-89E8-47A3-A8ED-21E5D98C3AE4}" type="datetimeFigureOut">
              <a:rPr lang="ru-RU" smtClean="0"/>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399797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FF06C8-89E8-47A3-A8ED-21E5D98C3AE4}" type="datetimeFigureOut">
              <a:rPr lang="ru-RU" smtClean="0"/>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12440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8FF06C8-89E8-47A3-A8ED-21E5D98C3AE4}" type="datetimeFigureOut">
              <a:rPr lang="ru-RU" smtClean="0"/>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70367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8FF06C8-89E8-47A3-A8ED-21E5D98C3AE4}" type="datetimeFigureOut">
              <a:rPr lang="ru-RU" smtClean="0"/>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40749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FF06C8-89E8-47A3-A8ED-21E5D98C3AE4}" type="datetimeFigureOut">
              <a:rPr lang="ru-RU" smtClean="0"/>
              <a:t>28.04.2020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79946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8FF06C8-89E8-47A3-A8ED-21E5D98C3AE4}" type="datetimeFigureOut">
              <a:rPr lang="ru-RU" smtClean="0"/>
              <a:t>28.04.2020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21848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FF06C8-89E8-47A3-A8ED-21E5D98C3AE4}" type="datetimeFigureOut">
              <a:rPr lang="ru-RU" smtClean="0"/>
              <a:t>28.04.2020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65506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FF06C8-89E8-47A3-A8ED-21E5D98C3AE4}" type="datetimeFigureOut">
              <a:rPr lang="ru-RU" smtClean="0"/>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371684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FF06C8-89E8-47A3-A8ED-21E5D98C3AE4}" type="datetimeFigureOut">
              <a:rPr lang="ru-RU" smtClean="0"/>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D0A28F-6F58-454C-8543-A2A9ECFD6CA9}" type="slidenum">
              <a:rPr lang="ru-RU" smtClean="0"/>
              <a:t>‹#›</a:t>
            </a:fld>
            <a:endParaRPr lang="ru-RU"/>
          </a:p>
        </p:txBody>
      </p:sp>
    </p:spTree>
    <p:extLst>
      <p:ext uri="{BB962C8B-B14F-4D97-AF65-F5344CB8AC3E}">
        <p14:creationId xmlns:p14="http://schemas.microsoft.com/office/powerpoint/2010/main" val="56783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F06C8-89E8-47A3-A8ED-21E5D98C3AE4}" type="datetimeFigureOut">
              <a:rPr lang="ru-RU" smtClean="0"/>
              <a:t>28.04.2020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0A28F-6F58-454C-8543-A2A9ECFD6CA9}" type="slidenum">
              <a:rPr lang="ru-RU" smtClean="0"/>
              <a:t>‹#›</a:t>
            </a:fld>
            <a:endParaRPr lang="ru-RU"/>
          </a:p>
        </p:txBody>
      </p:sp>
    </p:spTree>
    <p:extLst>
      <p:ext uri="{BB962C8B-B14F-4D97-AF65-F5344CB8AC3E}">
        <p14:creationId xmlns:p14="http://schemas.microsoft.com/office/powerpoint/2010/main" val="1566622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360609"/>
            <a:ext cx="9144000" cy="1532586"/>
          </a:xfrm>
        </p:spPr>
        <p:txBody>
          <a:bodyPr>
            <a:normAutofit/>
          </a:bodyPr>
          <a:lstStyle/>
          <a:p>
            <a:r>
              <a:rPr lang="ru-RU" sz="2800" b="1" dirty="0">
                <a:solidFill>
                  <a:schemeClr val="accent1">
                    <a:lumMod val="75000"/>
                  </a:schemeClr>
                </a:solidFill>
                <a:latin typeface="Comic Sans MS" panose="030F0702030302020204" pitchFamily="66" charset="0"/>
              </a:rPr>
              <a:t>ВАШ  РЕБЁНОК </a:t>
            </a:r>
            <a:r>
              <a:rPr lang="ru-RU" sz="2800" dirty="0">
                <a:solidFill>
                  <a:schemeClr val="accent1">
                    <a:lumMod val="75000"/>
                  </a:schemeClr>
                </a:solidFill>
                <a:latin typeface="Comic Sans MS" panose="030F0702030302020204" pitchFamily="66" charset="0"/>
              </a:rPr>
              <a:t/>
            </a:r>
            <a:br>
              <a:rPr lang="ru-RU" sz="2800" dirty="0">
                <a:solidFill>
                  <a:schemeClr val="accent1">
                    <a:lumMod val="75000"/>
                  </a:schemeClr>
                </a:solidFill>
                <a:latin typeface="Comic Sans MS" panose="030F0702030302020204" pitchFamily="66" charset="0"/>
              </a:rPr>
            </a:br>
            <a:r>
              <a:rPr lang="ru-RU" sz="2800" b="1" dirty="0">
                <a:solidFill>
                  <a:schemeClr val="accent1">
                    <a:lumMod val="75000"/>
                  </a:schemeClr>
                </a:solidFill>
                <a:latin typeface="Comic Sans MS" panose="030F0702030302020204" pitchFamily="66" charset="0"/>
              </a:rPr>
              <a:t>НА  МУЗЫКАЛЬНЫХ ЗАНЯТИЯХ</a:t>
            </a:r>
            <a:r>
              <a:rPr lang="ru-RU" sz="2800" dirty="0">
                <a:solidFill>
                  <a:schemeClr val="accent1">
                    <a:lumMod val="75000"/>
                  </a:schemeClr>
                </a:solidFill>
                <a:latin typeface="Comic Sans MS" panose="030F0702030302020204" pitchFamily="66" charset="0"/>
              </a:rPr>
              <a:t/>
            </a:r>
            <a:br>
              <a:rPr lang="ru-RU" sz="2800" dirty="0">
                <a:solidFill>
                  <a:schemeClr val="accent1">
                    <a:lumMod val="75000"/>
                  </a:schemeClr>
                </a:solidFill>
                <a:latin typeface="Comic Sans MS" panose="030F0702030302020204" pitchFamily="66" charset="0"/>
              </a:rPr>
            </a:br>
            <a:endParaRPr lang="ru-RU" sz="2800" dirty="0">
              <a:solidFill>
                <a:schemeClr val="accent1">
                  <a:lumMod val="75000"/>
                </a:schemeClr>
              </a:solidFill>
              <a:latin typeface="Comic Sans MS" panose="030F0702030302020204" pitchFamily="66" charset="0"/>
            </a:endParaRPr>
          </a:p>
        </p:txBody>
      </p:sp>
      <p:sp>
        <p:nvSpPr>
          <p:cNvPr id="3" name="Подзаголовок 2"/>
          <p:cNvSpPr>
            <a:spLocks noGrp="1"/>
          </p:cNvSpPr>
          <p:nvPr>
            <p:ph type="subTitle" idx="1"/>
          </p:nvPr>
        </p:nvSpPr>
        <p:spPr>
          <a:xfrm>
            <a:off x="1791825" y="2144986"/>
            <a:ext cx="9281374" cy="3875233"/>
          </a:xfrm>
        </p:spPr>
        <p:txBody>
          <a:bodyPr/>
          <a:lstStyle/>
          <a:p>
            <a:endParaRPr lang="ru-RU" dirty="0"/>
          </a:p>
        </p:txBody>
      </p:sp>
      <p:pic>
        <p:nvPicPr>
          <p:cNvPr id="1026" name="Рисунок 1" descr="C:\Users\user\Pictures\hello_html_m69e1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56" y="1645484"/>
            <a:ext cx="6007112" cy="462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00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6190221"/>
          </a:xfrm>
        </p:spPr>
        <p:txBody>
          <a:bodyPr>
            <a:normAutofit/>
          </a:bodyPr>
          <a:lstStyle/>
          <a:p>
            <a:r>
              <a:rPr lang="ru-RU" sz="1800" b="1" dirty="0">
                <a:solidFill>
                  <a:srgbClr val="C00000"/>
                </a:solidFill>
                <a:latin typeface="Comic Sans MS" panose="030F0702030302020204" pitchFamily="66" charset="0"/>
              </a:rPr>
              <a:t>Ч</a:t>
            </a:r>
            <a:r>
              <a:rPr lang="ru-RU" sz="2400" b="1" dirty="0">
                <a:solidFill>
                  <a:srgbClr val="C00000"/>
                </a:solidFill>
                <a:latin typeface="Comic Sans MS" panose="030F0702030302020204" pitchFamily="66" charset="0"/>
              </a:rPr>
              <a:t>ем же вы, дорогие родители, можете помочь нам?</a:t>
            </a:r>
            <a:r>
              <a:rPr lang="ru-RU" sz="2400" dirty="0">
                <a:solidFill>
                  <a:srgbClr val="C00000"/>
                </a:solidFill>
                <a:latin typeface="Comic Sans MS" panose="030F0702030302020204" pitchFamily="66" charset="0"/>
              </a:rPr>
              <a:t/>
            </a:r>
            <a:br>
              <a:rPr lang="ru-RU" sz="2400" dirty="0">
                <a:solidFill>
                  <a:srgbClr val="C00000"/>
                </a:solidFill>
                <a:latin typeface="Comic Sans MS" panose="030F0702030302020204" pitchFamily="66" charset="0"/>
              </a:rPr>
            </a:br>
            <a:r>
              <a:rPr lang="ru-RU" sz="1800" dirty="0" smtClean="0">
                <a:solidFill>
                  <a:srgbClr val="C00000"/>
                </a:solidFill>
                <a:latin typeface="Comic Sans MS" panose="030F0702030302020204" pitchFamily="66" charset="0"/>
              </a:rPr>
              <a:t>	</a:t>
            </a:r>
            <a:r>
              <a:rPr lang="ru-RU" sz="2000" dirty="0" smtClean="0">
                <a:solidFill>
                  <a:schemeClr val="accent1">
                    <a:lumMod val="50000"/>
                  </a:schemeClr>
                </a:solidFill>
                <a:latin typeface="Comic Sans MS" panose="030F0702030302020204" pitchFamily="66" charset="0"/>
              </a:rPr>
              <a:t>Когда </a:t>
            </a:r>
            <a:r>
              <a:rPr lang="ru-RU" sz="2000" dirty="0">
                <a:solidFill>
                  <a:schemeClr val="accent1">
                    <a:lumMod val="50000"/>
                  </a:schemeClr>
                </a:solidFill>
                <a:latin typeface="Comic Sans MS" panose="030F0702030302020204" pitchFamily="66" charset="0"/>
              </a:rPr>
              <a:t>ребенок приходит из детского сада, вы можете спросить его, чем он занимался в детском саду, что делал на музыкальном занятии, какие новые песни он выучил. Попросите, что бы ребенок спел вам </a:t>
            </a:r>
            <a:r>
              <a:rPr lang="ru-RU" sz="2000" dirty="0" smtClean="0">
                <a:solidFill>
                  <a:schemeClr val="accent1">
                    <a:lumMod val="50000"/>
                  </a:schemeClr>
                </a:solidFill>
                <a:latin typeface="Comic Sans MS" panose="030F0702030302020204" pitchFamily="66" charset="0"/>
              </a:rPr>
              <a:t>знакомые </a:t>
            </a:r>
            <a:r>
              <a:rPr lang="ru-RU" sz="2000" dirty="0">
                <a:solidFill>
                  <a:schemeClr val="accent1">
                    <a:lumMod val="50000"/>
                  </a:schemeClr>
                </a:solidFill>
                <a:latin typeface="Comic Sans MS" panose="030F0702030302020204" pitchFamily="66" charset="0"/>
              </a:rPr>
              <a:t>ему песни.</a:t>
            </a:r>
            <a:br>
              <a:rPr lang="ru-RU" sz="2000" dirty="0">
                <a:solidFill>
                  <a:schemeClr val="accent1">
                    <a:lumMod val="50000"/>
                  </a:schemeClr>
                </a:solidFill>
                <a:latin typeface="Comic Sans MS" panose="030F0702030302020204" pitchFamily="66" charset="0"/>
              </a:rPr>
            </a:br>
            <a:r>
              <a:rPr lang="ru-RU" sz="2000" dirty="0" smtClean="0">
                <a:solidFill>
                  <a:schemeClr val="accent1">
                    <a:lumMod val="50000"/>
                  </a:schemeClr>
                </a:solidFill>
                <a:latin typeface="Comic Sans MS" panose="030F0702030302020204" pitchFamily="66" charset="0"/>
              </a:rPr>
              <a:t>	Когда </a:t>
            </a:r>
            <a:r>
              <a:rPr lang="ru-RU" sz="2000" dirty="0">
                <a:solidFill>
                  <a:schemeClr val="accent1">
                    <a:lumMod val="50000"/>
                  </a:schemeClr>
                </a:solidFill>
                <a:latin typeface="Comic Sans MS" panose="030F0702030302020204" pitchFamily="66" charset="0"/>
              </a:rPr>
              <a:t>дети приходят в гости друг к другу, поощряйте исполнение ими стихов, песен, плясок</a:t>
            </a:r>
            <a:br>
              <a:rPr lang="ru-RU" sz="2000" dirty="0">
                <a:solidFill>
                  <a:schemeClr val="accent1">
                    <a:lumMod val="50000"/>
                  </a:schemeClr>
                </a:solidFill>
                <a:latin typeface="Comic Sans MS" panose="030F0702030302020204" pitchFamily="66" charset="0"/>
              </a:rPr>
            </a:br>
            <a:r>
              <a:rPr lang="ru-RU" sz="2000" dirty="0" smtClean="0">
                <a:solidFill>
                  <a:schemeClr val="accent1">
                    <a:lumMod val="50000"/>
                  </a:schemeClr>
                </a:solidFill>
                <a:latin typeface="Comic Sans MS" panose="030F0702030302020204" pitchFamily="66" charset="0"/>
              </a:rPr>
              <a:t>Хочется </a:t>
            </a:r>
            <a:r>
              <a:rPr lang="ru-RU" sz="2000" dirty="0">
                <a:solidFill>
                  <a:schemeClr val="accent1">
                    <a:lumMod val="50000"/>
                  </a:schemeClr>
                </a:solidFill>
                <a:latin typeface="Comic Sans MS" panose="030F0702030302020204" pitchFamily="66" charset="0"/>
              </a:rPr>
              <a:t>так же дать ряд советов  по бережному отношению к детскому голосу:</a:t>
            </a:r>
            <a:br>
              <a:rPr lang="ru-RU" sz="2000" dirty="0">
                <a:solidFill>
                  <a:schemeClr val="accent1">
                    <a:lumMod val="50000"/>
                  </a:schemeClr>
                </a:solidFill>
                <a:latin typeface="Comic Sans MS" panose="030F0702030302020204" pitchFamily="66" charset="0"/>
              </a:rPr>
            </a:br>
            <a:r>
              <a:rPr lang="ru-RU" sz="2000" dirty="0">
                <a:solidFill>
                  <a:schemeClr val="accent1">
                    <a:lumMod val="50000"/>
                  </a:schemeClr>
                </a:solidFill>
                <a:latin typeface="Comic Sans MS" panose="030F0702030302020204" pitchFamily="66" charset="0"/>
              </a:rPr>
              <a:t>1) Не разрешайте детям петь на улице в сырую и холодную погоду.</a:t>
            </a:r>
            <a:br>
              <a:rPr lang="ru-RU" sz="2000" dirty="0">
                <a:solidFill>
                  <a:schemeClr val="accent1">
                    <a:lumMod val="50000"/>
                  </a:schemeClr>
                </a:solidFill>
                <a:latin typeface="Comic Sans MS" panose="030F0702030302020204" pitchFamily="66" charset="0"/>
              </a:rPr>
            </a:br>
            <a:r>
              <a:rPr lang="ru-RU" sz="2000" dirty="0">
                <a:solidFill>
                  <a:schemeClr val="accent1">
                    <a:lumMod val="50000"/>
                  </a:schemeClr>
                </a:solidFill>
                <a:latin typeface="Comic Sans MS" panose="030F0702030302020204" pitchFamily="66" charset="0"/>
              </a:rPr>
              <a:t>2) В детском саду мы учим детей говорить спокойным тоном, без крика – это     важно для предохранения их голосовых связок от перенапряжения. Кроме     того, это требование культурного поведения.</a:t>
            </a:r>
            <a:br>
              <a:rPr lang="ru-RU" sz="2000" dirty="0">
                <a:solidFill>
                  <a:schemeClr val="accent1">
                    <a:lumMod val="50000"/>
                  </a:schemeClr>
                </a:solidFill>
                <a:latin typeface="Comic Sans MS" panose="030F0702030302020204" pitchFamily="66" charset="0"/>
              </a:rPr>
            </a:br>
            <a:r>
              <a:rPr lang="ru-RU" sz="2000" dirty="0">
                <a:solidFill>
                  <a:schemeClr val="accent1">
                    <a:lumMod val="50000"/>
                  </a:schemeClr>
                </a:solidFill>
                <a:latin typeface="Comic Sans MS" panose="030F0702030302020204" pitchFamily="66" charset="0"/>
              </a:rPr>
              <a:t> 3) Не следует поощрять пение детьми взрослых песен, особенно эстрадных, т.к. они не подходят для детского голоса и обычно не могут быть правильно    поняты детьми.</a:t>
            </a:r>
            <a:br>
              <a:rPr lang="ru-RU" sz="2000" dirty="0">
                <a:solidFill>
                  <a:schemeClr val="accent1">
                    <a:lumMod val="50000"/>
                  </a:schemeClr>
                </a:solidFill>
                <a:latin typeface="Comic Sans MS" panose="030F0702030302020204" pitchFamily="66" charset="0"/>
              </a:rPr>
            </a:br>
            <a:r>
              <a:rPr lang="ru-RU" sz="2000" dirty="0" smtClean="0">
                <a:solidFill>
                  <a:schemeClr val="accent1">
                    <a:lumMod val="50000"/>
                  </a:schemeClr>
                </a:solidFill>
                <a:latin typeface="Comic Sans MS" panose="030F0702030302020204" pitchFamily="66" charset="0"/>
              </a:rPr>
              <a:t>	Так </a:t>
            </a:r>
            <a:r>
              <a:rPr lang="ru-RU" sz="2000" dirty="0">
                <a:solidFill>
                  <a:schemeClr val="accent1">
                    <a:lumMod val="50000"/>
                  </a:schemeClr>
                </a:solidFill>
                <a:latin typeface="Comic Sans MS" panose="030F0702030302020204" pitchFamily="66" charset="0"/>
              </a:rPr>
              <a:t>же необходима охрана детского слуха. Просим вас следить, что бы в жизни детей было достаточно тишины. Не следует включать радио надолго или слишком громко – это отрицательно влияет на нервную систему ребенка, притупляет слух. Использовать радио и телевидение нужно очень разумно, не перегружая ребенка. </a:t>
            </a:r>
            <a:r>
              <a:rPr lang="ru-RU" sz="2000" dirty="0" smtClean="0">
                <a:solidFill>
                  <a:schemeClr val="accent1">
                    <a:lumMod val="50000"/>
                  </a:schemeClr>
                </a:solidFill>
                <a:latin typeface="Comic Sans MS" panose="030F0702030302020204" pitchFamily="66" charset="0"/>
              </a:rPr>
              <a:t/>
            </a:r>
            <a:br>
              <a:rPr lang="ru-RU" sz="2000" dirty="0" smtClean="0">
                <a:solidFill>
                  <a:schemeClr val="accent1">
                    <a:lumMod val="50000"/>
                  </a:schemeClr>
                </a:solidFill>
                <a:latin typeface="Comic Sans MS" panose="030F0702030302020204" pitchFamily="66" charset="0"/>
              </a:rPr>
            </a:br>
            <a:r>
              <a:rPr lang="ru-RU" sz="2000" dirty="0">
                <a:solidFill>
                  <a:schemeClr val="accent1">
                    <a:lumMod val="50000"/>
                  </a:schemeClr>
                </a:solidFill>
                <a:latin typeface="Comic Sans MS" panose="030F0702030302020204" pitchFamily="66" charset="0"/>
              </a:rPr>
              <a:t>	</a:t>
            </a:r>
            <a:r>
              <a:rPr lang="ru-RU" sz="2000" dirty="0" smtClean="0">
                <a:solidFill>
                  <a:schemeClr val="accent1">
                    <a:lumMod val="50000"/>
                  </a:schemeClr>
                </a:solidFill>
                <a:latin typeface="Comic Sans MS" panose="030F0702030302020204" pitchFamily="66" charset="0"/>
              </a:rPr>
              <a:t>У </a:t>
            </a:r>
            <a:r>
              <a:rPr lang="ru-RU" sz="2000" dirty="0">
                <a:solidFill>
                  <a:schemeClr val="accent1">
                    <a:lumMod val="50000"/>
                  </a:schemeClr>
                </a:solidFill>
                <a:latin typeface="Comic Sans MS" panose="030F0702030302020204" pitchFamily="66" charset="0"/>
              </a:rPr>
              <a:t>каждого в семье наверно имеется книжная библиотека для ребенка. Это очень хорошо. И было бы неплохо, если бы вы создали небольшую фонотеку записей доступных детям произведений, детских песен.</a:t>
            </a:r>
          </a:p>
        </p:txBody>
      </p:sp>
      <p:sp>
        <p:nvSpPr>
          <p:cNvPr id="3" name="Объект 2"/>
          <p:cNvSpPr>
            <a:spLocks noGrp="1"/>
          </p:cNvSpPr>
          <p:nvPr>
            <p:ph idx="1"/>
          </p:nvPr>
        </p:nvSpPr>
        <p:spPr>
          <a:xfrm flipV="1">
            <a:off x="838200" y="6176962"/>
            <a:ext cx="10515600" cy="45719"/>
          </a:xfrm>
        </p:spPr>
        <p:txBody>
          <a:bodyPr>
            <a:normAutofit fontScale="25000" lnSpcReduction="20000"/>
          </a:bodyPr>
          <a:lstStyle/>
          <a:p>
            <a:endParaRPr lang="ru-RU"/>
          </a:p>
        </p:txBody>
      </p:sp>
    </p:spTree>
    <p:extLst>
      <p:ext uri="{BB962C8B-B14F-4D97-AF65-F5344CB8AC3E}">
        <p14:creationId xmlns:p14="http://schemas.microsoft.com/office/powerpoint/2010/main" val="1425733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492875"/>
          </a:xfrm>
        </p:spPr>
        <p:txBody>
          <a:bodyPr>
            <a:normAutofit/>
          </a:bodyPr>
          <a:lstStyle/>
          <a:p>
            <a:pPr algn="just"/>
            <a:r>
              <a:rPr lang="ru-RU" sz="2000" dirty="0" smtClean="0">
                <a:solidFill>
                  <a:srgbClr val="C00000"/>
                </a:solidFill>
                <a:latin typeface="Comic Sans MS" panose="030F0702030302020204" pitchFamily="66" charset="0"/>
              </a:rPr>
              <a:t>Проблема </a:t>
            </a:r>
            <a:r>
              <a:rPr lang="ru-RU" sz="2000" dirty="0">
                <a:solidFill>
                  <a:srgbClr val="C00000"/>
                </a:solidFill>
                <a:latin typeface="Comic Sans MS" panose="030F0702030302020204" pitchFamily="66" charset="0"/>
              </a:rPr>
              <a:t>обиды родителей по поводу распределения стихотворений </a:t>
            </a:r>
            <a:r>
              <a:rPr lang="ru-RU" sz="2000" dirty="0" smtClean="0">
                <a:latin typeface="Comic Sans MS" panose="030F0702030302020204" pitchFamily="66" charset="0"/>
              </a:rPr>
              <a:t> </a:t>
            </a:r>
            <a:r>
              <a:rPr lang="ru-RU" sz="2000" dirty="0">
                <a:solidFill>
                  <a:schemeClr val="accent1">
                    <a:lumMod val="50000"/>
                  </a:schemeClr>
                </a:solidFill>
                <a:latin typeface="Comic Sans MS" panose="030F0702030302020204" pitchFamily="66" charset="0"/>
              </a:rPr>
              <a:t>зачастую стирает радостное впечатление от праздника. Некоторые родители упускают из вида, что они пришли на праздник для детей, а не на представление для родителей! А ведь прослушивание множества стихотворений на празднике не доставляет радости ни детям, ни взрослым. Спросите вашего ребёнка, что ему больше хочется – играть, петь, плясать или сидеть и слушать стихи? Сценарий составляется с учётом детской физиологии – ребёнок не может долго сидеть, если ему не интересно. На празднике чередуются разные виды детской деятельности. Если вашему ребёнку не пришлось рассказать стихотворение, значит, его пригласят на игру, или же ему уделили больше внимания при разучивании </a:t>
            </a:r>
            <a:r>
              <a:rPr lang="ru-RU" sz="2000" dirty="0" smtClean="0">
                <a:solidFill>
                  <a:schemeClr val="accent1">
                    <a:lumMod val="50000"/>
                  </a:schemeClr>
                </a:solidFill>
                <a:latin typeface="Comic Sans MS" panose="030F0702030302020204" pitchFamily="66" charset="0"/>
              </a:rPr>
              <a:t>танца. </a:t>
            </a:r>
            <a:r>
              <a:rPr lang="ru-RU" sz="2000" dirty="0">
                <a:solidFill>
                  <a:schemeClr val="accent1">
                    <a:lumMod val="50000"/>
                  </a:schemeClr>
                </a:solidFill>
                <a:latin typeface="Comic Sans MS" panose="030F0702030302020204" pitchFamily="66" charset="0"/>
              </a:rPr>
              <a:t>И он расскажет его на втором, третьем утреннике. Если ребёнок (особенно с эгоцентричным характером) считает себя задетым при распределении ролей, хотелось бы попросить не разжигать негативные чувства ни в себе, ни в ребёнке. Не вините, пожалуйста, музыкального руководителя и воспитателей. И уж, конечно не вините ребёнка, с чьей ролью, как вам кажется, ваш справился бы лучше. Наоборот, постарайтесь объяснить своему ребёнку, привыкшему к лидерству, что он уже научился выступать, пусть поучатся и другие, и что уступать в этом случае очень почётно! И, поверьте, эта сознательная уступка в деле воспитания стоит очень дорого. Она обернётся в вашем ребёнке добротой и способностью к переживанию. Это вы со временем почувствуете на себе. Поэтому, очень важно, не высказывать, особенно при детях своих обид, а в случае малейших недоразумений разрешите их с воспитателем или музыкальным руководителем. </a:t>
            </a:r>
          </a:p>
        </p:txBody>
      </p:sp>
      <p:sp>
        <p:nvSpPr>
          <p:cNvPr id="3" name="Объект 2"/>
          <p:cNvSpPr>
            <a:spLocks noGrp="1"/>
          </p:cNvSpPr>
          <p:nvPr>
            <p:ph idx="1"/>
          </p:nvPr>
        </p:nvSpPr>
        <p:spPr>
          <a:xfrm flipV="1">
            <a:off x="838200" y="6176962"/>
            <a:ext cx="10515600" cy="45719"/>
          </a:xfrm>
        </p:spPr>
        <p:txBody>
          <a:bodyPr>
            <a:normAutofit fontScale="25000" lnSpcReduction="20000"/>
          </a:bodyPr>
          <a:lstStyle/>
          <a:p>
            <a:endParaRPr lang="ru-RU" dirty="0"/>
          </a:p>
        </p:txBody>
      </p:sp>
    </p:spTree>
    <p:extLst>
      <p:ext uri="{BB962C8B-B14F-4D97-AF65-F5344CB8AC3E}">
        <p14:creationId xmlns:p14="http://schemas.microsoft.com/office/powerpoint/2010/main" val="762079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857556"/>
          </a:xfrm>
        </p:spPr>
        <p:txBody>
          <a:bodyPr>
            <a:noAutofit/>
          </a:bodyPr>
          <a:lstStyle/>
          <a:p>
            <a:r>
              <a:rPr lang="ru-RU" sz="2400" b="1" dirty="0" smtClean="0">
                <a:solidFill>
                  <a:srgbClr val="C00000"/>
                </a:solidFill>
                <a:latin typeface="Comic Sans MS" panose="030F0702030302020204" pitchFamily="66" charset="0"/>
              </a:rPr>
              <a:t>ДОРОГИЕ РОДИТЕЛИ,ПРОСИМ </a:t>
            </a:r>
            <a:r>
              <a:rPr lang="ru-RU" sz="2400" b="1" dirty="0">
                <a:solidFill>
                  <a:srgbClr val="C00000"/>
                </a:solidFill>
                <a:latin typeface="Comic Sans MS" panose="030F0702030302020204" pitchFamily="66" charset="0"/>
              </a:rPr>
              <a:t>ВАС</a:t>
            </a:r>
            <a:r>
              <a:rPr lang="ru-RU" sz="2400" b="1" dirty="0" smtClean="0">
                <a:solidFill>
                  <a:srgbClr val="C00000"/>
                </a:solidFill>
                <a:latin typeface="Comic Sans MS" panose="030F0702030302020204" pitchFamily="66" charset="0"/>
              </a:rPr>
              <a:t>:</a:t>
            </a:r>
            <a:br>
              <a:rPr lang="ru-RU" sz="2400" b="1" dirty="0" smtClean="0">
                <a:solidFill>
                  <a:srgbClr val="C00000"/>
                </a:solidFill>
                <a:latin typeface="Comic Sans MS" panose="030F0702030302020204" pitchFamily="66" charset="0"/>
              </a:rPr>
            </a:br>
            <a:r>
              <a:rPr lang="ru-RU" sz="2400" dirty="0">
                <a:solidFill>
                  <a:srgbClr val="C00000"/>
                </a:solidFill>
                <a:latin typeface="Comic Sans MS" panose="030F0702030302020204" pitchFamily="66" charset="0"/>
              </a:rPr>
              <a:t/>
            </a:r>
            <a:br>
              <a:rPr lang="ru-RU" sz="2400" dirty="0">
                <a:solidFill>
                  <a:srgbClr val="C00000"/>
                </a:solidFill>
                <a:latin typeface="Comic Sans MS" panose="030F0702030302020204" pitchFamily="66" charset="0"/>
              </a:rPr>
            </a:br>
            <a:r>
              <a:rPr lang="ru-RU" sz="2000" dirty="0">
                <a:solidFill>
                  <a:schemeClr val="accent1">
                    <a:lumMod val="50000"/>
                  </a:schemeClr>
                </a:solidFill>
                <a:latin typeface="Comic Sans MS" panose="030F0702030302020204" pitchFamily="66" charset="0"/>
              </a:rPr>
              <a:t>1. </a:t>
            </a:r>
            <a:r>
              <a:rPr lang="ru-RU" sz="2000" dirty="0" smtClean="0">
                <a:solidFill>
                  <a:schemeClr val="accent1">
                    <a:lumMod val="50000"/>
                  </a:schemeClr>
                </a:solidFill>
                <a:latin typeface="Comic Sans MS" panose="030F0702030302020204" pitchFamily="66" charset="0"/>
              </a:rPr>
              <a:t>Мы </a:t>
            </a:r>
            <a:r>
              <a:rPr lang="ru-RU" sz="2000" dirty="0">
                <a:solidFill>
                  <a:schemeClr val="accent1">
                    <a:lumMod val="50000"/>
                  </a:schemeClr>
                </a:solidFill>
                <a:latin typeface="Comic Sans MS" panose="030F0702030302020204" pitchFamily="66" charset="0"/>
              </a:rPr>
              <a:t>рады на наших праздниках </a:t>
            </a:r>
            <a:r>
              <a:rPr lang="ru-RU" sz="2000" dirty="0" smtClean="0">
                <a:solidFill>
                  <a:schemeClr val="accent1">
                    <a:lumMod val="50000"/>
                  </a:schemeClr>
                </a:solidFill>
                <a:latin typeface="Comic Sans MS" panose="030F0702030302020204" pitchFamily="66" charset="0"/>
              </a:rPr>
              <a:t>всегда видеть</a:t>
            </a:r>
            <a:r>
              <a:rPr lang="ru-RU" sz="2000" dirty="0">
                <a:solidFill>
                  <a:schemeClr val="accent1">
                    <a:lumMod val="50000"/>
                  </a:schemeClr>
                </a:solidFill>
                <a:latin typeface="Comic Sans MS" panose="030F0702030302020204" pitchFamily="66" charset="0"/>
              </a:rPr>
              <a:t> </a:t>
            </a:r>
            <a:r>
              <a:rPr lang="ru-RU" sz="2000" dirty="0" smtClean="0">
                <a:solidFill>
                  <a:schemeClr val="accent1">
                    <a:lumMod val="50000"/>
                  </a:schemeClr>
                </a:solidFill>
                <a:latin typeface="Comic Sans MS" panose="030F0702030302020204" pitchFamily="66" charset="0"/>
              </a:rPr>
              <a:t> </a:t>
            </a:r>
            <a:r>
              <a:rPr lang="ru-RU" sz="2000" dirty="0">
                <a:solidFill>
                  <a:schemeClr val="accent1">
                    <a:lumMod val="50000"/>
                  </a:schemeClr>
                </a:solidFill>
                <a:latin typeface="Comic Sans MS" panose="030F0702030302020204" pitchFamily="66" charset="0"/>
              </a:rPr>
              <a:t>вас, поэтому </a:t>
            </a:r>
            <a:r>
              <a:rPr lang="ru-RU" sz="2000" u="sng" dirty="0">
                <a:solidFill>
                  <a:schemeClr val="accent1">
                    <a:lumMod val="50000"/>
                  </a:schemeClr>
                </a:solidFill>
                <a:latin typeface="Comic Sans MS" panose="030F0702030302020204" pitchFamily="66" charset="0"/>
              </a:rPr>
              <a:t>заранее </a:t>
            </a:r>
            <a:r>
              <a:rPr lang="ru-RU" sz="2000" u="sng" dirty="0" smtClean="0">
                <a:solidFill>
                  <a:schemeClr val="accent1">
                    <a:lumMod val="50000"/>
                  </a:schemeClr>
                </a:solidFill>
                <a:latin typeface="Comic Sans MS" panose="030F0702030302020204" pitchFamily="66" charset="0"/>
              </a:rPr>
              <a:t>приготовьте </a:t>
            </a:r>
            <a:r>
              <a:rPr lang="ru-RU" sz="2000" u="sng" dirty="0">
                <a:solidFill>
                  <a:schemeClr val="accent1">
                    <a:lumMod val="50000"/>
                  </a:schemeClr>
                </a:solidFill>
                <a:latin typeface="Comic Sans MS" panose="030F0702030302020204" pitchFamily="66" charset="0"/>
              </a:rPr>
              <a:t>для </a:t>
            </a:r>
            <a:r>
              <a:rPr lang="ru-RU" sz="2000" u="sng" dirty="0" smtClean="0">
                <a:solidFill>
                  <a:schemeClr val="accent1">
                    <a:lumMod val="50000"/>
                  </a:schemeClr>
                </a:solidFill>
                <a:latin typeface="Comic Sans MS" panose="030F0702030302020204" pitchFamily="66" charset="0"/>
              </a:rPr>
              <a:t>себя </a:t>
            </a:r>
            <a:r>
              <a:rPr lang="ru-RU" sz="2000" u="sng" dirty="0">
                <a:solidFill>
                  <a:schemeClr val="accent1">
                    <a:lumMod val="50000"/>
                  </a:schemeClr>
                </a:solidFill>
                <a:latin typeface="Comic Sans MS" panose="030F0702030302020204" pitchFamily="66" charset="0"/>
              </a:rPr>
              <a:t>сменную обувь</a:t>
            </a:r>
            <a:r>
              <a:rPr lang="ru-RU" sz="2000" dirty="0">
                <a:solidFill>
                  <a:schemeClr val="accent1">
                    <a:lumMod val="50000"/>
                  </a:schemeClr>
                </a:solidFill>
                <a:latin typeface="Comic Sans MS" panose="030F0702030302020204" pitchFamily="66" charset="0"/>
              </a:rPr>
              <a:t>. Вариант с бахилами смотрится совсем не эстетично и неудобно!</a:t>
            </a:r>
            <a:br>
              <a:rPr lang="ru-RU" sz="2000" dirty="0">
                <a:solidFill>
                  <a:schemeClr val="accent1">
                    <a:lumMod val="50000"/>
                  </a:schemeClr>
                </a:solidFill>
                <a:latin typeface="Comic Sans MS" panose="030F0702030302020204" pitchFamily="66" charset="0"/>
              </a:rPr>
            </a:br>
            <a:r>
              <a:rPr lang="ru-RU" sz="2000" dirty="0" smtClean="0">
                <a:solidFill>
                  <a:schemeClr val="accent1">
                    <a:lumMod val="50000"/>
                  </a:schemeClr>
                </a:solidFill>
                <a:latin typeface="Comic Sans MS" panose="030F0702030302020204" pitchFamily="66" charset="0"/>
              </a:rPr>
              <a:t>2. </a:t>
            </a:r>
            <a:r>
              <a:rPr lang="ru-RU" sz="2000" dirty="0">
                <a:solidFill>
                  <a:schemeClr val="accent1">
                    <a:lumMod val="50000"/>
                  </a:schemeClr>
                </a:solidFill>
                <a:latin typeface="Comic Sans MS" panose="030F0702030302020204" pitchFamily="66" charset="0"/>
              </a:rPr>
              <a:t>На наших праздниках, также как и на концерте, </a:t>
            </a:r>
            <a:r>
              <a:rPr lang="ru-RU" sz="2000" dirty="0" smtClean="0">
                <a:solidFill>
                  <a:schemeClr val="accent1">
                    <a:lumMod val="50000"/>
                  </a:schemeClr>
                </a:solidFill>
                <a:latin typeface="Comic Sans MS" panose="030F0702030302020204" pitchFamily="66" charset="0"/>
              </a:rPr>
              <a:t>нам </a:t>
            </a:r>
            <a:r>
              <a:rPr lang="ru-RU" sz="2000" dirty="0">
                <a:solidFill>
                  <a:schemeClr val="accent1">
                    <a:lumMod val="50000"/>
                  </a:schemeClr>
                </a:solidFill>
                <a:latin typeface="Comic Sans MS" panose="030F0702030302020204" pitchFamily="66" charset="0"/>
              </a:rPr>
              <a:t>нужно </a:t>
            </a:r>
            <a:r>
              <a:rPr lang="ru-RU" sz="2000" u="sng" dirty="0">
                <a:solidFill>
                  <a:schemeClr val="accent1">
                    <a:lumMod val="50000"/>
                  </a:schemeClr>
                </a:solidFill>
                <a:latin typeface="Comic Sans MS" panose="030F0702030302020204" pitchFamily="66" charset="0"/>
              </a:rPr>
              <a:t>от души аплодировать</a:t>
            </a:r>
            <a:r>
              <a:rPr lang="ru-RU" sz="2000" dirty="0" smtClean="0">
                <a:solidFill>
                  <a:schemeClr val="accent1">
                    <a:lumMod val="50000"/>
                  </a:schemeClr>
                </a:solidFill>
                <a:latin typeface="Comic Sans MS" panose="030F0702030302020204" pitchFamily="66" charset="0"/>
              </a:rPr>
              <a:t>!</a:t>
            </a:r>
            <a:r>
              <a:rPr lang="ru-RU" sz="2000" dirty="0">
                <a:solidFill>
                  <a:schemeClr val="accent1">
                    <a:lumMod val="50000"/>
                  </a:schemeClr>
                </a:solidFill>
                <a:latin typeface="Comic Sans MS" panose="030F0702030302020204" pitchFamily="66" charset="0"/>
              </a:rPr>
              <a:t> Без доброжелательных, благодарных зрителей, без аплодисментов не могут обойтись даже профессиональные артисты. А вашим детям они необходимы втройне. Не жалейте ладош! Нуждаемся в вашей поддержке и мы, педагоги. Нам всегда приятно услышать ваши отзывы об увиденном и услышанном, пожелания, учесть ваши </a:t>
            </a:r>
            <a:r>
              <a:rPr lang="ru-RU" sz="2000" dirty="0" smtClean="0">
                <a:solidFill>
                  <a:schemeClr val="accent1">
                    <a:lumMod val="50000"/>
                  </a:schemeClr>
                </a:solidFill>
                <a:latin typeface="Comic Sans MS" panose="030F0702030302020204" pitchFamily="66" charset="0"/>
              </a:rPr>
              <a:t>замечания.</a:t>
            </a:r>
            <a:r>
              <a:rPr lang="ru-RU" sz="2000" dirty="0">
                <a:solidFill>
                  <a:schemeClr val="accent1">
                    <a:lumMod val="50000"/>
                  </a:schemeClr>
                </a:solidFill>
                <a:latin typeface="Comic Sans MS" panose="030F0702030302020204" pitchFamily="66" charset="0"/>
              </a:rPr>
              <a:t/>
            </a:r>
            <a:br>
              <a:rPr lang="ru-RU" sz="2000" dirty="0">
                <a:solidFill>
                  <a:schemeClr val="accent1">
                    <a:lumMod val="50000"/>
                  </a:schemeClr>
                </a:solidFill>
                <a:latin typeface="Comic Sans MS" panose="030F0702030302020204" pitchFamily="66" charset="0"/>
              </a:rPr>
            </a:br>
            <a:r>
              <a:rPr lang="ru-RU" sz="2000" dirty="0" smtClean="0">
                <a:solidFill>
                  <a:schemeClr val="accent1">
                    <a:lumMod val="50000"/>
                  </a:schemeClr>
                </a:solidFill>
                <a:latin typeface="Comic Sans MS" panose="030F0702030302020204" pitchFamily="66" charset="0"/>
              </a:rPr>
              <a:t>3.Во </a:t>
            </a:r>
            <a:r>
              <a:rPr lang="ru-RU" sz="2000" dirty="0">
                <a:solidFill>
                  <a:schemeClr val="accent1">
                    <a:lumMod val="50000"/>
                  </a:schemeClr>
                </a:solidFill>
                <a:latin typeface="Comic Sans MS" panose="030F0702030302020204" pitchFamily="66" charset="0"/>
              </a:rPr>
              <a:t>время самого праздника не стоит нервировать детей, </a:t>
            </a:r>
            <a:r>
              <a:rPr lang="ru-RU" sz="2000" u="sng" dirty="0">
                <a:solidFill>
                  <a:schemeClr val="accent1">
                    <a:lumMod val="50000"/>
                  </a:schemeClr>
                </a:solidFill>
                <a:latin typeface="Comic Sans MS" panose="030F0702030302020204" pitchFamily="66" charset="0"/>
              </a:rPr>
              <a:t>не отвлекать их ненужными «</a:t>
            </a:r>
            <a:r>
              <a:rPr lang="ru-RU" sz="2000" u="sng" dirty="0" err="1">
                <a:solidFill>
                  <a:schemeClr val="accent1">
                    <a:lumMod val="50000"/>
                  </a:schemeClr>
                </a:solidFill>
                <a:latin typeface="Comic Sans MS" panose="030F0702030302020204" pitchFamily="66" charset="0"/>
              </a:rPr>
              <a:t>подзываниями</a:t>
            </a:r>
            <a:r>
              <a:rPr lang="ru-RU" sz="2000" u="sng" dirty="0">
                <a:solidFill>
                  <a:schemeClr val="accent1">
                    <a:lumMod val="50000"/>
                  </a:schemeClr>
                </a:solidFill>
                <a:latin typeface="Comic Sans MS" panose="030F0702030302020204" pitchFamily="66" charset="0"/>
              </a:rPr>
              <a:t>» к себе.</a:t>
            </a:r>
            <a:br>
              <a:rPr lang="ru-RU" sz="2000" u="sng" dirty="0">
                <a:solidFill>
                  <a:schemeClr val="accent1">
                    <a:lumMod val="50000"/>
                  </a:schemeClr>
                </a:solidFill>
                <a:latin typeface="Comic Sans MS" panose="030F0702030302020204" pitchFamily="66" charset="0"/>
              </a:rPr>
            </a:br>
            <a:r>
              <a:rPr lang="ru-RU" sz="2000" dirty="0" smtClean="0">
                <a:solidFill>
                  <a:schemeClr val="accent1">
                    <a:lumMod val="50000"/>
                  </a:schemeClr>
                </a:solidFill>
                <a:latin typeface="Comic Sans MS" panose="030F0702030302020204" pitchFamily="66" charset="0"/>
              </a:rPr>
              <a:t>4. </a:t>
            </a:r>
            <a:r>
              <a:rPr lang="ru-RU" sz="2000" dirty="0">
                <a:solidFill>
                  <a:schemeClr val="accent1">
                    <a:lumMod val="50000"/>
                  </a:schemeClr>
                </a:solidFill>
                <a:latin typeface="Comic Sans MS" panose="030F0702030302020204" pitchFamily="66" charset="0"/>
              </a:rPr>
              <a:t>Если вы осуществляете </a:t>
            </a:r>
            <a:r>
              <a:rPr lang="ru-RU" sz="2000" u="sng" dirty="0">
                <a:solidFill>
                  <a:schemeClr val="accent1">
                    <a:lumMod val="50000"/>
                  </a:schemeClr>
                </a:solidFill>
                <a:latin typeface="Comic Sans MS" panose="030F0702030302020204" pitchFamily="66" charset="0"/>
              </a:rPr>
              <a:t>фото и видеосъёмку, то делайте это только </a:t>
            </a:r>
            <a:r>
              <a:rPr lang="ru-RU" sz="2000" u="sng" dirty="0" smtClean="0">
                <a:solidFill>
                  <a:schemeClr val="accent1">
                    <a:lumMod val="50000"/>
                  </a:schemeClr>
                </a:solidFill>
                <a:latin typeface="Comic Sans MS" panose="030F0702030302020204" pitchFamily="66" charset="0"/>
              </a:rPr>
              <a:t>места</a:t>
            </a:r>
            <a:r>
              <a:rPr lang="ru-RU" sz="2000" dirty="0" smtClean="0">
                <a:solidFill>
                  <a:schemeClr val="accent1">
                    <a:lumMod val="50000"/>
                  </a:schemeClr>
                </a:solidFill>
                <a:latin typeface="Comic Sans MS" panose="030F0702030302020204" pitchFamily="66" charset="0"/>
              </a:rPr>
              <a:t>.</a:t>
            </a:r>
            <a:r>
              <a:rPr lang="ru-RU" sz="2000" dirty="0">
                <a:solidFill>
                  <a:schemeClr val="accent1">
                    <a:lumMod val="50000"/>
                  </a:schemeClr>
                </a:solidFill>
                <a:latin typeface="Comic Sans MS" panose="030F0702030302020204" pitchFamily="66" charset="0"/>
              </a:rPr>
              <a:t/>
            </a:r>
            <a:br>
              <a:rPr lang="ru-RU" sz="2000" dirty="0">
                <a:solidFill>
                  <a:schemeClr val="accent1">
                    <a:lumMod val="50000"/>
                  </a:schemeClr>
                </a:solidFill>
                <a:latin typeface="Comic Sans MS" panose="030F0702030302020204" pitchFamily="66" charset="0"/>
              </a:rPr>
            </a:br>
            <a:r>
              <a:rPr lang="ru-RU" sz="2000" dirty="0">
                <a:solidFill>
                  <a:schemeClr val="accent1">
                    <a:lumMod val="50000"/>
                  </a:schemeClr>
                </a:solidFill>
                <a:latin typeface="Comic Sans MS" panose="030F0702030302020204" pitchFamily="66" charset="0"/>
              </a:rPr>
              <a:t>5</a:t>
            </a:r>
            <a:r>
              <a:rPr lang="ru-RU" sz="2000" dirty="0" smtClean="0">
                <a:solidFill>
                  <a:schemeClr val="accent1">
                    <a:lumMod val="50000"/>
                  </a:schemeClr>
                </a:solidFill>
                <a:latin typeface="Comic Sans MS" panose="030F0702030302020204" pitchFamily="66" charset="0"/>
              </a:rPr>
              <a:t>. </a:t>
            </a:r>
            <a:r>
              <a:rPr lang="ru-RU" sz="2000" dirty="0">
                <a:solidFill>
                  <a:schemeClr val="accent1">
                    <a:lumMod val="50000"/>
                  </a:schemeClr>
                </a:solidFill>
                <a:latin typeface="Comic Sans MS" panose="030F0702030302020204" pitchFamily="66" charset="0"/>
              </a:rPr>
              <a:t>Очень большая просьба </a:t>
            </a:r>
            <a:r>
              <a:rPr lang="ru-RU" sz="2000" u="sng" dirty="0">
                <a:solidFill>
                  <a:schemeClr val="accent1">
                    <a:lumMod val="50000"/>
                  </a:schemeClr>
                </a:solidFill>
                <a:latin typeface="Comic Sans MS" panose="030F0702030302020204" pitchFamily="66" charset="0"/>
              </a:rPr>
              <a:t>не опаздывать на праздники</a:t>
            </a:r>
            <a:r>
              <a:rPr lang="ru-RU" sz="2000" dirty="0">
                <a:solidFill>
                  <a:schemeClr val="accent1">
                    <a:lumMod val="50000"/>
                  </a:schemeClr>
                </a:solidFill>
                <a:latin typeface="Comic Sans MS" panose="030F0702030302020204" pitchFamily="66" charset="0"/>
              </a:rPr>
              <a:t>. Заранее приготовить ребёнку наряд и отдать его воспитателю с утра или накануне вечером.</a:t>
            </a:r>
            <a:br>
              <a:rPr lang="ru-RU" sz="2000" dirty="0">
                <a:solidFill>
                  <a:schemeClr val="accent1">
                    <a:lumMod val="50000"/>
                  </a:schemeClr>
                </a:solidFill>
                <a:latin typeface="Comic Sans MS" panose="030F0702030302020204" pitchFamily="66" charset="0"/>
              </a:rPr>
            </a:br>
            <a:r>
              <a:rPr lang="ru-RU" sz="2000" dirty="0" smtClean="0">
                <a:solidFill>
                  <a:schemeClr val="accent1">
                    <a:lumMod val="50000"/>
                  </a:schemeClr>
                </a:solidFill>
                <a:latin typeface="Comic Sans MS" panose="030F0702030302020204" pitchFamily="66" charset="0"/>
              </a:rPr>
              <a:t>6. </a:t>
            </a:r>
            <a:r>
              <a:rPr lang="ru-RU" sz="2000" dirty="0">
                <a:solidFill>
                  <a:schemeClr val="accent1">
                    <a:lumMod val="50000"/>
                  </a:schemeClr>
                </a:solidFill>
                <a:latin typeface="Comic Sans MS" panose="030F0702030302020204" pitchFamily="66" charset="0"/>
              </a:rPr>
              <a:t>Пожалуйста, </a:t>
            </a:r>
            <a:r>
              <a:rPr lang="ru-RU" sz="2000" u="sng" dirty="0">
                <a:solidFill>
                  <a:schemeClr val="accent1">
                    <a:lumMod val="50000"/>
                  </a:schemeClr>
                </a:solidFill>
                <a:latin typeface="Comic Sans MS" panose="030F0702030302020204" pitchFamily="66" charset="0"/>
              </a:rPr>
              <a:t>во время утренников отключайте мобильные те</a:t>
            </a:r>
            <a:r>
              <a:rPr lang="ru-RU" sz="2000" dirty="0">
                <a:solidFill>
                  <a:schemeClr val="accent1">
                    <a:lumMod val="50000"/>
                  </a:schemeClr>
                </a:solidFill>
                <a:latin typeface="Comic Sans MS" panose="030F0702030302020204" pitchFamily="66" charset="0"/>
              </a:rPr>
              <a:t>лефоны, и </a:t>
            </a:r>
            <a:r>
              <a:rPr lang="ru-RU" sz="2000" u="sng" dirty="0">
                <a:solidFill>
                  <a:schemeClr val="accent1">
                    <a:lumMod val="50000"/>
                  </a:schemeClr>
                </a:solidFill>
                <a:latin typeface="Comic Sans MS" panose="030F0702030302020204" pitchFamily="66" charset="0"/>
              </a:rPr>
              <a:t>не разговаривайте даже шёпотом, </a:t>
            </a:r>
            <a:r>
              <a:rPr lang="ru-RU" sz="2000" dirty="0">
                <a:solidFill>
                  <a:schemeClr val="accent1">
                    <a:lumMod val="50000"/>
                  </a:schemeClr>
                </a:solidFill>
                <a:latin typeface="Comic Sans MS" panose="030F0702030302020204" pitchFamily="66" charset="0"/>
              </a:rPr>
              <a:t>чтобы не мешать своим деткам</a:t>
            </a:r>
            <a:r>
              <a:rPr lang="ru-RU" sz="2000" dirty="0" smtClean="0">
                <a:solidFill>
                  <a:schemeClr val="accent1">
                    <a:lumMod val="50000"/>
                  </a:schemeClr>
                </a:solidFill>
                <a:latin typeface="Comic Sans MS" panose="030F0702030302020204" pitchFamily="66" charset="0"/>
              </a:rPr>
              <a:t>.</a:t>
            </a:r>
            <a:br>
              <a:rPr lang="ru-RU" sz="2000" dirty="0" smtClean="0">
                <a:solidFill>
                  <a:schemeClr val="accent1">
                    <a:lumMod val="50000"/>
                  </a:schemeClr>
                </a:solidFill>
                <a:latin typeface="Comic Sans MS" panose="030F0702030302020204" pitchFamily="66" charset="0"/>
              </a:rPr>
            </a:br>
            <a:r>
              <a:rPr lang="ru-RU" sz="2000" dirty="0">
                <a:solidFill>
                  <a:schemeClr val="accent1">
                    <a:lumMod val="50000"/>
                  </a:schemeClr>
                </a:solidFill>
                <a:latin typeface="Comic Sans MS" panose="030F0702030302020204" pitchFamily="66" charset="0"/>
              </a:rPr>
              <a:t/>
            </a:r>
            <a:br>
              <a:rPr lang="ru-RU" sz="2000" dirty="0">
                <a:solidFill>
                  <a:schemeClr val="accent1">
                    <a:lumMod val="50000"/>
                  </a:schemeClr>
                </a:solidFill>
                <a:latin typeface="Comic Sans MS" panose="030F0702030302020204" pitchFamily="66" charset="0"/>
              </a:rPr>
            </a:br>
            <a:r>
              <a:rPr lang="ru-RU" sz="2000" dirty="0">
                <a:latin typeface="Comic Sans MS" panose="030F0702030302020204" pitchFamily="66" charset="0"/>
              </a:rPr>
              <a:t> </a:t>
            </a:r>
            <a:br>
              <a:rPr lang="ru-RU" sz="2000" dirty="0">
                <a:latin typeface="Comic Sans MS" panose="030F0702030302020204" pitchFamily="66" charset="0"/>
              </a:rPr>
            </a:br>
            <a:endParaRPr lang="ru-RU" sz="2000" dirty="0">
              <a:latin typeface="Comic Sans MS" panose="030F0702030302020204" pitchFamily="66" charset="0"/>
            </a:endParaRPr>
          </a:p>
        </p:txBody>
      </p:sp>
      <p:sp>
        <p:nvSpPr>
          <p:cNvPr id="3" name="Объект 2"/>
          <p:cNvSpPr>
            <a:spLocks noGrp="1"/>
          </p:cNvSpPr>
          <p:nvPr>
            <p:ph idx="1"/>
          </p:nvPr>
        </p:nvSpPr>
        <p:spPr>
          <a:xfrm flipV="1">
            <a:off x="838200" y="6176962"/>
            <a:ext cx="10515600"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410482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675066"/>
          </a:xfrm>
        </p:spPr>
        <p:txBody>
          <a:bodyPr>
            <a:normAutofit/>
          </a:bodyPr>
          <a:lstStyle/>
          <a:p>
            <a:pPr algn="just"/>
            <a:r>
              <a:rPr lang="ru-RU" sz="4000" dirty="0" smtClean="0">
                <a:solidFill>
                  <a:schemeClr val="accent1">
                    <a:lumMod val="50000"/>
                  </a:schemeClr>
                </a:solidFill>
                <a:latin typeface="Comic Sans MS" panose="030F0702030302020204" pitchFamily="66" charset="0"/>
              </a:rPr>
              <a:t>	В </a:t>
            </a:r>
            <a:r>
              <a:rPr lang="ru-RU" sz="4000" dirty="0">
                <a:solidFill>
                  <a:schemeClr val="accent1">
                    <a:lumMod val="50000"/>
                  </a:schemeClr>
                </a:solidFill>
                <a:latin typeface="Comic Sans MS" panose="030F0702030302020204" pitchFamily="66" charset="0"/>
              </a:rPr>
              <a:t>заключении хочется пожелать вам, чтобы к концу пребывания в нашем детском саду ваши дети были все музыкальными, артистичными, активными, смелыми и уверенными в себе. </a:t>
            </a:r>
          </a:p>
        </p:txBody>
      </p:sp>
      <p:sp>
        <p:nvSpPr>
          <p:cNvPr id="3" name="Объект 2"/>
          <p:cNvSpPr>
            <a:spLocks noGrp="1"/>
          </p:cNvSpPr>
          <p:nvPr>
            <p:ph idx="1"/>
          </p:nvPr>
        </p:nvSpPr>
        <p:spPr>
          <a:xfrm>
            <a:off x="838200" y="6040191"/>
            <a:ext cx="10515600" cy="136771"/>
          </a:xfrm>
        </p:spPr>
        <p:txBody>
          <a:bodyPr>
            <a:normAutofit fontScale="25000" lnSpcReduction="20000"/>
          </a:bodyPr>
          <a:lstStyle/>
          <a:p>
            <a:endParaRPr lang="ru-RU" dirty="0"/>
          </a:p>
        </p:txBody>
      </p:sp>
    </p:spTree>
    <p:extLst>
      <p:ext uri="{BB962C8B-B14F-4D97-AF65-F5344CB8AC3E}">
        <p14:creationId xmlns:p14="http://schemas.microsoft.com/office/powerpoint/2010/main" val="3969382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2007"/>
          </a:xfrm>
        </p:spPr>
        <p:txBody>
          <a:bodyPr>
            <a:normAutofit/>
          </a:bodyPr>
          <a:lstStyle/>
          <a:p>
            <a:pPr algn="ctr"/>
            <a:r>
              <a:rPr lang="ru-RU" sz="6600" dirty="0" smtClean="0">
                <a:solidFill>
                  <a:srgbClr val="C00000"/>
                </a:solidFill>
                <a:latin typeface="Comic Sans MS" panose="030F0702030302020204" pitchFamily="66" charset="0"/>
              </a:rPr>
              <a:t>Спасибо за внимание!</a:t>
            </a:r>
            <a:endParaRPr lang="ru-RU" sz="6600" dirty="0">
              <a:solidFill>
                <a:srgbClr val="C00000"/>
              </a:solidFill>
              <a:latin typeface="Comic Sans MS" panose="030F0702030302020204" pitchFamily="66" charset="0"/>
            </a:endParaRPr>
          </a:p>
        </p:txBody>
      </p:sp>
      <p:sp>
        <p:nvSpPr>
          <p:cNvPr id="3" name="Объект 2"/>
          <p:cNvSpPr>
            <a:spLocks noGrp="1"/>
          </p:cNvSpPr>
          <p:nvPr>
            <p:ph idx="1"/>
          </p:nvPr>
        </p:nvSpPr>
        <p:spPr>
          <a:xfrm>
            <a:off x="4070797" y="6156555"/>
            <a:ext cx="10515600" cy="3537003"/>
          </a:xfrm>
        </p:spPr>
        <p:txBody>
          <a:bodyPr>
            <a:normAutofit/>
          </a:bodyPr>
          <a:lstStyle/>
          <a:p>
            <a:endParaRPr lang="ru-RU" dirty="0"/>
          </a:p>
        </p:txBody>
      </p:sp>
      <p:pic>
        <p:nvPicPr>
          <p:cNvPr id="1027" name="Picture 3" descr="zQkqhZLaJ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772" y="2511379"/>
            <a:ext cx="5811838" cy="334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832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584914"/>
          </a:xfrm>
        </p:spPr>
        <p:txBody>
          <a:bodyPr>
            <a:noAutofit/>
          </a:bodyPr>
          <a:lstStyle/>
          <a:p>
            <a:pPr algn="just"/>
            <a:r>
              <a:rPr lang="ru-RU" sz="3200" dirty="0" smtClean="0"/>
              <a:t>	</a:t>
            </a:r>
            <a:r>
              <a:rPr lang="ru-RU" sz="3200" dirty="0" smtClean="0">
                <a:solidFill>
                  <a:schemeClr val="accent1">
                    <a:lumMod val="75000"/>
                  </a:schemeClr>
                </a:solidFill>
                <a:latin typeface="Comic Sans MS" panose="030F0702030302020204" pitchFamily="66" charset="0"/>
              </a:rPr>
              <a:t>Музыка</a:t>
            </a:r>
            <a:r>
              <a:rPr lang="ru-RU" sz="3200" dirty="0">
                <a:solidFill>
                  <a:schemeClr val="accent1">
                    <a:lumMod val="75000"/>
                  </a:schemeClr>
                </a:solidFill>
                <a:latin typeface="Comic Sans MS" panose="030F0702030302020204" pitchFamily="66" charset="0"/>
              </a:rPr>
              <a:t> – самое яркое, а потому и самое эффективное средство воздействия на детей. Музыкальная деятельность в детском саду – источник особой радости для </a:t>
            </a:r>
            <a:r>
              <a:rPr lang="ru-RU" sz="3200" dirty="0" smtClean="0">
                <a:solidFill>
                  <a:schemeClr val="accent1">
                    <a:lumMod val="75000"/>
                  </a:schemeClr>
                </a:solidFill>
                <a:latin typeface="Comic Sans MS" panose="030F0702030302020204" pitchFamily="66" charset="0"/>
              </a:rPr>
              <a:t>ребят. </a:t>
            </a:r>
            <a:r>
              <a:rPr lang="ru-RU" sz="3200" dirty="0">
                <a:solidFill>
                  <a:schemeClr val="accent1">
                    <a:lumMod val="75000"/>
                  </a:schemeClr>
                </a:solidFill>
                <a:latin typeface="Comic Sans MS" panose="030F0702030302020204" pitchFamily="66" charset="0"/>
              </a:rPr>
              <a:t>Их жизнь без музыки невозможна, как невозможна она без игры и сказки. Человек, которому в детстве распахнули окно в мир прекрасного, умеет полнее и радостнее воспринимать жизнь, видеть мир многостороннее. </a:t>
            </a:r>
            <a:r>
              <a:rPr lang="ru-RU" sz="3200" dirty="0" smtClean="0">
                <a:solidFill>
                  <a:schemeClr val="accent1">
                    <a:lumMod val="75000"/>
                  </a:schemeClr>
                </a:solidFill>
                <a:latin typeface="Comic Sans MS" panose="030F0702030302020204" pitchFamily="66" charset="0"/>
              </a:rPr>
              <a:t>Каждому </a:t>
            </a:r>
            <a:r>
              <a:rPr lang="ru-RU" sz="3200" dirty="0">
                <a:solidFill>
                  <a:schemeClr val="accent1">
                    <a:lumMod val="75000"/>
                  </a:schemeClr>
                </a:solidFill>
                <a:latin typeface="Comic Sans MS" panose="030F0702030302020204" pitchFamily="66" charset="0"/>
              </a:rPr>
              <a:t>родителю нужно помнить, что детей невосприимчивых к музыке нет. </a:t>
            </a:r>
          </a:p>
        </p:txBody>
      </p:sp>
      <p:sp>
        <p:nvSpPr>
          <p:cNvPr id="3" name="Объект 2"/>
          <p:cNvSpPr>
            <a:spLocks noGrp="1"/>
          </p:cNvSpPr>
          <p:nvPr>
            <p:ph idx="1"/>
          </p:nvPr>
        </p:nvSpPr>
        <p:spPr>
          <a:xfrm flipV="1">
            <a:off x="838200" y="6176962"/>
            <a:ext cx="10515600" cy="45719"/>
          </a:xfrm>
        </p:spPr>
        <p:txBody>
          <a:bodyPr>
            <a:normAutofit fontScale="25000" lnSpcReduction="20000"/>
          </a:bodyPr>
          <a:lstStyle/>
          <a:p>
            <a:endParaRPr lang="ru-RU" dirty="0"/>
          </a:p>
        </p:txBody>
      </p:sp>
    </p:spTree>
    <p:extLst>
      <p:ext uri="{BB962C8B-B14F-4D97-AF65-F5344CB8AC3E}">
        <p14:creationId xmlns:p14="http://schemas.microsoft.com/office/powerpoint/2010/main" val="2365130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250064"/>
          </a:xfrm>
        </p:spPr>
        <p:txBody>
          <a:bodyPr>
            <a:normAutofit/>
          </a:bodyPr>
          <a:lstStyle/>
          <a:p>
            <a:pPr algn="just"/>
            <a:r>
              <a:rPr lang="ru-RU" sz="4000" dirty="0" smtClean="0">
                <a:solidFill>
                  <a:schemeClr val="accent1">
                    <a:lumMod val="75000"/>
                  </a:schemeClr>
                </a:solidFill>
                <a:latin typeface="Comic Sans MS" panose="030F0702030302020204" pitchFamily="66" charset="0"/>
              </a:rPr>
              <a:t>	Музыкальное </a:t>
            </a:r>
            <a:r>
              <a:rPr lang="ru-RU" sz="4000" dirty="0">
                <a:solidFill>
                  <a:schemeClr val="accent1">
                    <a:lumMod val="75000"/>
                  </a:schemeClr>
                </a:solidFill>
                <a:latin typeface="Comic Sans MS" panose="030F0702030302020204" pitchFamily="66" charset="0"/>
              </a:rPr>
              <a:t>занятие в детском саду проводится два раза в неделю</a:t>
            </a:r>
            <a:r>
              <a:rPr lang="ru-RU" sz="4000" dirty="0" smtClean="0">
                <a:solidFill>
                  <a:schemeClr val="accent1">
                    <a:lumMod val="75000"/>
                  </a:schemeClr>
                </a:solidFill>
                <a:latin typeface="Comic Sans MS" panose="030F0702030302020204" pitchFamily="66" charset="0"/>
              </a:rPr>
              <a:t>. </a:t>
            </a:r>
            <a:r>
              <a:rPr lang="ru-RU" sz="4000" dirty="0" smtClean="0">
                <a:solidFill>
                  <a:schemeClr val="accent1">
                    <a:lumMod val="75000"/>
                  </a:schemeClr>
                </a:solidFill>
                <a:latin typeface="Comic Sans MS" panose="030F0702030302020204" pitchFamily="66" charset="0"/>
              </a:rPr>
              <a:t> </a:t>
            </a:r>
            <a:r>
              <a:rPr lang="ru-RU" sz="4000" dirty="0">
                <a:solidFill>
                  <a:schemeClr val="accent1">
                    <a:lumMod val="75000"/>
                  </a:schemeClr>
                </a:solidFill>
                <a:latin typeface="Comic Sans MS" panose="030F0702030302020204" pitchFamily="66" charset="0"/>
              </a:rPr>
              <a:t>Е</a:t>
            </a:r>
            <a:r>
              <a:rPr lang="ru-RU" sz="4000" dirty="0" smtClean="0">
                <a:solidFill>
                  <a:schemeClr val="accent1">
                    <a:lumMod val="75000"/>
                  </a:schemeClr>
                </a:solidFill>
                <a:latin typeface="Comic Sans MS" panose="030F0702030302020204" pitchFamily="66" charset="0"/>
              </a:rPr>
              <a:t>го продолжительность зависит от возраста ребенка. </a:t>
            </a:r>
            <a:r>
              <a:rPr lang="ru-RU" sz="4000" dirty="0">
                <a:solidFill>
                  <a:schemeClr val="accent1">
                    <a:lumMod val="75000"/>
                  </a:schemeClr>
                </a:solidFill>
                <a:latin typeface="Comic Sans MS" panose="030F0702030302020204" pitchFamily="66" charset="0"/>
              </a:rPr>
              <a:t>Занятия с детьми включает в себя чередование различных видов деятельности: пение, музыкально</a:t>
            </a:r>
            <a:r>
              <a:rPr lang="ru-RU" sz="4000" b="1" dirty="0">
                <a:solidFill>
                  <a:schemeClr val="accent1">
                    <a:lumMod val="75000"/>
                  </a:schemeClr>
                </a:solidFill>
                <a:latin typeface="Comic Sans MS" panose="030F0702030302020204" pitchFamily="66" charset="0"/>
              </a:rPr>
              <a:t>-</a:t>
            </a:r>
            <a:r>
              <a:rPr lang="ru-RU" sz="4000" dirty="0">
                <a:solidFill>
                  <a:schemeClr val="accent1">
                    <a:lumMod val="75000"/>
                  </a:schemeClr>
                </a:solidFill>
                <a:latin typeface="Comic Sans MS" panose="030F0702030302020204" pitchFamily="66" charset="0"/>
              </a:rPr>
              <a:t>ритмические движения, слушание музыки, </a:t>
            </a:r>
            <a:r>
              <a:rPr lang="ru-RU" sz="4000" dirty="0" smtClean="0">
                <a:solidFill>
                  <a:schemeClr val="accent1">
                    <a:lumMod val="75000"/>
                  </a:schemeClr>
                </a:solidFill>
                <a:latin typeface="Comic Sans MS" panose="030F0702030302020204" pitchFamily="66" charset="0"/>
              </a:rPr>
              <a:t>пляска, игра.</a:t>
            </a:r>
            <a:endParaRPr lang="ru-RU" sz="4000" dirty="0">
              <a:solidFill>
                <a:schemeClr val="accent1">
                  <a:lumMod val="75000"/>
                </a:schemeClr>
              </a:solidFill>
              <a:latin typeface="Comic Sans MS" panose="030F0702030302020204" pitchFamily="66" charset="0"/>
            </a:endParaRPr>
          </a:p>
        </p:txBody>
      </p:sp>
      <p:sp>
        <p:nvSpPr>
          <p:cNvPr id="3" name="Объект 2"/>
          <p:cNvSpPr>
            <a:spLocks noGrp="1"/>
          </p:cNvSpPr>
          <p:nvPr>
            <p:ph idx="1"/>
          </p:nvPr>
        </p:nvSpPr>
        <p:spPr>
          <a:xfrm>
            <a:off x="838200" y="5996306"/>
            <a:ext cx="10515600"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494334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5464" y="416641"/>
            <a:ext cx="10515600" cy="1579584"/>
          </a:xfrm>
        </p:spPr>
        <p:txBody>
          <a:bodyPr>
            <a:normAutofit fontScale="90000"/>
          </a:bodyPr>
          <a:lstStyle/>
          <a:p>
            <a:pPr algn="just"/>
            <a:r>
              <a:rPr lang="ru-RU" sz="3200" dirty="0" smtClean="0">
                <a:latin typeface="Comic Sans MS" panose="030F0702030302020204" pitchFamily="66" charset="0"/>
              </a:rPr>
              <a:t>	</a:t>
            </a:r>
            <a:r>
              <a:rPr lang="ru-RU" sz="2800" dirty="0" smtClean="0">
                <a:solidFill>
                  <a:schemeClr val="accent1">
                    <a:lumMod val="50000"/>
                  </a:schemeClr>
                </a:solidFill>
                <a:latin typeface="Comic Sans MS" panose="030F0702030302020204" pitchFamily="66" charset="0"/>
              </a:rPr>
              <a:t>Начинаем мы занятие с музыкально-ритмических движений. Задачей этого этапа деятельности является: настроить ребёнка на занятие, развить танцевальные навыки  и разучить  простые танцевальные движения.</a:t>
            </a:r>
            <a:endParaRPr lang="ru-RU" sz="2800" dirty="0">
              <a:solidFill>
                <a:schemeClr val="accent1">
                  <a:lumMod val="50000"/>
                </a:schemeClr>
              </a:solidFill>
              <a:latin typeface="Comic Sans MS" panose="030F0702030302020204" pitchFamily="66"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78736" y="6130925"/>
            <a:ext cx="34528" cy="4603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996225"/>
            <a:ext cx="5143500" cy="447540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300" y="1996225"/>
            <a:ext cx="5143500" cy="4436773"/>
          </a:xfrm>
          <a:prstGeom prst="rect">
            <a:avLst/>
          </a:prstGeom>
        </p:spPr>
      </p:pic>
    </p:spTree>
    <p:extLst>
      <p:ext uri="{BB962C8B-B14F-4D97-AF65-F5344CB8AC3E}">
        <p14:creationId xmlns:p14="http://schemas.microsoft.com/office/powerpoint/2010/main" val="3269199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631099"/>
          </a:xfrm>
        </p:spPr>
        <p:txBody>
          <a:bodyPr>
            <a:noAutofit/>
          </a:bodyPr>
          <a:lstStyle/>
          <a:p>
            <a:pPr algn="just"/>
            <a:r>
              <a:rPr lang="ru-RU" sz="3200" dirty="0" smtClean="0">
                <a:latin typeface="Comic Sans MS" panose="030F0702030302020204" pitchFamily="66" charset="0"/>
              </a:rPr>
              <a:t>	</a:t>
            </a:r>
            <a:r>
              <a:rPr lang="ru-RU" sz="2000" dirty="0" smtClean="0">
                <a:solidFill>
                  <a:schemeClr val="accent1">
                    <a:lumMod val="50000"/>
                  </a:schemeClr>
                </a:solidFill>
                <a:latin typeface="Comic Sans MS" panose="030F0702030302020204" pitchFamily="66" charset="0"/>
              </a:rPr>
              <a:t>Следующим этапом деятельности является слушание музыки. Его задачей является: приучить детей </a:t>
            </a:r>
            <a:r>
              <a:rPr lang="ru-RU" sz="2000" dirty="0">
                <a:solidFill>
                  <a:schemeClr val="accent1">
                    <a:lumMod val="50000"/>
                  </a:schemeClr>
                </a:solidFill>
                <a:latin typeface="Comic Sans MS" panose="030F0702030302020204" pitchFamily="66" charset="0"/>
              </a:rPr>
              <a:t>слушать и слышать музыку, осмысливать «услышанное»,  и  делать простейшие обобщения – определить, например, характер музыки, назвать признаки, по которым пьесу можно считать весёлой, радостной, спокойной или грустной.</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V="1">
            <a:off x="6078736" y="6176963"/>
            <a:ext cx="34527" cy="4603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415" y="2099256"/>
            <a:ext cx="4708301" cy="426290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283" y="2115354"/>
            <a:ext cx="4700791" cy="4214611"/>
          </a:xfrm>
          <a:prstGeom prst="rect">
            <a:avLst/>
          </a:prstGeom>
        </p:spPr>
      </p:pic>
    </p:spTree>
    <p:extLst>
      <p:ext uri="{BB962C8B-B14F-4D97-AF65-F5344CB8AC3E}">
        <p14:creationId xmlns:p14="http://schemas.microsoft.com/office/powerpoint/2010/main" val="273238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99281"/>
          </a:xfrm>
        </p:spPr>
        <p:txBody>
          <a:bodyPr>
            <a:normAutofit fontScale="90000"/>
          </a:bodyPr>
          <a:lstStyle/>
          <a:p>
            <a:pPr algn="just"/>
            <a:r>
              <a:rPr lang="ru-RU" sz="2400" dirty="0" smtClean="0">
                <a:solidFill>
                  <a:schemeClr val="accent1">
                    <a:lumMod val="50000"/>
                  </a:schemeClr>
                </a:solidFill>
                <a:latin typeface="Comic Sans MS" panose="030F0702030302020204" pitchFamily="66" charset="0"/>
              </a:rPr>
              <a:t>	Затем мы переходим к пению.</a:t>
            </a:r>
            <a:r>
              <a:rPr lang="ru-RU" sz="2400" dirty="0">
                <a:solidFill>
                  <a:schemeClr val="accent1">
                    <a:lumMod val="50000"/>
                  </a:schemeClr>
                </a:solidFill>
                <a:latin typeface="Comic Sans MS" panose="030F0702030302020204" pitchFamily="66" charset="0"/>
              </a:rPr>
              <a:t> </a:t>
            </a:r>
            <a:r>
              <a:rPr lang="ru-RU" sz="2400" dirty="0" smtClean="0">
                <a:solidFill>
                  <a:schemeClr val="accent1">
                    <a:lumMod val="50000"/>
                  </a:schemeClr>
                </a:solidFill>
                <a:latin typeface="Comic Sans MS" panose="030F0702030302020204" pitchFamily="66" charset="0"/>
              </a:rPr>
              <a:t>Задача этого этапа: </a:t>
            </a:r>
            <a:r>
              <a:rPr lang="ru-RU" sz="2400" dirty="0">
                <a:solidFill>
                  <a:schemeClr val="accent1">
                    <a:lumMod val="50000"/>
                  </a:schemeClr>
                </a:solidFill>
                <a:latin typeface="Comic Sans MS" panose="030F0702030302020204" pitchFamily="66" charset="0"/>
              </a:rPr>
              <a:t>развивать певческие навыки ребенка, способствовать развитию музыкального слуха, учить петь чисто, не напрягая голос, правильно забирать и распределять дыхание во время пения.</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V="1">
            <a:off x="6074569" y="6176963"/>
            <a:ext cx="42862" cy="57150"/>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37" y="1764406"/>
            <a:ext cx="5130085" cy="5093594"/>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4624" y="1764406"/>
            <a:ext cx="5169176" cy="5093594"/>
          </a:xfrm>
          <a:prstGeom prst="rect">
            <a:avLst/>
          </a:prstGeom>
        </p:spPr>
      </p:pic>
    </p:spTree>
    <p:extLst>
      <p:ext uri="{BB962C8B-B14F-4D97-AF65-F5344CB8AC3E}">
        <p14:creationId xmlns:p14="http://schemas.microsoft.com/office/powerpoint/2010/main" val="2819892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8099" y="759853"/>
            <a:ext cx="10515600" cy="1532585"/>
          </a:xfrm>
        </p:spPr>
        <p:txBody>
          <a:bodyPr>
            <a:normAutofit fontScale="90000"/>
          </a:bodyPr>
          <a:lstStyle/>
          <a:p>
            <a:pPr lvl="0"/>
            <a:r>
              <a:rPr lang="ru-RU" sz="3200" dirty="0" smtClean="0">
                <a:solidFill>
                  <a:schemeClr val="accent1">
                    <a:lumMod val="50000"/>
                  </a:schemeClr>
                </a:solidFill>
                <a:latin typeface="Comic Sans MS" panose="030F0702030302020204" pitchFamily="66" charset="0"/>
              </a:rPr>
              <a:t>	</a:t>
            </a:r>
            <a:r>
              <a:rPr lang="ru-RU" sz="3100" dirty="0" smtClean="0">
                <a:solidFill>
                  <a:schemeClr val="accent1">
                    <a:lumMod val="50000"/>
                  </a:schemeClr>
                </a:solidFill>
                <a:latin typeface="Comic Sans MS" panose="030F0702030302020204" pitchFamily="66" charset="0"/>
              </a:rPr>
              <a:t>Музыкально-дидактические </a:t>
            </a:r>
            <a:r>
              <a:rPr lang="ru-RU" sz="3100" dirty="0">
                <a:solidFill>
                  <a:schemeClr val="accent1">
                    <a:lumMod val="50000"/>
                  </a:schemeClr>
                </a:solidFill>
                <a:latin typeface="Comic Sans MS" panose="030F0702030302020204" pitchFamily="66" charset="0"/>
              </a:rPr>
              <a:t>игры. </a:t>
            </a:r>
            <a:r>
              <a:rPr lang="ru-RU" sz="3100" dirty="0" smtClean="0">
                <a:solidFill>
                  <a:schemeClr val="accent1">
                    <a:lumMod val="50000"/>
                  </a:schemeClr>
                </a:solidFill>
                <a:latin typeface="Comic Sans MS" panose="030F0702030302020204" pitchFamily="66" charset="0"/>
              </a:rPr>
              <a:t>Задача: познакомить </a:t>
            </a:r>
            <a:r>
              <a:rPr lang="ru-RU" sz="3100" dirty="0">
                <a:solidFill>
                  <a:schemeClr val="accent1">
                    <a:lumMod val="50000"/>
                  </a:schemeClr>
                </a:solidFill>
                <a:latin typeface="Comic Sans MS" panose="030F0702030302020204" pitchFamily="66" charset="0"/>
              </a:rPr>
              <a:t>ребенка с музыкальными инструментами, их особенностями и характеристиками; развивать познавательные процессы ребенка и </a:t>
            </a:r>
            <a:r>
              <a:rPr lang="ru-RU" sz="3100" dirty="0" smtClean="0">
                <a:solidFill>
                  <a:schemeClr val="accent1">
                    <a:lumMod val="50000"/>
                  </a:schemeClr>
                </a:solidFill>
                <a:latin typeface="Comic Sans MS" panose="030F0702030302020204" pitchFamily="66" charset="0"/>
              </a:rPr>
              <a:t>музыкально-сенсорные способности</a:t>
            </a:r>
            <a:r>
              <a:rPr lang="ru-RU" sz="3100" dirty="0">
                <a:solidFill>
                  <a:schemeClr val="accent1">
                    <a:lumMod val="50000"/>
                  </a:schemeClr>
                </a:solidFill>
                <a:latin typeface="Comic Sans MS" panose="030F0702030302020204" pitchFamily="66" charset="0"/>
              </a:rPr>
              <a:t>.</a:t>
            </a:r>
            <a:br>
              <a:rPr lang="ru-RU" sz="3100" dirty="0">
                <a:solidFill>
                  <a:schemeClr val="accent1">
                    <a:lumMod val="50000"/>
                  </a:schemeClr>
                </a:solidFill>
                <a:latin typeface="Comic Sans MS" panose="030F0702030302020204" pitchFamily="66" charset="0"/>
              </a:rPr>
            </a:br>
            <a:endParaRPr lang="ru-RU" sz="3100" dirty="0">
              <a:solidFill>
                <a:schemeClr val="accent1">
                  <a:lumMod val="50000"/>
                </a:schemeClr>
              </a:solidFill>
              <a:latin typeface="Comic Sans MS" panose="030F0702030302020204" pitchFamily="66"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78736" y="6130925"/>
            <a:ext cx="34528" cy="4603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2292438"/>
            <a:ext cx="5143500" cy="4565562"/>
          </a:xfrm>
          <a:prstGeom prst="rect">
            <a:avLst/>
          </a:prstGeom>
        </p:spPr>
      </p:pic>
    </p:spTree>
    <p:extLst>
      <p:ext uri="{BB962C8B-B14F-4D97-AF65-F5344CB8AC3E}">
        <p14:creationId xmlns:p14="http://schemas.microsoft.com/office/powerpoint/2010/main" val="346099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31819"/>
            <a:ext cx="10515600" cy="1506829"/>
          </a:xfrm>
        </p:spPr>
        <p:txBody>
          <a:bodyPr>
            <a:normAutofit/>
          </a:bodyPr>
          <a:lstStyle/>
          <a:p>
            <a:pPr lvl="0"/>
            <a:r>
              <a:rPr lang="ru-RU" sz="2800" dirty="0" smtClean="0">
                <a:solidFill>
                  <a:schemeClr val="accent1">
                    <a:lumMod val="50000"/>
                  </a:schemeClr>
                </a:solidFill>
                <a:latin typeface="Comic Sans MS" panose="030F0702030302020204" pitchFamily="66" charset="0"/>
              </a:rPr>
              <a:t>	</a:t>
            </a:r>
            <a:r>
              <a:rPr lang="ru-RU" sz="2400" dirty="0" smtClean="0">
                <a:solidFill>
                  <a:schemeClr val="accent1">
                    <a:lumMod val="50000"/>
                  </a:schemeClr>
                </a:solidFill>
                <a:latin typeface="Comic Sans MS" panose="030F0702030302020204" pitchFamily="66" charset="0"/>
              </a:rPr>
              <a:t>Заключительным видом деятельности является </a:t>
            </a:r>
            <a:r>
              <a:rPr lang="ru-RU" sz="2400" dirty="0">
                <a:solidFill>
                  <a:schemeClr val="accent1">
                    <a:lumMod val="50000"/>
                  </a:schemeClr>
                </a:solidFill>
                <a:latin typeface="Comic Sans MS" panose="030F0702030302020204" pitchFamily="66" charset="0"/>
              </a:rPr>
              <a:t>и</a:t>
            </a:r>
            <a:r>
              <a:rPr lang="ru-RU" sz="2400" dirty="0" smtClean="0">
                <a:solidFill>
                  <a:schemeClr val="accent1">
                    <a:lumMod val="50000"/>
                  </a:schemeClr>
                </a:solidFill>
                <a:latin typeface="Comic Sans MS" panose="030F0702030302020204" pitchFamily="66" charset="0"/>
              </a:rPr>
              <a:t>гра </a:t>
            </a:r>
            <a:r>
              <a:rPr lang="ru-RU" sz="2400" dirty="0">
                <a:solidFill>
                  <a:schemeClr val="accent1">
                    <a:lumMod val="50000"/>
                  </a:schemeClr>
                </a:solidFill>
                <a:latin typeface="Comic Sans MS" panose="030F0702030302020204" pitchFamily="66" charset="0"/>
              </a:rPr>
              <a:t>или пляска </a:t>
            </a:r>
            <a:r>
              <a:rPr lang="ru-RU" sz="2400" dirty="0" smtClean="0">
                <a:solidFill>
                  <a:schemeClr val="accent1">
                    <a:lumMod val="50000"/>
                  </a:schemeClr>
                </a:solidFill>
                <a:latin typeface="Comic Sans MS" panose="030F0702030302020204" pitchFamily="66" charset="0"/>
              </a:rPr>
              <a:t>.Его </a:t>
            </a:r>
            <a:r>
              <a:rPr lang="ru-RU" sz="2400" dirty="0">
                <a:solidFill>
                  <a:schemeClr val="accent1">
                    <a:lumMod val="50000"/>
                  </a:schemeClr>
                </a:solidFill>
                <a:latin typeface="Comic Sans MS" panose="030F0702030302020204" pitchFamily="66" charset="0"/>
              </a:rPr>
              <a:t>з</a:t>
            </a:r>
            <a:r>
              <a:rPr lang="ru-RU" sz="2400" dirty="0" smtClean="0">
                <a:solidFill>
                  <a:schemeClr val="accent1">
                    <a:lumMod val="50000"/>
                  </a:schemeClr>
                </a:solidFill>
                <a:latin typeface="Comic Sans MS" panose="030F0702030302020204" pitchFamily="66" charset="0"/>
              </a:rPr>
              <a:t>адача</a:t>
            </a:r>
            <a:r>
              <a:rPr lang="ru-RU" sz="2400" dirty="0">
                <a:solidFill>
                  <a:schemeClr val="accent1">
                    <a:lumMod val="50000"/>
                  </a:schemeClr>
                </a:solidFill>
                <a:latin typeface="Comic Sans MS" panose="030F0702030302020204" pitchFamily="66" charset="0"/>
              </a:rPr>
              <a:t>: вызывать у детей интерес к занятиям, желание заниматься музыкой; доставлять эмоциональное наслаждение от выполняемых действий, вызывать чувство радости</a:t>
            </a:r>
            <a:r>
              <a:rPr lang="ru-RU" sz="2400" dirty="0" smtClean="0">
                <a:solidFill>
                  <a:schemeClr val="accent1">
                    <a:lumMod val="50000"/>
                  </a:schemeClr>
                </a:solidFill>
                <a:latin typeface="Comic Sans MS" panose="030F0702030302020204" pitchFamily="66" charset="0"/>
              </a:rPr>
              <a:t>.</a:t>
            </a:r>
            <a:endParaRPr lang="ru-RU" sz="2400" dirty="0">
              <a:solidFill>
                <a:schemeClr val="accent1">
                  <a:lumMod val="50000"/>
                </a:schemeClr>
              </a:solidFill>
              <a:latin typeface="Comic Sans MS" panose="030F0702030302020204" pitchFamily="66"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V="1">
            <a:off x="5993011" y="6176963"/>
            <a:ext cx="205977" cy="27463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791" y="1738648"/>
            <a:ext cx="4854262" cy="4906851"/>
          </a:xfrm>
          <a:prstGeom prst="rect">
            <a:avLst/>
          </a:prstGeom>
        </p:spPr>
      </p:pic>
    </p:spTree>
    <p:extLst>
      <p:ext uri="{BB962C8B-B14F-4D97-AF65-F5344CB8AC3E}">
        <p14:creationId xmlns:p14="http://schemas.microsoft.com/office/powerpoint/2010/main" val="3760294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00731"/>
            <a:ext cx="10515600" cy="380306"/>
          </a:xfrm>
        </p:spPr>
        <p:txBody>
          <a:bodyPr>
            <a:normAutofit fontScale="90000"/>
          </a:bodyPr>
          <a:lstStyle/>
          <a:p>
            <a:pPr algn="ctr"/>
            <a:r>
              <a:rPr lang="ru-RU" sz="3200" dirty="0" smtClean="0">
                <a:solidFill>
                  <a:srgbClr val="C00000"/>
                </a:solidFill>
                <a:latin typeface="Comic Sans MS" panose="030F0702030302020204" pitchFamily="66" charset="0"/>
              </a:rPr>
              <a:t>Одежда детей на музыкальном занятии и праздниках</a:t>
            </a:r>
            <a:endParaRPr lang="ru-RU" sz="3200" dirty="0">
              <a:solidFill>
                <a:srgbClr val="C00000"/>
              </a:solidFill>
              <a:latin typeface="Comic Sans MS" panose="030F0702030302020204" pitchFamily="66" charset="0"/>
            </a:endParaRPr>
          </a:p>
        </p:txBody>
      </p:sp>
      <p:sp>
        <p:nvSpPr>
          <p:cNvPr id="3" name="Объект 2"/>
          <p:cNvSpPr>
            <a:spLocks noGrp="1"/>
          </p:cNvSpPr>
          <p:nvPr>
            <p:ph idx="1"/>
          </p:nvPr>
        </p:nvSpPr>
        <p:spPr>
          <a:xfrm>
            <a:off x="838200" y="901521"/>
            <a:ext cx="10515600" cy="5275442"/>
          </a:xfrm>
        </p:spPr>
        <p:txBody>
          <a:bodyPr>
            <a:normAutofit fontScale="92500" lnSpcReduction="20000"/>
          </a:bodyPr>
          <a:lstStyle/>
          <a:p>
            <a:pPr marL="0" indent="0">
              <a:buNone/>
            </a:pPr>
            <a:r>
              <a:rPr lang="ru-RU" sz="2400" dirty="0" smtClean="0">
                <a:solidFill>
                  <a:srgbClr val="C00000"/>
                </a:solidFill>
                <a:latin typeface="Comic Sans MS" panose="030F0702030302020204" pitchFamily="66" charset="0"/>
              </a:rPr>
              <a:t>Музыкальные занятия</a:t>
            </a:r>
          </a:p>
          <a:p>
            <a:pPr marL="0" indent="0" algn="just">
              <a:buNone/>
            </a:pPr>
            <a:r>
              <a:rPr lang="ru-RU" sz="2400" dirty="0">
                <a:latin typeface="Comic Sans MS" panose="030F0702030302020204" pitchFamily="66" charset="0"/>
              </a:rPr>
              <a:t>	</a:t>
            </a:r>
            <a:r>
              <a:rPr lang="ru-RU" sz="2400" dirty="0" smtClean="0">
                <a:latin typeface="Comic Sans MS" panose="030F0702030302020204" pitchFamily="66" charset="0"/>
              </a:rPr>
              <a:t> </a:t>
            </a:r>
            <a:r>
              <a:rPr lang="ru-RU" sz="2400" dirty="0">
                <a:solidFill>
                  <a:schemeClr val="accent1">
                    <a:lumMod val="50000"/>
                  </a:schemeClr>
                </a:solidFill>
                <a:latin typeface="Comic Sans MS" panose="030F0702030302020204" pitchFamily="66" charset="0"/>
              </a:rPr>
              <a:t>Девочки должны быть одеты в юбки или платья, потому, что иначе им просто не удастся поставить руки на юбку во время танцев. Это приведет к тому, что у них появится привычка держать руки в воздухе, даже когда они будут в юбке или платье на </a:t>
            </a:r>
            <a:r>
              <a:rPr lang="ru-RU" sz="2400" dirty="0" smtClean="0">
                <a:solidFill>
                  <a:schemeClr val="accent1">
                    <a:lumMod val="50000"/>
                  </a:schemeClr>
                </a:solidFill>
                <a:latin typeface="Comic Sans MS" panose="030F0702030302020204" pitchFamily="66" charset="0"/>
              </a:rPr>
              <a:t>празднике. Мальчики </a:t>
            </a:r>
            <a:r>
              <a:rPr lang="ru-RU" sz="2400" dirty="0">
                <a:solidFill>
                  <a:schemeClr val="accent1">
                    <a:lumMod val="50000"/>
                  </a:schemeClr>
                </a:solidFill>
                <a:latin typeface="Comic Sans MS" panose="030F0702030302020204" pitchFamily="66" charset="0"/>
              </a:rPr>
              <a:t>перед началом занятия обязательно должны хорошо заправить рубашки в брюки, чтобы выглядеть </a:t>
            </a:r>
            <a:r>
              <a:rPr lang="ru-RU" sz="2400" dirty="0" smtClean="0">
                <a:solidFill>
                  <a:schemeClr val="accent1">
                    <a:lumMod val="50000"/>
                  </a:schemeClr>
                </a:solidFill>
                <a:latin typeface="Comic Sans MS" panose="030F0702030302020204" pitchFamily="66" charset="0"/>
              </a:rPr>
              <a:t>эстетично. Для </a:t>
            </a:r>
            <a:r>
              <a:rPr lang="ru-RU" sz="2400" dirty="0">
                <a:solidFill>
                  <a:schemeClr val="accent1">
                    <a:lumMod val="50000"/>
                  </a:schemeClr>
                </a:solidFill>
                <a:latin typeface="Comic Sans MS" panose="030F0702030302020204" pitchFamily="66" charset="0"/>
              </a:rPr>
              <a:t>того, чтобы ребенок мог свободно двигаться во время исполнения упражнений, плясок необходима </a:t>
            </a:r>
            <a:r>
              <a:rPr lang="ru-RU" sz="2400" dirty="0" smtClean="0">
                <a:solidFill>
                  <a:schemeClr val="accent1">
                    <a:lumMod val="50000"/>
                  </a:schemeClr>
                </a:solidFill>
                <a:latin typeface="Comic Sans MS" panose="030F0702030302020204" pitchFamily="66" charset="0"/>
              </a:rPr>
              <a:t>соответствующая обувь- чешки.</a:t>
            </a:r>
          </a:p>
          <a:p>
            <a:pPr marL="0" indent="0" algn="just">
              <a:buNone/>
            </a:pPr>
            <a:r>
              <a:rPr lang="ru-RU" sz="2400" dirty="0" smtClean="0">
                <a:solidFill>
                  <a:srgbClr val="C00000"/>
                </a:solidFill>
                <a:latin typeface="Comic Sans MS" panose="030F0702030302020204" pitchFamily="66" charset="0"/>
              </a:rPr>
              <a:t>Праздники</a:t>
            </a:r>
          </a:p>
          <a:p>
            <a:pPr marL="0" indent="0" algn="just">
              <a:buNone/>
            </a:pPr>
            <a:r>
              <a:rPr lang="ru-RU" sz="2400" dirty="0"/>
              <a:t>	</a:t>
            </a:r>
            <a:r>
              <a:rPr lang="ru-RU" sz="2400" dirty="0" smtClean="0">
                <a:solidFill>
                  <a:schemeClr val="accent1">
                    <a:lumMod val="50000"/>
                  </a:schemeClr>
                </a:solidFill>
                <a:latin typeface="Comic Sans MS" panose="030F0702030302020204" pitchFamily="66" charset="0"/>
              </a:rPr>
              <a:t>Многие </a:t>
            </a:r>
            <a:r>
              <a:rPr lang="ru-RU" sz="2400" dirty="0">
                <a:solidFill>
                  <a:schemeClr val="accent1">
                    <a:lumMod val="50000"/>
                  </a:schemeClr>
                </a:solidFill>
                <a:latin typeface="Comic Sans MS" panose="030F0702030302020204" pitchFamily="66" charset="0"/>
              </a:rPr>
              <a:t>родители чересчур увлекаются желанием выделить своего ребенка: покупают великолепные длинные, пышные платья </a:t>
            </a:r>
            <a:r>
              <a:rPr lang="ru-RU" sz="2400" dirty="0" smtClean="0">
                <a:solidFill>
                  <a:schemeClr val="accent1">
                    <a:lumMod val="50000"/>
                  </a:schemeClr>
                </a:solidFill>
                <a:latin typeface="Comic Sans MS" panose="030F0702030302020204" pitchFamily="66" charset="0"/>
              </a:rPr>
              <a:t>девочкам </a:t>
            </a:r>
            <a:r>
              <a:rPr lang="ru-RU" sz="2400" dirty="0">
                <a:solidFill>
                  <a:schemeClr val="accent1">
                    <a:lumMod val="50000"/>
                  </a:schemeClr>
                </a:solidFill>
                <a:latin typeface="Comic Sans MS" panose="030F0702030302020204" pitchFamily="66" charset="0"/>
              </a:rPr>
              <a:t>и модные </a:t>
            </a:r>
            <a:r>
              <a:rPr lang="ru-RU" sz="2400" dirty="0" smtClean="0">
                <a:solidFill>
                  <a:schemeClr val="accent1">
                    <a:lumMod val="50000"/>
                  </a:schemeClr>
                </a:solidFill>
                <a:latin typeface="Comic Sans MS" panose="030F0702030302020204" pitchFamily="66" charset="0"/>
              </a:rPr>
              <a:t>тесные джинсы мальчикам. </a:t>
            </a:r>
            <a:r>
              <a:rPr lang="ru-RU" sz="2400" dirty="0">
                <a:solidFill>
                  <a:schemeClr val="accent1">
                    <a:lumMod val="50000"/>
                  </a:schemeClr>
                </a:solidFill>
                <a:latin typeface="Comic Sans MS" panose="030F0702030302020204" pitchFamily="66" charset="0"/>
              </a:rPr>
              <a:t>Но в них детям не всегда удобно двигаться! И «модники» будут чувствовать себя некомфортно</a:t>
            </a:r>
            <a:r>
              <a:rPr lang="ru-RU" sz="2400" dirty="0" smtClean="0">
                <a:solidFill>
                  <a:schemeClr val="accent1">
                    <a:lumMod val="50000"/>
                  </a:schemeClr>
                </a:solidFill>
                <a:latin typeface="Comic Sans MS" panose="030F0702030302020204" pitchFamily="66" charset="0"/>
              </a:rPr>
              <a:t>. </a:t>
            </a:r>
            <a:r>
              <a:rPr lang="ru-RU" sz="2400" dirty="0" smtClean="0">
                <a:solidFill>
                  <a:srgbClr val="C00000"/>
                </a:solidFill>
                <a:latin typeface="Comic Sans MS" panose="030F0702030302020204" pitchFamily="66" charset="0"/>
              </a:rPr>
              <a:t>Одежда должна быть удобной!</a:t>
            </a:r>
            <a:r>
              <a:rPr lang="ru-RU" sz="2400" dirty="0"/>
              <a:t> </a:t>
            </a:r>
            <a:r>
              <a:rPr lang="ru-RU" sz="2400" dirty="0">
                <a:solidFill>
                  <a:schemeClr val="accent1">
                    <a:lumMod val="50000"/>
                  </a:schemeClr>
                </a:solidFill>
                <a:latin typeface="Comic Sans MS" panose="030F0702030302020204" pitchFamily="66" charset="0"/>
              </a:rPr>
              <a:t>Также нежелательны дополнения к костюму, находящиеся у детей в руках (волшебные палочки, веера, сумочки, корзинки). Если какой-то атрибут необходим для дополнения образа и завершённости костюма, непосредственно перед выступлением ребёнок получит его от воспитателя. Всё остальное время ребенку ничто не </a:t>
            </a:r>
            <a:r>
              <a:rPr lang="ru-RU" sz="2400" dirty="0" smtClean="0">
                <a:solidFill>
                  <a:schemeClr val="accent1">
                    <a:lumMod val="50000"/>
                  </a:schemeClr>
                </a:solidFill>
                <a:latin typeface="Comic Sans MS" panose="030F0702030302020204" pitchFamily="66" charset="0"/>
              </a:rPr>
              <a:t>должно </a:t>
            </a:r>
            <a:r>
              <a:rPr lang="ru-RU" sz="2400" dirty="0">
                <a:solidFill>
                  <a:schemeClr val="accent1">
                    <a:lumMod val="50000"/>
                  </a:schemeClr>
                </a:solidFill>
                <a:latin typeface="Comic Sans MS" panose="030F0702030302020204" pitchFamily="66" charset="0"/>
              </a:rPr>
              <a:t>мешать свободно двигаться и веселиться.</a:t>
            </a:r>
          </a:p>
          <a:p>
            <a:pPr marL="0" indent="0" algn="just">
              <a:buNone/>
            </a:pPr>
            <a:endParaRPr lang="ru-RU" sz="2400" dirty="0">
              <a:solidFill>
                <a:schemeClr val="accent1">
                  <a:lumMod val="50000"/>
                </a:schemeClr>
              </a:solidFill>
              <a:latin typeface="Comic Sans MS" panose="030F0702030302020204" pitchFamily="66" charset="0"/>
            </a:endParaRPr>
          </a:p>
        </p:txBody>
      </p:sp>
      <p:sp>
        <p:nvSpPr>
          <p:cNvPr id="4" name="Прямоугольник 3"/>
          <p:cNvSpPr/>
          <p:nvPr/>
        </p:nvSpPr>
        <p:spPr>
          <a:xfrm>
            <a:off x="3048000" y="1997839"/>
            <a:ext cx="6096000" cy="338554"/>
          </a:xfrm>
          <a:prstGeom prst="rect">
            <a:avLst/>
          </a:prstGeom>
        </p:spPr>
        <p:txBody>
          <a:bodyPr>
            <a:spAutoFit/>
          </a:bodyPr>
          <a:lstStyle/>
          <a:p>
            <a:pPr indent="449580" algn="just">
              <a:spcAft>
                <a:spcPts val="0"/>
              </a:spcAft>
            </a:pPr>
            <a:endParaRPr lang="ru-RU" sz="16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3999208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314</Words>
  <Application>Microsoft Office PowerPoint</Application>
  <PresentationFormat>Широкоэкранный</PresentationFormat>
  <Paragraphs>18</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Comic Sans MS</vt:lpstr>
      <vt:lpstr>Times New Roman</vt:lpstr>
      <vt:lpstr>Тема Office</vt:lpstr>
      <vt:lpstr>ВАШ  РЕБЁНОК  НА  МУЗЫКАЛЬНЫХ ЗАНЯТИЯХ </vt:lpstr>
      <vt:lpstr> Музыка – самое яркое, а потому и самое эффективное средство воздействия на детей. Музыкальная деятельность в детском саду – источник особой радости для ребят. Их жизнь без музыки невозможна, как невозможна она без игры и сказки. Человек, которому в детстве распахнули окно в мир прекрасного, умеет полнее и радостнее воспринимать жизнь, видеть мир многостороннее. Каждому родителю нужно помнить, что детей невосприимчивых к музыке нет. </vt:lpstr>
      <vt:lpstr> Музыкальное занятие в детском саду проводится два раза в неделю.  Его продолжительность зависит от возраста ребенка. Занятия с детьми включает в себя чередование различных видов деятельности: пение, музыкально-ритмические движения, слушание музыки, пляска, игра.</vt:lpstr>
      <vt:lpstr> Начинаем мы занятие с музыкально-ритмических движений. Задачей этого этапа деятельности является: настроить ребёнка на занятие, развить танцевальные навыки  и разучить  простые танцевальные движения.</vt:lpstr>
      <vt:lpstr> Следующим этапом деятельности является слушание музыки. Его задачей является: приучить детей слушать и слышать музыку, осмысливать «услышанное»,  и  делать простейшие обобщения – определить, например, характер музыки, назвать признаки, по которым пьесу можно считать весёлой, радостной, спокойной или грустной.</vt:lpstr>
      <vt:lpstr> Затем мы переходим к пению. Задача этого этапа: развивать певческие навыки ребенка, способствовать развитию музыкального слуха, учить петь чисто, не напрягая голос, правильно забирать и распределять дыхание во время пения.</vt:lpstr>
      <vt:lpstr> Музыкально-дидактические игры. Задача: познакомить ребенка с музыкальными инструментами, их особенностями и характеристиками; развивать познавательные процессы ребенка и музыкально-сенсорные способности. </vt:lpstr>
      <vt:lpstr> Заключительным видом деятельности является игра или пляска .Его задача: вызывать у детей интерес к занятиям, желание заниматься музыкой; доставлять эмоциональное наслаждение от выполняемых действий, вызывать чувство радости.</vt:lpstr>
      <vt:lpstr>Одежда детей на музыкальном занятии и праздниках</vt:lpstr>
      <vt:lpstr>Чем же вы, дорогие родители, можете помочь нам?  Когда ребенок приходит из детского сада, вы можете спросить его, чем он занимался в детском саду, что делал на музыкальном занятии, какие новые песни он выучил. Попросите, что бы ребенок спел вам знакомые ему песни.  Когда дети приходят в гости друг к другу, поощряйте исполнение ими стихов, песен, плясок Хочется так же дать ряд советов  по бережному отношению к детскому голосу: 1) Не разрешайте детям петь на улице в сырую и холодную погоду. 2) В детском саду мы учим детей говорить спокойным тоном, без крика – это     важно для предохранения их голосовых связок от перенапряжения. Кроме     того, это требование культурного поведения.  3) Не следует поощрять пение детьми взрослых песен, особенно эстрадных, т.к. они не подходят для детского голоса и обычно не могут быть правильно    поняты детьми.  Так же необходима охрана детского слуха. Просим вас следить, что бы в жизни детей было достаточно тишины. Не следует включать радио надолго или слишком громко – это отрицательно влияет на нервную систему ребенка, притупляет слух. Использовать радио и телевидение нужно очень разумно, не перегружая ребенка.   У каждого в семье наверно имеется книжная библиотека для ребенка. Это очень хорошо. И было бы неплохо, если бы вы создали небольшую фонотеку записей доступных детям произведений, детских песен.</vt:lpstr>
      <vt:lpstr>Проблема обиды родителей по поводу распределения стихотворений  зачастую стирает радостное впечатление от праздника. Некоторые родители упускают из вида, что они пришли на праздник для детей, а не на представление для родителей! А ведь прослушивание множества стихотворений на празднике не доставляет радости ни детям, ни взрослым. Спросите вашего ребёнка, что ему больше хочется – играть, петь, плясать или сидеть и слушать стихи? Сценарий составляется с учётом детской физиологии – ребёнок не может долго сидеть, если ему не интересно. На празднике чередуются разные виды детской деятельности. Если вашему ребёнку не пришлось рассказать стихотворение, значит, его пригласят на игру, или же ему уделили больше внимания при разучивании танца. И он расскажет его на втором, третьем утреннике. Если ребёнок (особенно с эгоцентричным характером) считает себя задетым при распределении ролей, хотелось бы попросить не разжигать негативные чувства ни в себе, ни в ребёнке. Не вините, пожалуйста, музыкального руководителя и воспитателей. И уж, конечно не вините ребёнка, с чьей ролью, как вам кажется, ваш справился бы лучше. Наоборот, постарайтесь объяснить своему ребёнку, привыкшему к лидерству, что он уже научился выступать, пусть поучатся и другие, и что уступать в этом случае очень почётно! И, поверьте, эта сознательная уступка в деле воспитания стоит очень дорого. Она обернётся в вашем ребёнке добротой и способностью к переживанию. Это вы со временем почувствуете на себе. Поэтому, очень важно, не высказывать, особенно при детях своих обид, а в случае малейших недоразумений разрешите их с воспитателем или музыкальным руководителем. </vt:lpstr>
      <vt:lpstr>ДОРОГИЕ РОДИТЕЛИ,ПРОСИМ ВАС:  1. Мы рады на наших праздниках всегда видеть  вас, поэтому заранее приготовьте для себя сменную обувь. Вариант с бахилами смотрится совсем не эстетично и неудобно! 2. На наших праздниках, также как и на концерте, нам нужно от души аплодировать! Без доброжелательных, благодарных зрителей, без аплодисментов не могут обойтись даже профессиональные артисты. А вашим детям они необходимы втройне. Не жалейте ладош! Нуждаемся в вашей поддержке и мы, педагоги. Нам всегда приятно услышать ваши отзывы об увиденном и услышанном, пожелания, учесть ваши замечания. 3.Во время самого праздника не стоит нервировать детей, не отвлекать их ненужными «подзываниями» к себе. 4. Если вы осуществляете фото и видеосъёмку, то делайте это только места. 5. Очень большая просьба не опаздывать на праздники. Заранее приготовить ребёнку наряд и отдать его воспитателю с утра или накануне вечером. 6. Пожалуйста, во время утренников отключайте мобильные телефоны, и не разговаривайте даже шёпотом, чтобы не мешать своим деткам.    </vt:lpstr>
      <vt:lpstr> В заключении хочется пожелать вам, чтобы к концу пребывания в нашем детском саду ваши дети были все музыкальными, артистичными, активными, смелыми и уверенными в себе. </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ВАШ  РЕБЁНОК  НА  МУЗЫКАЛЬНЫХ ЗАНЯТИЯХ</dc:title>
  <dc:creator>user</dc:creator>
  <cp:lastModifiedBy>user</cp:lastModifiedBy>
  <cp:revision>28</cp:revision>
  <dcterms:created xsi:type="dcterms:W3CDTF">2019-12-04T18:36:43Z</dcterms:created>
  <dcterms:modified xsi:type="dcterms:W3CDTF">2020-04-28T17:14:39Z</dcterms:modified>
</cp:coreProperties>
</file>