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63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03.02.2016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 rot="21104606">
            <a:off x="4478396" y="1504974"/>
            <a:ext cx="3510325" cy="3055964"/>
          </a:xfrm>
        </p:spPr>
        <p:txBody>
          <a:bodyPr>
            <a:no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как </a:t>
            </a:r>
            <a:r>
              <a:rPr lang="ru-RU" b="1" dirty="0">
                <a:solidFill>
                  <a:srgbClr val="C00000"/>
                </a:solidFill>
              </a:rPr>
              <a:t>средство оптимизации работы по развитию речи </a:t>
            </a:r>
            <a:r>
              <a:rPr lang="ru-RU" b="1" dirty="0" smtClean="0">
                <a:solidFill>
                  <a:srgbClr val="C00000"/>
                </a:solidFill>
              </a:rPr>
              <a:t>детей </a:t>
            </a: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 rot="21079967">
            <a:off x="512441" y="1954410"/>
            <a:ext cx="3878452" cy="1383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Дидактический</a:t>
            </a:r>
            <a:r>
              <a:rPr kumimoji="0" lang="ru-RU" sz="4400" b="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синквейн-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064896" cy="2160240"/>
          </a:xfrm>
        </p:spPr>
        <p:txBody>
          <a:bodyPr>
            <a:normAutofit fontScale="90000"/>
          </a:bodyPr>
          <a:lstStyle/>
          <a:p>
            <a:pPr marL="342900" indent="-342900">
              <a:lnSpc>
                <a:spcPct val="110000"/>
              </a:lnSpc>
              <a:defRPr/>
            </a:pPr>
            <a: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Логопедическая технология</a:t>
            </a:r>
            <a: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u="sng" dirty="0" smtClean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altLang="ru-RU" sz="27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(от фр. </a:t>
            </a:r>
            <a:r>
              <a:rPr lang="ru-RU" altLang="ru-RU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cinquains</a:t>
            </a: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англ. </a:t>
            </a:r>
            <a:r>
              <a:rPr lang="ru-RU" altLang="ru-RU" sz="27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cinquain</a:t>
            </a: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— </a:t>
            </a:r>
            <a:r>
              <a:rPr lang="ru-RU" altLang="ru-RU" sz="2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пятистрочная</a:t>
            </a: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стихотворная форма, возникшая </a:t>
            </a:r>
            <a:b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США в начале XX века под влиянием японской поэзии.</a:t>
            </a:r>
            <a:b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700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Синквейн</a:t>
            </a:r>
            <a:r>
              <a:rPr lang="ru-RU" altLang="ru-RU" sz="27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концентрация знаний, ассоциаций, чувств; сужение оценки явлений и событий, выражение своей позиции, взгляда на событие, предмет</a:t>
            </a:r>
            <a:r>
              <a:rPr lang="ru-RU" alt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76672"/>
            <a:ext cx="81369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Актуальность и целесообразность использования дидактического синквейна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6057" y="1674622"/>
            <a:ext cx="26107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Новая технология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74365" y="2136504"/>
            <a:ext cx="55081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</a:t>
            </a:r>
            <a:r>
              <a:rPr lang="ru-RU" sz="2400" dirty="0" smtClean="0"/>
              <a:t>писывается </a:t>
            </a:r>
            <a:r>
              <a:rPr lang="ru-RU" sz="2400" dirty="0"/>
              <a:t>в работу по развитию лексико- грамматических компонентов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6057" y="3160615"/>
            <a:ext cx="667620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Обогащение </a:t>
            </a:r>
            <a:r>
              <a:rPr lang="ru-RU" sz="2400" dirty="0"/>
              <a:t>и </a:t>
            </a:r>
            <a:r>
              <a:rPr lang="ru-RU" sz="2400" dirty="0" smtClean="0"/>
              <a:t>актуализация </a:t>
            </a:r>
            <a:r>
              <a:rPr lang="ru-RU" sz="2400" dirty="0"/>
              <a:t>словаря, уточняет содержание понятий.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208765" y="3991612"/>
            <a:ext cx="4113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Д</a:t>
            </a:r>
            <a:r>
              <a:rPr lang="ru-RU" sz="2400" dirty="0" smtClean="0"/>
              <a:t>иагностический инструмент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339752" y="4653136"/>
            <a:ext cx="37103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/>
              <a:t>К</a:t>
            </a:r>
            <a:r>
              <a:rPr lang="ru-RU" sz="2400" dirty="0" smtClean="0"/>
              <a:t>омплексного воздействие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25108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Правила составления дидактического синквейна</a:t>
            </a:r>
            <a:r>
              <a:rPr lang="ru-RU" sz="2800" b="1" dirty="0" smtClean="0">
                <a:solidFill>
                  <a:srgbClr val="C00000"/>
                </a:solidFill>
              </a:rPr>
              <a:t>:</a:t>
            </a:r>
          </a:p>
          <a:p>
            <a:r>
              <a:rPr lang="ru-RU" sz="2800" dirty="0" smtClean="0">
                <a:solidFill>
                  <a:srgbClr val="C00000"/>
                </a:solidFill>
              </a:rPr>
              <a:t> </a:t>
            </a:r>
          </a:p>
          <a:p>
            <a:r>
              <a:rPr lang="ru-RU" sz="2400" dirty="0" smtClean="0"/>
              <a:t>• </a:t>
            </a:r>
            <a:r>
              <a:rPr lang="ru-RU" sz="2400" b="1" dirty="0"/>
              <a:t>первая строка </a:t>
            </a:r>
            <a:r>
              <a:rPr lang="ru-RU" sz="2400" dirty="0"/>
              <a:t>– одно слово, обычно существительное, отражающее главную идею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• </a:t>
            </a:r>
            <a:r>
              <a:rPr lang="ru-RU" sz="2400" b="1" dirty="0"/>
              <a:t>вторая строка </a:t>
            </a:r>
            <a:r>
              <a:rPr lang="ru-RU" sz="2400" dirty="0"/>
              <a:t>– два слова, прилагательные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• </a:t>
            </a:r>
            <a:r>
              <a:rPr lang="ru-RU" sz="2400" b="1" dirty="0"/>
              <a:t>третья строка </a:t>
            </a:r>
            <a:r>
              <a:rPr lang="ru-RU" sz="2400" dirty="0"/>
              <a:t>– три слова, глаголы, описывающие действия в рамках темы;  • четвертая строка - фраза из нескольких слов, показывающая отношение к теме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• </a:t>
            </a:r>
            <a:r>
              <a:rPr lang="ru-RU" sz="2400" b="1" dirty="0"/>
              <a:t>пятая строка </a:t>
            </a:r>
            <a:r>
              <a:rPr lang="ru-RU" sz="2400" dirty="0"/>
              <a:t>– </a:t>
            </a:r>
            <a:r>
              <a:rPr lang="ru-RU" sz="2400" dirty="0" smtClean="0"/>
              <a:t>слово, связанное </a:t>
            </a:r>
            <a:r>
              <a:rPr lang="ru-RU" sz="2400" dirty="0"/>
              <a:t>с первым, </a:t>
            </a:r>
            <a:r>
              <a:rPr lang="ru-RU" sz="2400" dirty="0" smtClean="0"/>
              <a:t>отражающее </a:t>
            </a:r>
            <a:r>
              <a:rPr lang="ru-RU" sz="2400" dirty="0"/>
              <a:t>сущность </a:t>
            </a:r>
            <a:r>
              <a:rPr lang="ru-RU" sz="2400" dirty="0" smtClean="0"/>
              <a:t>темы, ассоциация </a:t>
            </a:r>
            <a:r>
              <a:rPr lang="ru-RU" sz="2400" dirty="0"/>
              <a:t>(это может быть </a:t>
            </a:r>
            <a:r>
              <a:rPr lang="ru-RU" sz="2400" dirty="0" smtClean="0"/>
              <a:t>одно или два слова).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64777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>                                                 </a:t>
            </a:r>
            <a:r>
              <a:rPr lang="ru-RU" sz="2000" b="1" dirty="0" smtClean="0">
                <a:solidFill>
                  <a:srgbClr val="C00000"/>
                </a:solidFill>
              </a:rPr>
              <a:t>Например</a:t>
            </a:r>
            <a:r>
              <a:rPr lang="ru-RU" sz="2000" b="1" dirty="0">
                <a:solidFill>
                  <a:srgbClr val="C00000"/>
                </a:solidFill>
              </a:rPr>
              <a:t>:  </a:t>
            </a:r>
          </a:p>
          <a:p>
            <a:r>
              <a:rPr lang="ru-RU" sz="2000" dirty="0"/>
              <a:t>1. Кукла</a:t>
            </a:r>
          </a:p>
          <a:p>
            <a:r>
              <a:rPr lang="ru-RU" sz="2000" dirty="0"/>
              <a:t> 2. Красивая, любимая. </a:t>
            </a:r>
          </a:p>
          <a:p>
            <a:r>
              <a:rPr lang="ru-RU" sz="2000" dirty="0"/>
              <a:t> 3. Стоит, сидит, улыбается.  </a:t>
            </a:r>
          </a:p>
          <a:p>
            <a:r>
              <a:rPr lang="ru-RU" sz="2000" dirty="0"/>
              <a:t>4. Моя кукла самая красивая.</a:t>
            </a:r>
          </a:p>
          <a:p>
            <a:r>
              <a:rPr lang="ru-RU" sz="2000" dirty="0"/>
              <a:t> 5. Игрушка.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95936" y="1201932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1. Дождь </a:t>
            </a:r>
          </a:p>
          <a:p>
            <a:r>
              <a:rPr lang="ru-RU" sz="2000" dirty="0"/>
              <a:t>2. Мокрый, холодный </a:t>
            </a:r>
          </a:p>
          <a:p>
            <a:r>
              <a:rPr lang="ru-RU" sz="2000" dirty="0"/>
              <a:t> 3. Капает, стучит, льётся  </a:t>
            </a:r>
          </a:p>
          <a:p>
            <a:r>
              <a:rPr lang="ru-RU" sz="2000" dirty="0"/>
              <a:t>4. Я не люблю дождь </a:t>
            </a:r>
          </a:p>
          <a:p>
            <a:r>
              <a:rPr lang="ru-RU" sz="2000" dirty="0"/>
              <a:t> 5. Вода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3573016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/>
              <a:t> 1. Заяц  </a:t>
            </a:r>
          </a:p>
          <a:p>
            <a:r>
              <a:rPr lang="ru-RU" sz="2000" dirty="0"/>
              <a:t>2. Белый, пушистый  </a:t>
            </a:r>
          </a:p>
          <a:p>
            <a:r>
              <a:rPr lang="ru-RU" sz="2000" dirty="0"/>
              <a:t>3. Скачет, прячется, боится  </a:t>
            </a:r>
          </a:p>
          <a:p>
            <a:r>
              <a:rPr lang="ru-RU" sz="2000" dirty="0"/>
              <a:t>4. Я жалею зайца.  </a:t>
            </a:r>
          </a:p>
          <a:p>
            <a:r>
              <a:rPr lang="ru-RU" sz="2000" dirty="0"/>
              <a:t>5. Дикие животные.  </a:t>
            </a:r>
          </a:p>
        </p:txBody>
      </p:sp>
    </p:spTree>
    <p:extLst>
      <p:ext uri="{BB962C8B-B14F-4D97-AF65-F5344CB8AC3E}">
        <p14:creationId xmlns:p14="http://schemas.microsoft.com/office/powerpoint/2010/main" val="36976624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55840" y="548680"/>
            <a:ext cx="69562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При составлении синквейна </a:t>
            </a:r>
            <a:r>
              <a:rPr lang="ru-RU" sz="2800" b="1" dirty="0">
                <a:solidFill>
                  <a:srgbClr val="C00000"/>
                </a:solidFill>
              </a:rPr>
              <a:t>необходимо: 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7548" y="1125635"/>
            <a:ext cx="763284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/>
              <a:t>• иметь достаточный словарный запас в рамках темы,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 • владеть обобщением, 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• понятиями: слово - предмет (живой не живой), слово-действие, </a:t>
            </a:r>
            <a:r>
              <a:rPr lang="ru-RU" sz="2400" dirty="0" smtClean="0"/>
              <a:t>слово-признак</a:t>
            </a:r>
            <a:r>
              <a:rPr lang="ru-RU" sz="2400" dirty="0"/>
              <a:t>, 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• научиться правильно, понимать и задавать вопросы, 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• согласовывать слова в предложении,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• правильно оформлять свою мысль в виде предложения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0529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377213"/>
            <a:ext cx="5495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В</a:t>
            </a:r>
            <a:r>
              <a:rPr lang="ru-RU" sz="2800" b="1" dirty="0" smtClean="0">
                <a:solidFill>
                  <a:srgbClr val="C00000"/>
                </a:solidFill>
              </a:rPr>
              <a:t>арианты работы с </a:t>
            </a:r>
            <a:r>
              <a:rPr lang="ru-RU" sz="2800" b="1" dirty="0" err="1" smtClean="0">
                <a:solidFill>
                  <a:srgbClr val="C00000"/>
                </a:solidFill>
              </a:rPr>
              <a:t>синквейном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98892" y="1196752"/>
            <a:ext cx="83935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2400" dirty="0" smtClean="0"/>
              <a:t>краткий рассказ </a:t>
            </a:r>
            <a:r>
              <a:rPr lang="ru-RU" sz="2400" dirty="0"/>
              <a:t>по готовому </a:t>
            </a:r>
            <a:r>
              <a:rPr lang="ru-RU" sz="2400" dirty="0" err="1" smtClean="0"/>
              <a:t>синквейну</a:t>
            </a:r>
            <a:r>
              <a:rPr lang="ru-RU" sz="2400" dirty="0" smtClean="0"/>
              <a:t>; </a:t>
            </a:r>
          </a:p>
          <a:p>
            <a:pPr marL="285750" indent="-285750">
              <a:lnSpc>
                <a:spcPct val="150000"/>
              </a:lnSpc>
              <a:buFontTx/>
              <a:buChar char="-"/>
            </a:pPr>
            <a:r>
              <a:rPr lang="ru-RU" sz="2400" dirty="0" smtClean="0"/>
              <a:t>коррекция </a:t>
            </a:r>
            <a:r>
              <a:rPr lang="ru-RU" sz="2400" dirty="0"/>
              <a:t>и совершенствование готового синквейна; </a:t>
            </a:r>
          </a:p>
          <a:p>
            <a:pPr>
              <a:lnSpc>
                <a:spcPct val="150000"/>
              </a:lnSpc>
            </a:pPr>
            <a:r>
              <a:rPr lang="ru-RU" sz="2400" dirty="0"/>
              <a:t>- анализ неполного синквейна для определения </a:t>
            </a:r>
            <a:r>
              <a:rPr lang="ru-RU" sz="2400" dirty="0" smtClean="0"/>
              <a:t>       отсутствующей части; </a:t>
            </a:r>
            <a:endParaRPr lang="ru-RU" sz="2400" dirty="0"/>
          </a:p>
          <a:p>
            <a:pPr>
              <a:lnSpc>
                <a:spcPct val="150000"/>
              </a:lnSpc>
            </a:pPr>
            <a:r>
              <a:rPr lang="ru-RU" sz="2400" dirty="0"/>
              <a:t>- </a:t>
            </a:r>
            <a:r>
              <a:rPr lang="ru-RU" sz="2400" dirty="0" smtClean="0"/>
              <a:t>закрепление </a:t>
            </a:r>
            <a:r>
              <a:rPr lang="ru-RU" sz="2400" dirty="0"/>
              <a:t>изученной лексической темы.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813170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91463" y="1015708"/>
            <a:ext cx="65527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</a:rPr>
              <a:t>Спасибо за внимание!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07901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305</Words>
  <Application>Microsoft Office PowerPoint</Application>
  <PresentationFormat>Экран (4:3)</PresentationFormat>
  <Paragraphs>45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       Логопедическая технология  Синквейн (от фр. cinquains, англ. cinquain) — пятистрочная стихотворная форма, возникшая  в США в начале XX века под влиянием японской поэзии.  Синквейн - концентрация знаний, ассоциаций, чувств; сужение оценки явлений и событий, выражение своей позиции, взгляда на событие, предмет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Natali_S</cp:lastModifiedBy>
  <cp:revision>18</cp:revision>
  <dcterms:created xsi:type="dcterms:W3CDTF">2013-07-29T17:42:42Z</dcterms:created>
  <dcterms:modified xsi:type="dcterms:W3CDTF">2016-02-03T05:19:50Z</dcterms:modified>
</cp:coreProperties>
</file>