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80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0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orowina.ucoz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ли ребенок говорить?</a:t>
            </a:r>
            <a:endParaRPr lang="ru-RU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28184" y="4797152"/>
            <a:ext cx="2408312" cy="120168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 логопед:</a:t>
            </a: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Страмнова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144" y="257917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</a:rPr>
              <a:t>Речь</a:t>
            </a:r>
            <a:r>
              <a:rPr lang="ru-RU" sz="24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– историческая сложившаяся форма общения людей посредством языка.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868" y="1310717"/>
            <a:ext cx="3629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660066"/>
                </a:solidFill>
                <a:latin typeface="Times New Roman"/>
              </a:rPr>
              <a:t> </a:t>
            </a:r>
            <a:r>
              <a:rPr lang="ru-RU" sz="3200" b="1" dirty="0" smtClean="0">
                <a:solidFill>
                  <a:srgbClr val="660066"/>
                </a:solidFill>
                <a:latin typeface="Times New Roman"/>
              </a:rPr>
              <a:t>«Факторы </a:t>
            </a:r>
            <a:r>
              <a:rPr lang="ru-RU" sz="3200" b="1" dirty="0">
                <a:solidFill>
                  <a:srgbClr val="660066"/>
                </a:solidFill>
                <a:latin typeface="Times New Roman"/>
              </a:rPr>
              <a:t>риска»</a:t>
            </a:r>
            <a:endParaRPr lang="ru-RU" sz="3200" dirty="0">
              <a:solidFill>
                <a:srgbClr val="66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30118"/>
            <a:ext cx="4102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ВНУТРИУТРОБНАЯ ПАТОЛОГИЯ</a:t>
            </a:r>
            <a:endParaRPr lang="ru-RU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ebolet.com/medimg/content/vrozhdennaja-rasshhelina-gub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17" y="1895492"/>
            <a:ext cx="2852003" cy="23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astut-goda.ru/images/image3/gipoks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3800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ka-mama.ru/upload/resize_cache/iblock/afd/656_656_1/CZo5bAKW0AQL0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852936"/>
            <a:ext cx="50015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71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НАСЛЕДСТВЕННАЯ ПРЕДРАСПОЛОЖЕННОСТЬ, ГЕНЕТИЧЕСКИЕ АНОМАЛИИ</a:t>
            </a:r>
            <a:endParaRPr lang="ru-RU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artofcare.ru/files/images/dent/78656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80" y="1628800"/>
            <a:ext cx="33337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S2Rswn-ZyOSzdZWqcSr1WUGn0RGk3D6JFYMiTA9IbY0xm05m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03" y="1101173"/>
            <a:ext cx="3744416" cy="22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аномалии развития зуб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1" y="3686859"/>
            <a:ext cx="4036760" cy="247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дефекты развития челю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29" y="3686858"/>
            <a:ext cx="4384939" cy="247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0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7667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3.НЕБЛАГОПРИЯТНЫЕ РОДЫ И ИХ ПОСЛЕДСТВИЯ</a:t>
            </a:r>
            <a:endParaRPr lang="ru-RU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xn--80alxhn4d.xn--p1ai/images/a/2/majasuav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89" y="1123170"/>
            <a:ext cx="4279203" cy="244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mede.org/sait/content/Akusherstvo_book_saveleva_2009/30_files/mb4_03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2" y="1988840"/>
            <a:ext cx="3057128" cy="44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9months.ru/uploads/article/images/shutterstock_191776457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4169574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6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ЗАБОЛЕВАНИЯ, ПЕРЕНЕСЕННЫЕ РЕБЕНКОМ В ПЕРВЫЕ ГОДЫ ЖИЗНИ</a:t>
            </a:r>
          </a:p>
        </p:txBody>
      </p:sp>
      <p:pic>
        <p:nvPicPr>
          <p:cNvPr id="4098" name="Picture 2" descr="http://www.mrtexpert.ru/upload/Prim.metodici/Ch_moz_travm/Ch_moz_trav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58674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miretrav.ru/img/content/krapivnitca-u-detei%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0" y="3501008"/>
            <a:ext cx="4493518" cy="29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5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СОЦИАЛЬНАЯ СИТУАЦИЯ РАЗВИТИЯ</a:t>
            </a:r>
          </a:p>
        </p:txBody>
      </p:sp>
      <p:pic>
        <p:nvPicPr>
          <p:cNvPr id="5122" name="Picture 2" descr="http://szabotoi.ru/assets/images/resources/152/290x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196753"/>
            <a:ext cx="3248291" cy="210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elw.ru/wp-content/uploads/2015/10/420741bfceb799bdad5e5f18bd3ef1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3208822" cy="210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s621124.vk.me/v621124409/311e/4TZxYFdWyV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65" y="3442496"/>
            <a:ext cx="3989712" cy="296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6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6328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marR="30480" algn="ctr">
              <a:spcAft>
                <a:spcPts val="0"/>
              </a:spcAft>
            </a:pP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Основные этапы предречевого и речевого развития у детей раннего возраста.</a:t>
            </a:r>
          </a:p>
          <a:p>
            <a:pPr marL="320040" marR="30480" algn="just">
              <a:spcAft>
                <a:spcPts val="0"/>
              </a:spcAft>
            </a:pPr>
            <a:r>
              <a:rPr lang="ru-RU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1 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год</a:t>
            </a:r>
          </a:p>
          <a:p>
            <a:pPr marL="320040" marR="30480" algn="just">
              <a:spcAft>
                <a:spcPts val="0"/>
              </a:spcAft>
            </a:pP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Появление однословных предложений.</a:t>
            </a:r>
          </a:p>
          <a:p>
            <a:pPr marL="320040" marR="30480" algn="just">
              <a:spcAft>
                <a:spcPts val="0"/>
              </a:spcAft>
            </a:pP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1 год 3 месяца Увеличение запаса слов до 30. </a:t>
            </a:r>
          </a:p>
          <a:p>
            <a:pPr marL="320040" marR="30480" algn="just">
              <a:spcAft>
                <a:spcPts val="0"/>
              </a:spcAft>
            </a:pP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1 год 6 месяцев Увеличение запаса слов до 40-50, легко повторяет часто слышимые слова. </a:t>
            </a:r>
          </a:p>
          <a:p>
            <a:pPr marL="320040" marR="30480" algn="just">
              <a:spcAft>
                <a:spcPts val="0"/>
              </a:spcAft>
            </a:pP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1,5 – 2 года Появление фраз, двухсловных предложений. </a:t>
            </a:r>
          </a:p>
          <a:p>
            <a:pPr marL="320040" marR="30480" algn="just">
              <a:spcAft>
                <a:spcPts val="0"/>
              </a:spcAft>
            </a:pPr>
            <a:endParaRPr lang="ru-RU" b="1" dirty="0" smtClean="0">
              <a:solidFill>
                <a:srgbClr val="660066"/>
              </a:solidFill>
              <a:latin typeface="Times New Roman"/>
              <a:ea typeface="Times New Roman"/>
            </a:endParaRPr>
          </a:p>
          <a:p>
            <a:pPr marL="320040" marR="30480" algn="just">
              <a:spcAft>
                <a:spcPts val="0"/>
              </a:spcAft>
            </a:pPr>
            <a:r>
              <a:rPr lang="ru-RU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2 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года </a:t>
            </a:r>
          </a:p>
          <a:p>
            <a:pPr marL="320040" marR="30480" algn="just">
              <a:spcAft>
                <a:spcPts val="0"/>
              </a:spcAft>
            </a:pP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Появление вопросов: «Что это?», «Куда?», «Где?» </a:t>
            </a:r>
          </a:p>
          <a:p>
            <a:pPr marL="320040" marR="30480" algn="just">
              <a:spcAft>
                <a:spcPts val="0"/>
              </a:spcAft>
            </a:pP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Увеличение запаса слов до 200-300. </a:t>
            </a:r>
          </a:p>
          <a:p>
            <a:pPr marL="320040" marR="30480" algn="just">
              <a:spcAft>
                <a:spcPts val="0"/>
              </a:spcAft>
            </a:pP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Начинает пользоваться прилагательными, местоимениями и предлогами. </a:t>
            </a:r>
          </a:p>
          <a:p>
            <a:pPr marL="320040" marR="30480" algn="just">
              <a:spcAft>
                <a:spcPts val="0"/>
              </a:spcAft>
            </a:pP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Появление трехсловных предложений. </a:t>
            </a:r>
          </a:p>
          <a:p>
            <a:pPr marL="320040" marR="30480" algn="just">
              <a:spcAft>
                <a:spcPts val="0"/>
              </a:spcAft>
            </a:pP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2 года 6 месяцев Появление многословных предложений. </a:t>
            </a:r>
          </a:p>
          <a:p>
            <a:pPr marL="320040" marR="30480" algn="just">
              <a:spcAft>
                <a:spcPts val="0"/>
              </a:spcAft>
            </a:pP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2 года 6 месяцев – 3 года Активная речь с использованием сложноподчиненных предложений, при этом могут сохраняться трудности звукопроизношения (свистящие, шипящие). </a:t>
            </a:r>
          </a:p>
          <a:p>
            <a:pPr marL="320040" marR="30480" algn="just">
              <a:spcAft>
                <a:spcPts val="0"/>
              </a:spcAft>
            </a:pP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Запас слов до 800-1000.</a:t>
            </a:r>
          </a:p>
          <a:p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Появление вопросов: «Когда?», «Почему</a:t>
            </a:r>
            <a:r>
              <a:rPr lang="ru-RU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?»</a:t>
            </a:r>
            <a:r>
              <a:rPr lang="ru-RU" dirty="0"/>
              <a:t> </a:t>
            </a:r>
            <a:endParaRPr lang="ru-RU" dirty="0" smtClean="0"/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шаблона – Коровина Ирина Николаевна</a:t>
            </a:r>
          </a:p>
          <a:p>
            <a:pPr algn="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http://corowina.ucoz.com/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marR="30480" algn="just">
              <a:spcAft>
                <a:spcPts val="0"/>
              </a:spcAft>
            </a:pPr>
            <a:endParaRPr lang="ru-RU" b="1" dirty="0">
              <a:solidFill>
                <a:srgbClr val="660066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27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199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Будет ли ребенок говорить?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Natali_S</cp:lastModifiedBy>
  <cp:revision>9</cp:revision>
  <dcterms:created xsi:type="dcterms:W3CDTF">2013-01-06T18:32:13Z</dcterms:created>
  <dcterms:modified xsi:type="dcterms:W3CDTF">2016-03-31T10:28:43Z</dcterms:modified>
</cp:coreProperties>
</file>