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60" r:id="rId3"/>
    <p:sldId id="261" r:id="rId4"/>
    <p:sldId id="257" r:id="rId5"/>
    <p:sldId id="258" r:id="rId6"/>
    <p:sldId id="259" r:id="rId7"/>
    <p:sldId id="262" r:id="rId8"/>
    <p:sldId id="263" r:id="rId9"/>
    <p:sldId id="264" r:id="rId10"/>
    <p:sldId id="266" r:id="rId11"/>
    <p:sldId id="267" r:id="rId12"/>
    <p:sldId id="265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71" autoAdjust="0"/>
  </p:normalViewPr>
  <p:slideViewPr>
    <p:cSldViewPr>
      <p:cViewPr varScale="1">
        <p:scale>
          <a:sx n="70" d="100"/>
          <a:sy n="70" d="100"/>
        </p:scale>
        <p:origin x="-137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85FC-7A4E-43D1-89E9-4FCF87411690}" type="datetimeFigureOut">
              <a:rPr lang="ru-RU" smtClean="0"/>
              <a:t>12.11.2015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ADC98-E650-4B35-B49F-2D7282C962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02539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85FC-7A4E-43D1-89E9-4FCF87411690}" type="datetimeFigureOut">
              <a:rPr lang="ru-RU" smtClean="0"/>
              <a:t>12.11.2015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ADC98-E650-4B35-B49F-2D7282C962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8698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85FC-7A4E-43D1-89E9-4FCF87411690}" type="datetimeFigureOut">
              <a:rPr lang="ru-RU" smtClean="0"/>
              <a:t>12.11.2015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ADC98-E650-4B35-B49F-2D7282C962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161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85FC-7A4E-43D1-89E9-4FCF87411690}" type="datetimeFigureOut">
              <a:rPr lang="ru-RU" smtClean="0"/>
              <a:t>12.11.2015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ADC98-E650-4B35-B49F-2D7282C962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17464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85FC-7A4E-43D1-89E9-4FCF87411690}" type="datetimeFigureOut">
              <a:rPr lang="ru-RU" smtClean="0"/>
              <a:t>12.11.2015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ADC98-E650-4B35-B49F-2D7282C962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6565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85FC-7A4E-43D1-89E9-4FCF87411690}" type="datetimeFigureOut">
              <a:rPr lang="ru-RU" smtClean="0"/>
              <a:t>12.11.2015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ADC98-E650-4B35-B49F-2D7282C962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61636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85FC-7A4E-43D1-89E9-4FCF87411690}" type="datetimeFigureOut">
              <a:rPr lang="ru-RU" smtClean="0"/>
              <a:t>12.11.2015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ADC98-E650-4B35-B49F-2D7282C962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65879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85FC-7A4E-43D1-89E9-4FCF87411690}" type="datetimeFigureOut">
              <a:rPr lang="ru-RU" smtClean="0"/>
              <a:t>12.11.2015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ADC98-E650-4B35-B49F-2D7282C962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50240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85FC-7A4E-43D1-89E9-4FCF87411690}" type="datetimeFigureOut">
              <a:rPr lang="ru-RU" smtClean="0"/>
              <a:t>12.11.2015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ADC98-E650-4B35-B49F-2D7282C962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411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85FC-7A4E-43D1-89E9-4FCF87411690}" type="datetimeFigureOut">
              <a:rPr lang="ru-RU" smtClean="0"/>
              <a:t>12.11.2015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ADC98-E650-4B35-B49F-2D7282C962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97874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85FC-7A4E-43D1-89E9-4FCF87411690}" type="datetimeFigureOut">
              <a:rPr lang="ru-RU" smtClean="0"/>
              <a:t>12.11.2015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ADC98-E650-4B35-B49F-2D7282C962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7212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ED85FC-7A4E-43D1-89E9-4FCF87411690}" type="datetimeFigureOut">
              <a:rPr lang="ru-RU" smtClean="0"/>
              <a:t>12.11.2015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DADC98-E650-4B35-B49F-2D7282C962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2330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6000" b="1" dirty="0" smtClean="0">
                <a:solidFill>
                  <a:srgbClr val="FF0000"/>
                </a:solidFill>
              </a:rPr>
              <a:t>Проектная деятельность в ДОУ</a:t>
            </a:r>
            <a:endParaRPr lang="ru-RU" sz="6000" b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2000" b="1" i="1" dirty="0" smtClean="0">
                <a:solidFill>
                  <a:schemeClr val="tx1"/>
                </a:solidFill>
              </a:rPr>
              <a:t>Составила  Масленникова Татьяна Алексеевна</a:t>
            </a:r>
          </a:p>
          <a:p>
            <a:r>
              <a:rPr lang="ru-RU" sz="2000" b="1" i="1" dirty="0" smtClean="0">
                <a:solidFill>
                  <a:schemeClr val="tx1"/>
                </a:solidFill>
              </a:rPr>
              <a:t>МБ ДОУ </a:t>
            </a:r>
            <a:r>
              <a:rPr lang="ru-RU" sz="2000" b="1" i="1" dirty="0" err="1" smtClean="0">
                <a:solidFill>
                  <a:schemeClr val="tx1"/>
                </a:solidFill>
              </a:rPr>
              <a:t>Починковский</a:t>
            </a:r>
            <a:r>
              <a:rPr lang="ru-RU" sz="2000" b="1" i="1" dirty="0" smtClean="0">
                <a:solidFill>
                  <a:schemeClr val="tx1"/>
                </a:solidFill>
              </a:rPr>
              <a:t> детский сад №2</a:t>
            </a:r>
            <a:endParaRPr lang="ru-RU" sz="2000" b="1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0884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274638"/>
            <a:ext cx="7931224" cy="418058"/>
          </a:xfrm>
        </p:spPr>
        <p:txBody>
          <a:bodyPr>
            <a:normAutofit/>
          </a:bodyPr>
          <a:lstStyle/>
          <a:p>
            <a:endParaRPr lang="ru-RU" sz="12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20766647"/>
              </p:ext>
            </p:extLst>
          </p:nvPr>
        </p:nvGraphicFramePr>
        <p:xfrm>
          <a:off x="899592" y="593304"/>
          <a:ext cx="7859215" cy="60040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3336"/>
                <a:gridCol w="2956141"/>
                <a:gridCol w="2619738"/>
              </a:tblGrid>
              <a:tr h="6004048">
                <a:tc>
                  <a:txBody>
                    <a:bodyPr/>
                    <a:lstStyle/>
                    <a:p>
                      <a:r>
                        <a:rPr lang="ru-RU" dirty="0" smtClean="0"/>
                        <a:t>Организационный этап</a:t>
                      </a:r>
                    </a:p>
                    <a:p>
                      <a:r>
                        <a:rPr lang="ru-RU" dirty="0" smtClean="0"/>
                        <a:t>Формирующий </a:t>
                      </a:r>
                    </a:p>
                    <a:p>
                      <a:r>
                        <a:rPr lang="ru-RU" dirty="0" smtClean="0"/>
                        <a:t>этап</a:t>
                      </a:r>
                    </a:p>
                    <a:p>
                      <a:endParaRPr lang="ru-RU" dirty="0"/>
                    </a:p>
                  </a:txBody>
                  <a:tcPr>
                    <a:gradFill>
                      <a:gsLst>
                        <a:gs pos="96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Составление плана проекта, определение сроков. Проведение консультаций и круглых столов с педагогами и родителями.</a:t>
                      </a:r>
                    </a:p>
                    <a:p>
                      <a:r>
                        <a:rPr lang="ru-RU" dirty="0" smtClean="0"/>
                        <a:t>Разработка положений, конспектов занятий, сценария итогового мероприятия.</a:t>
                      </a:r>
                    </a:p>
                    <a:p>
                      <a:r>
                        <a:rPr lang="ru-RU" dirty="0" smtClean="0"/>
                        <a:t>Проведение занятий (комплексных, тематических).</a:t>
                      </a:r>
                    </a:p>
                    <a:p>
                      <a:r>
                        <a:rPr lang="ru-RU" dirty="0" smtClean="0"/>
                        <a:t>Проведение конкурсов и смотров в рамках проекта.</a:t>
                      </a:r>
                    </a:p>
                    <a:p>
                      <a:r>
                        <a:rPr lang="ru-RU" dirty="0" smtClean="0"/>
                        <a:t>Совместная работа детей, родителей и педагогов по созданию и оформлению выставок совместных работ по теме проекта.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Педагоги ДОУ, специалисты, родители, воспитанники ДОУ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43115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611560" y="228916"/>
            <a:ext cx="8075240" cy="1111851"/>
          </a:xfrm>
        </p:spPr>
        <p:txBody>
          <a:bodyPr>
            <a:normAutofit/>
          </a:bodyPr>
          <a:lstStyle/>
          <a:p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1524443"/>
              </p:ext>
            </p:extLst>
          </p:nvPr>
        </p:nvGraphicFramePr>
        <p:xfrm>
          <a:off x="395537" y="1700808"/>
          <a:ext cx="8496942" cy="20116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832314"/>
                <a:gridCol w="2832314"/>
                <a:gridCol w="2832314"/>
              </a:tblGrid>
              <a:tr h="586864">
                <a:tc>
                  <a:txBody>
                    <a:bodyPr/>
                    <a:lstStyle/>
                    <a:p>
                      <a:r>
                        <a:rPr lang="ru-RU" dirty="0" smtClean="0"/>
                        <a:t>Итоговый этап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Проведение итогового мероприятия. Награждение.</a:t>
                      </a:r>
                    </a:p>
                    <a:p>
                      <a:r>
                        <a:rPr lang="ru-RU" dirty="0" smtClean="0"/>
                        <a:t>Анализ результатов проектной деятельности. Обобщение опыта.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Педагоги ДОУ, специалисты, родители, воспитанники ДОУ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4007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200" b="1" i="1" dirty="0" smtClean="0">
                <a:solidFill>
                  <a:srgbClr val="FF0000"/>
                </a:solidFill>
              </a:rPr>
              <a:t>Проектный метод может проходить через все виды детской деятельности в ДОУ. </a:t>
            </a:r>
            <a:endParaRPr lang="ru-RU" sz="3200" b="1" i="1" dirty="0">
              <a:solidFill>
                <a:srgbClr val="FF0000"/>
              </a:solidFill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2800" b="1" dirty="0" smtClean="0"/>
              <a:t>Он побуждает педагогов повышать свой профессионально-творческий уровень</a:t>
            </a:r>
          </a:p>
          <a:p>
            <a:r>
              <a:rPr lang="ru-RU" sz="2800" b="1" dirty="0" smtClean="0"/>
              <a:t>Подталкивает к активному взаимодействию всех специалистов ДОУ, родителей воспитанников и организации социума</a:t>
            </a:r>
          </a:p>
          <a:p>
            <a:r>
              <a:rPr lang="ru-RU" sz="2800" b="1" dirty="0" smtClean="0"/>
              <a:t>Формирует у дошкольников умение планировать, самостоятельность в решении поставленной проблемы</a:t>
            </a:r>
          </a:p>
          <a:p>
            <a:r>
              <a:rPr lang="ru-RU" sz="2800" b="1" dirty="0" smtClean="0"/>
              <a:t>Способствует развитию познавательной и творческой активности.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39320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23528" y="188640"/>
            <a:ext cx="8219256" cy="1282154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chemeClr val="tx2">
                    <a:lumMod val="75000"/>
                  </a:schemeClr>
                </a:solidFill>
              </a:rPr>
              <a:t>Основной целью проектного метода в ДОУ является развитие свободной творческой личности</a:t>
            </a:r>
            <a:endParaRPr lang="ru-RU" b="1" i="1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1027" name="Picture 3" descr="C:\Users\1\Desktop\фото\kak-nauchit-rebenka-risovat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775871"/>
            <a:ext cx="7045366" cy="48214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54130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Задачи развития детей в проектной деятельности: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/>
              <a:t>Обеспечение психологического благополучия и здоровья детей</a:t>
            </a:r>
          </a:p>
          <a:p>
            <a:r>
              <a:rPr lang="ru-RU" sz="3600" b="1" dirty="0" smtClean="0"/>
              <a:t>Развитие познавательных способностей</a:t>
            </a:r>
          </a:p>
          <a:p>
            <a:r>
              <a:rPr lang="ru-RU" sz="3600" b="1" dirty="0" smtClean="0"/>
              <a:t>Развитие творческого воображения</a:t>
            </a:r>
          </a:p>
          <a:p>
            <a:r>
              <a:rPr lang="ru-RU" sz="3600" b="1" dirty="0" smtClean="0"/>
              <a:t>Развитие творческого мышления</a:t>
            </a:r>
          </a:p>
          <a:p>
            <a:r>
              <a:rPr lang="ru-RU" sz="3600" b="1" dirty="0" smtClean="0"/>
              <a:t>Развитие коммуникативных навыков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03631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>
                <a:solidFill>
                  <a:srgbClr val="FF0000"/>
                </a:solidFill>
              </a:rPr>
              <a:t>Этапы работы над проектом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Формулировка проблемы и цели проекта</a:t>
            </a:r>
          </a:p>
          <a:p>
            <a:r>
              <a:rPr lang="ru-RU" sz="4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Планирование деятельности</a:t>
            </a:r>
          </a:p>
          <a:p>
            <a:r>
              <a:rPr lang="ru-RU" sz="4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Практическая помощь педагога</a:t>
            </a:r>
          </a:p>
          <a:p>
            <a:r>
              <a:rPr lang="ru-RU" sz="4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Итог</a:t>
            </a:r>
          </a:p>
          <a:p>
            <a:pPr marL="0" indent="0">
              <a:buNone/>
            </a:pPr>
            <a:endParaRPr lang="ru-RU" sz="1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3338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>
                <a:solidFill>
                  <a:srgbClr val="FF0000"/>
                </a:solidFill>
              </a:rPr>
              <a:t>Классификация проектов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b="1" dirty="0" smtClean="0"/>
              <a:t>По тематике и способам реализации результатов</a:t>
            </a:r>
            <a:r>
              <a:rPr lang="ru-RU" dirty="0" smtClean="0"/>
              <a:t> (творческие, информационные, игровые или исследовательские)</a:t>
            </a:r>
          </a:p>
          <a:p>
            <a:r>
              <a:rPr lang="ru-RU" b="1" dirty="0" smtClean="0"/>
              <a:t>По составу участников </a:t>
            </a:r>
            <a:r>
              <a:rPr lang="ru-RU" dirty="0" smtClean="0"/>
              <a:t>(индивидуальные, групповые и фронтальные)</a:t>
            </a:r>
          </a:p>
          <a:p>
            <a:r>
              <a:rPr lang="ru-RU" b="1" dirty="0" smtClean="0"/>
              <a:t>По срокам реализации </a:t>
            </a:r>
            <a:r>
              <a:rPr lang="ru-RU" dirty="0" smtClean="0"/>
              <a:t>(краткосрочные – 1-2 занятия, средней продолжительности – 1-2 месяца, долгосрочные – весь учебный год)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17296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>
                <a:solidFill>
                  <a:srgbClr val="FF0000"/>
                </a:solidFill>
              </a:rPr>
              <a:t>Виды проектов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/>
              <a:t>Творческие</a:t>
            </a:r>
            <a:r>
              <a:rPr lang="ru-RU" sz="2800" dirty="0" smtClean="0"/>
              <a:t> (итогом проекта является выставка, оформление уголка, праздник и т.д.)</a:t>
            </a:r>
          </a:p>
          <a:p>
            <a:r>
              <a:rPr lang="ru-RU" sz="2800" b="1" dirty="0" smtClean="0"/>
              <a:t>Игровые</a:t>
            </a:r>
            <a:r>
              <a:rPr lang="ru-RU" sz="2800" dirty="0" smtClean="0"/>
              <a:t> (проекты с элементами творческих игр)</a:t>
            </a:r>
          </a:p>
          <a:p>
            <a:r>
              <a:rPr lang="ru-RU" sz="2800" b="1" dirty="0" smtClean="0"/>
              <a:t>Информационные</a:t>
            </a:r>
            <a:r>
              <a:rPr lang="ru-RU" sz="2800" dirty="0" smtClean="0"/>
              <a:t> (итог – оформление группы, информационного уголка, альбомов т.д.)</a:t>
            </a:r>
          </a:p>
          <a:p>
            <a:r>
              <a:rPr lang="ru-RU" sz="2800" b="1" dirty="0" smtClean="0"/>
              <a:t>Исследовательские</a:t>
            </a:r>
            <a:r>
              <a:rPr lang="ru-RU" sz="2800" dirty="0" smtClean="0"/>
              <a:t> (итоги и выводы опытов и наблюдений оформляются в виде газет, альбомов, книг, папок и т.д.)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06905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</a:rPr>
              <a:t>Задачи исследовательской деятельности специфичны для каждого возраста: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b="1" u="sng" dirty="0" smtClean="0"/>
              <a:t>В младшем возрасте это </a:t>
            </a:r>
            <a:r>
              <a:rPr lang="ru-RU" sz="2800" dirty="0" smtClean="0"/>
              <a:t>– </a:t>
            </a:r>
            <a:r>
              <a:rPr lang="ru-RU" dirty="0" smtClean="0"/>
              <a:t>формирование начальных предпосылок поисковой деятельности (практические опыты), вхождение детей в проблемную игровую ситуацию (ведущая роль педагога), поиск путей разрешения проблемной ситуации (вместе с педагогом)</a:t>
            </a:r>
          </a:p>
        </p:txBody>
      </p:sp>
    </p:spTree>
    <p:extLst>
      <p:ext uri="{BB962C8B-B14F-4D97-AF65-F5344CB8AC3E}">
        <p14:creationId xmlns:p14="http://schemas.microsoft.com/office/powerpoint/2010/main" val="3436281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/>
              <a:t/>
            </a:r>
            <a:br>
              <a:rPr lang="ru-RU" sz="2800" dirty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/>
              <a:t/>
            </a:r>
            <a:br>
              <a:rPr lang="ru-RU" sz="2800" dirty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/>
              <a:t/>
            </a:r>
            <a:br>
              <a:rPr lang="ru-RU" sz="2800" dirty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/>
              <a:t/>
            </a:r>
            <a:br>
              <a:rPr lang="ru-RU" sz="2800" dirty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/>
              <a:t/>
            </a:r>
            <a:br>
              <a:rPr lang="ru-RU" sz="2800" dirty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/>
              <a:t/>
            </a:r>
            <a:br>
              <a:rPr lang="ru-RU" sz="2800" dirty="0"/>
            </a:br>
            <a:r>
              <a:rPr lang="ru-RU" sz="3200" b="1" u="sng" dirty="0" smtClean="0"/>
              <a:t>В старшем дошкольном воз</a:t>
            </a:r>
            <a:r>
              <a:rPr lang="ru-RU" sz="3200" dirty="0" smtClean="0"/>
              <a:t>расте это – формирование предпосылок поисковой деятельности, интеллектуальной инициативы; развитие умения определять методы решения проблемы  с помощью взрослого, а затем и самостоятельно; </a:t>
            </a:r>
            <a:br>
              <a:rPr lang="ru-RU" sz="3200" dirty="0" smtClean="0"/>
            </a:br>
            <a:r>
              <a:rPr lang="ru-RU" sz="3200" dirty="0" smtClean="0"/>
              <a:t>формирование умения применять данные методы для решения поставленной задачи; </a:t>
            </a:r>
            <a:br>
              <a:rPr lang="ru-RU" sz="3200" dirty="0" smtClean="0"/>
            </a:br>
            <a:r>
              <a:rPr lang="ru-RU" sz="3200" dirty="0" smtClean="0"/>
              <a:t>развитие желания пользоваться специальной терминологией, ведение конструктивной беседы в процессе совместной исследовательской деятельности.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148162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0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i="1" dirty="0" smtClean="0">
                <a:solidFill>
                  <a:srgbClr val="FF0000"/>
                </a:solidFill>
              </a:rPr>
              <a:t>Алгоритм проведения проектной деятельности в ДОУ</a:t>
            </a:r>
            <a:endParaRPr lang="ru-RU" sz="3600" b="1" i="1" dirty="0">
              <a:solidFill>
                <a:srgbClr val="FF0000"/>
              </a:solidFill>
            </a:endParaRPr>
          </a:p>
        </p:txBody>
      </p:sp>
      <p:graphicFrame>
        <p:nvGraphicFramePr>
          <p:cNvPr id="13" name="Объект 1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4744277"/>
              </p:ext>
            </p:extLst>
          </p:nvPr>
        </p:nvGraphicFramePr>
        <p:xfrm>
          <a:off x="395536" y="1600200"/>
          <a:ext cx="8291264" cy="3845024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186848"/>
                <a:gridCol w="3340661"/>
                <a:gridCol w="2763755"/>
              </a:tblGrid>
              <a:tr h="1583245">
                <a:tc>
                  <a:txBody>
                    <a:bodyPr/>
                    <a:lstStyle/>
                    <a:p>
                      <a:r>
                        <a:rPr lang="ru-RU" dirty="0" smtClean="0"/>
                        <a:t>Этапы реализации проекта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Содержание работы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Участники</a:t>
                      </a:r>
                      <a:endParaRPr lang="ru-RU" dirty="0"/>
                    </a:p>
                  </a:txBody>
                  <a:tcPr/>
                </a:tc>
              </a:tr>
              <a:tr h="2261779">
                <a:tc>
                  <a:txBody>
                    <a:bodyPr/>
                    <a:lstStyle/>
                    <a:p>
                      <a:r>
                        <a:rPr lang="ru-RU" dirty="0" smtClean="0"/>
                        <a:t>Подготовительный этап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Обдумывание идеи проекта, сбор информации, материала для реализации идеи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Педагоги ДОУ, специалисты, родители, воспитанники ДОУ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8196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131</TotalTime>
  <Words>397</Words>
  <Application>Microsoft Office PowerPoint</Application>
  <PresentationFormat>Экран (4:3)</PresentationFormat>
  <Paragraphs>52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Проектная деятельность в ДОУ</vt:lpstr>
      <vt:lpstr>Основной целью проектного метода в ДОУ является развитие свободной творческой личности</vt:lpstr>
      <vt:lpstr>Задачи развития детей в проектной деятельности:</vt:lpstr>
      <vt:lpstr>Этапы работы над проектом</vt:lpstr>
      <vt:lpstr>Классификация проектов</vt:lpstr>
      <vt:lpstr>Виды проектов</vt:lpstr>
      <vt:lpstr>Задачи исследовательской деятельности специфичны для каждого возраста:</vt:lpstr>
      <vt:lpstr>            В старшем дошкольном возрасте это – формирование предпосылок поисковой деятельности, интеллектуальной инициативы; развитие умения определять методы решения проблемы  с помощью взрослого, а затем и самостоятельно;  формирование умения применять данные методы для решения поставленной задачи;  развитие желания пользоваться специальной терминологией, ведение конструктивной беседы в процессе совместной исследовательской деятельности.</vt:lpstr>
      <vt:lpstr>Алгоритм проведения проектной деятельности в ДОУ</vt:lpstr>
      <vt:lpstr>Презентация PowerPoint</vt:lpstr>
      <vt:lpstr>Презентация PowerPoint</vt:lpstr>
      <vt:lpstr>Проектный метод может проходить через все виды детской деятельности в ДОУ. 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Проектная деятельность в ДОУ</dc:title>
  <dc:creator>1</dc:creator>
  <cp:lastModifiedBy>1</cp:lastModifiedBy>
  <cp:revision>13</cp:revision>
  <dcterms:created xsi:type="dcterms:W3CDTF">2015-11-11T15:52:46Z</dcterms:created>
  <dcterms:modified xsi:type="dcterms:W3CDTF">2015-11-12T20:06:57Z</dcterms:modified>
</cp:coreProperties>
</file>