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1" r:id="rId2"/>
    <p:sldId id="272" r:id="rId3"/>
    <p:sldId id="286" r:id="rId4"/>
    <p:sldId id="285" r:id="rId5"/>
    <p:sldId id="274" r:id="rId6"/>
    <p:sldId id="283" r:id="rId7"/>
    <p:sldId id="284" r:id="rId8"/>
    <p:sldId id="282" r:id="rId9"/>
    <p:sldId id="281" r:id="rId10"/>
    <p:sldId id="28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0" autoAdjust="0"/>
    <p:restoredTop sz="94942" autoAdjust="0"/>
  </p:normalViewPr>
  <p:slideViewPr>
    <p:cSldViewPr>
      <p:cViewPr varScale="1">
        <p:scale>
          <a:sx n="84" d="100"/>
          <a:sy n="84" d="100"/>
        </p:scale>
        <p:origin x="167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55C96-4CCA-40F4-9270-DBE85879CBF4}" type="datetimeFigureOut">
              <a:rPr lang="ru-RU" smtClean="0"/>
              <a:pPr/>
              <a:t>06.05.2026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C6326-72A7-44B7-AD8F-78A58ED698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55C96-4CCA-40F4-9270-DBE85879CBF4}" type="datetimeFigureOut">
              <a:rPr lang="ru-RU" smtClean="0"/>
              <a:pPr/>
              <a:t>06.05.2026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C6326-72A7-44B7-AD8F-78A58ED698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55C96-4CCA-40F4-9270-DBE85879CBF4}" type="datetimeFigureOut">
              <a:rPr lang="ru-RU" smtClean="0"/>
              <a:pPr/>
              <a:t>06.05.2026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C6326-72A7-44B7-AD8F-78A58ED698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55C96-4CCA-40F4-9270-DBE85879CBF4}" type="datetimeFigureOut">
              <a:rPr lang="ru-RU" smtClean="0"/>
              <a:pPr/>
              <a:t>06.05.2026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C6326-72A7-44B7-AD8F-78A58ED698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55C96-4CCA-40F4-9270-DBE85879CBF4}" type="datetimeFigureOut">
              <a:rPr lang="ru-RU" smtClean="0"/>
              <a:pPr/>
              <a:t>06.05.2026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C6326-72A7-44B7-AD8F-78A58ED698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55C96-4CCA-40F4-9270-DBE85879CBF4}" type="datetimeFigureOut">
              <a:rPr lang="ru-RU" smtClean="0"/>
              <a:pPr/>
              <a:t>06.05.2026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C6326-72A7-44B7-AD8F-78A58ED698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55C96-4CCA-40F4-9270-DBE85879CBF4}" type="datetimeFigureOut">
              <a:rPr lang="ru-RU" smtClean="0"/>
              <a:pPr/>
              <a:t>06.05.2026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C6326-72A7-44B7-AD8F-78A58ED698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55C96-4CCA-40F4-9270-DBE85879CBF4}" type="datetimeFigureOut">
              <a:rPr lang="ru-RU" smtClean="0"/>
              <a:pPr/>
              <a:t>06.05.2026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C6326-72A7-44B7-AD8F-78A58ED698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55C96-4CCA-40F4-9270-DBE85879CBF4}" type="datetimeFigureOut">
              <a:rPr lang="ru-RU" smtClean="0"/>
              <a:pPr/>
              <a:t>06.05.2026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C6326-72A7-44B7-AD8F-78A58ED698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55C96-4CCA-40F4-9270-DBE85879CBF4}" type="datetimeFigureOut">
              <a:rPr lang="ru-RU" smtClean="0"/>
              <a:pPr/>
              <a:t>06.05.2026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C6326-72A7-44B7-AD8F-78A58ED698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55C96-4CCA-40F4-9270-DBE85879CBF4}" type="datetimeFigureOut">
              <a:rPr lang="ru-RU" smtClean="0"/>
              <a:pPr/>
              <a:t>06.05.2026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C6326-72A7-44B7-AD8F-78A58ED698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55C96-4CCA-40F4-9270-DBE85879CBF4}" type="datetimeFigureOut">
              <a:rPr lang="ru-RU" smtClean="0"/>
              <a:pPr/>
              <a:t>06.05.2026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C6326-72A7-44B7-AD8F-78A58ED698B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User\Рабочий стол\фон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0" y="0"/>
            <a:ext cx="9144000" cy="6855021"/>
          </a:xfrm>
          <a:prstGeom prst="rect">
            <a:avLst/>
          </a:prstGeom>
          <a:noFill/>
        </p:spPr>
      </p:pic>
      <p:pic>
        <p:nvPicPr>
          <p:cNvPr id="6" name="Picture 2" descr="C:\Documents and Settings\User\Рабочий стол\Lab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115616" y="3212976"/>
            <a:ext cx="72728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19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>
                <a:solidFill>
                  <a:srgbClr val="002060"/>
                </a:solidFill>
                <a:latin typeface="Book Antiqua" panose="02040602050305030304" pitchFamily="18" charset="0"/>
                <a:ea typeface="Times New Roman" pitchFamily="18" charset="0"/>
                <a:cs typeface="Arial" pitchFamily="34" charset="0"/>
              </a:rPr>
              <a:t>Индивидуальный маршрут профессионального развития педагога</a:t>
            </a:r>
            <a:endParaRPr lang="ru-RU" sz="2800" b="1" dirty="0">
              <a:solidFill>
                <a:srgbClr val="002060"/>
              </a:solidFill>
              <a:latin typeface="Book Antiqua" panose="02040602050305030304" pitchFamily="18" charset="0"/>
              <a:cs typeface="Arial" pitchFamily="34" charset="0"/>
            </a:endParaRPr>
          </a:p>
        </p:txBody>
      </p:sp>
      <p:pic>
        <p:nvPicPr>
          <p:cNvPr id="1026" name="Picture 2" descr="C:\Documents and Settings\User\Рабочий стол\07_08_201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1" y="332656"/>
            <a:ext cx="3334359" cy="237626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467944" y="5806854"/>
            <a:ext cx="5904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Book Antiqua" panose="02040602050305030304" pitchFamily="18" charset="0"/>
              </a:rPr>
              <a:t>Рыбалко Раиса Николаевна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Book Antiqua" panose="02040602050305030304" pitchFamily="18" charset="0"/>
              </a:rPr>
              <a:t>Социальный педагог МБОУ СОШ №10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User\Рабочий стол\фон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0" y="0"/>
            <a:ext cx="9144000" cy="6855021"/>
          </a:xfrm>
          <a:prstGeom prst="rect">
            <a:avLst/>
          </a:prstGeom>
          <a:noFill/>
        </p:spPr>
      </p:pic>
      <p:pic>
        <p:nvPicPr>
          <p:cNvPr id="6" name="Picture 2" descr="C:\Documents and Settings\User\Рабочий стол\Lab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</p:spPr>
      </p:pic>
      <p:pic>
        <p:nvPicPr>
          <p:cNvPr id="11266" name="Picture 2" descr="C:\Documents and Settings\User\Рабочий стол\83024_700x70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260648"/>
            <a:ext cx="5112568" cy="4098317"/>
          </a:xfrm>
          <a:prstGeom prst="rect">
            <a:avLst/>
          </a:prstGeom>
          <a:noFill/>
        </p:spPr>
      </p:pic>
      <p:sp>
        <p:nvSpPr>
          <p:cNvPr id="8" name="Скругленный прямоугольник 7"/>
          <p:cNvSpPr/>
          <p:nvPr/>
        </p:nvSpPr>
        <p:spPr>
          <a:xfrm>
            <a:off x="899592" y="4581128"/>
            <a:ext cx="8064896" cy="201622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  <a:p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«Настоящий учитель тот, кто может спуститься с вершины своего знания до незнания ученика и, взяв его за руку, снова совершить восхождение».</a:t>
            </a: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                                               Ш. </a:t>
            </a:r>
            <a:r>
              <a:rPr lang="ru-RU" sz="2400" b="1" dirty="0" err="1">
                <a:solidFill>
                  <a:srgbClr val="002060"/>
                </a:solidFill>
                <a:latin typeface="Bookman Old Style" pitchFamily="18" charset="0"/>
              </a:rPr>
              <a:t>Амонашвили</a:t>
            </a: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  <a:p>
            <a:pPr algn="ctr"/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User\Рабочий стол\фон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0" y="0"/>
            <a:ext cx="9144000" cy="6855021"/>
          </a:xfrm>
          <a:prstGeom prst="rect">
            <a:avLst/>
          </a:prstGeom>
          <a:noFill/>
        </p:spPr>
      </p:pic>
      <p:pic>
        <p:nvPicPr>
          <p:cNvPr id="6" name="Picture 2" descr="C:\Documents and Settings\User\Рабочий стол\Lab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71600" y="274638"/>
            <a:ext cx="604867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Book Antiqua" panose="02040602050305030304" pitchFamily="18" charset="0"/>
              </a:rPr>
              <a:t>МБОУ СОШ №10</a:t>
            </a:r>
          </a:p>
          <a:p>
            <a:r>
              <a:rPr lang="ru-RU" sz="2000" dirty="0">
                <a:latin typeface="Book Antiqua" panose="02040602050305030304" pitchFamily="18" charset="0"/>
              </a:rPr>
              <a:t>Индивидуальный образовательный маршрут педагога</a:t>
            </a:r>
          </a:p>
          <a:p>
            <a:r>
              <a:rPr lang="ru-RU" sz="2000" dirty="0">
                <a:latin typeface="Book Antiqua" panose="02040602050305030304" pitchFamily="18" charset="0"/>
              </a:rPr>
              <a:t>Рыбалко Раисы Николаевны</a:t>
            </a:r>
          </a:p>
          <a:p>
            <a:r>
              <a:rPr lang="ru-RU" sz="2000" dirty="0">
                <a:latin typeface="Book Antiqua" panose="02040602050305030304" pitchFamily="18" charset="0"/>
              </a:rPr>
              <a:t>Город Новочеркасск, декабрь 2022 г.</a:t>
            </a:r>
          </a:p>
          <a:p>
            <a:r>
              <a:rPr lang="ru-RU" sz="2000" dirty="0">
                <a:latin typeface="Book Antiqua" panose="02040602050305030304" pitchFamily="18" charset="0"/>
              </a:rPr>
              <a:t>Социальный педагог</a:t>
            </a:r>
          </a:p>
          <a:p>
            <a:r>
              <a:rPr lang="ru-RU" sz="2000" dirty="0">
                <a:latin typeface="Book Antiqua" panose="02040602050305030304" pitchFamily="18" charset="0"/>
              </a:rPr>
              <a:t>Среднее профессиональное образование</a:t>
            </a:r>
          </a:p>
          <a:p>
            <a:r>
              <a:rPr lang="ru-RU" sz="2000" dirty="0">
                <a:latin typeface="Book Antiqua" panose="02040602050305030304" pitchFamily="18" charset="0"/>
              </a:rPr>
              <a:t>Дата прохождения аттестации: 11.08.2022 г.</a:t>
            </a:r>
          </a:p>
          <a:p>
            <a:r>
              <a:rPr lang="ru-RU" sz="2000" dirty="0">
                <a:latin typeface="Book Antiqua" panose="02040602050305030304" pitchFamily="18" charset="0"/>
              </a:rPr>
              <a:t>Педагогический стаж: 6 лет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895670" y="3496163"/>
            <a:ext cx="720472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>
                <a:latin typeface="Book Antiqua" panose="02040602050305030304" pitchFamily="18" charset="0"/>
              </a:rPr>
              <a:t>-Технология проблемного обучения</a:t>
            </a:r>
          </a:p>
          <a:p>
            <a:pPr algn="just">
              <a:lnSpc>
                <a:spcPct val="150000"/>
              </a:lnSpc>
            </a:pPr>
            <a:r>
              <a:rPr lang="ru-RU" sz="2000" dirty="0">
                <a:latin typeface="Book Antiqua" panose="02040602050305030304" pitchFamily="18" charset="0"/>
              </a:rPr>
              <a:t>-Игровая технология</a:t>
            </a:r>
          </a:p>
          <a:p>
            <a:pPr algn="just">
              <a:lnSpc>
                <a:spcPct val="150000"/>
              </a:lnSpc>
            </a:pPr>
            <a:r>
              <a:rPr lang="ru-RU" sz="2000" dirty="0">
                <a:latin typeface="Book Antiqua" panose="02040602050305030304" pitchFamily="18" charset="0"/>
              </a:rPr>
              <a:t>В основе образовательных программ школы лежит системно-</a:t>
            </a:r>
            <a:r>
              <a:rPr lang="ru-RU" sz="2000" dirty="0" err="1">
                <a:latin typeface="Book Antiqua" panose="02040602050305030304" pitchFamily="18" charset="0"/>
              </a:rPr>
              <a:t>деятельностный</a:t>
            </a:r>
            <a:r>
              <a:rPr lang="ru-RU" sz="2000" dirty="0">
                <a:latin typeface="Book Antiqua" panose="02040602050305030304" pitchFamily="18" charset="0"/>
              </a:rPr>
              <a:t> подход, который предполагает воспитание и развитие личностей и т.д.</a:t>
            </a:r>
          </a:p>
          <a:p>
            <a:pPr>
              <a:lnSpc>
                <a:spcPct val="150000"/>
              </a:lnSpc>
            </a:pPr>
            <a:endParaRPr lang="ru-RU" sz="2000" dirty="0">
              <a:latin typeface="Book Antiqua" panose="0204060205030503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User\Рабочий стол\фон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0" y="0"/>
            <a:ext cx="9144000" cy="6855021"/>
          </a:xfrm>
          <a:prstGeom prst="rect">
            <a:avLst/>
          </a:prstGeom>
          <a:noFill/>
        </p:spPr>
      </p:pic>
      <p:pic>
        <p:nvPicPr>
          <p:cNvPr id="6" name="Picture 2" descr="C:\Documents and Settings\User\Рабочий стол\Lab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547664" y="188640"/>
            <a:ext cx="698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00B050"/>
                </a:solidFill>
                <a:latin typeface="Book Antiqua" panose="02040602050305030304" pitchFamily="18" charset="0"/>
                <a:cs typeface="Arial" pitchFamily="34" charset="0"/>
              </a:rPr>
              <a:t>Педагог-педагог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27584" y="1052736"/>
            <a:ext cx="4248472" cy="1440160"/>
          </a:xfrm>
          <a:prstGeom prst="roundRect">
            <a:avLst/>
          </a:prstGeom>
          <a:solidFill>
            <a:srgbClr val="00B0F0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</a:rPr>
              <a:t>Наставник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27584" y="2636912"/>
            <a:ext cx="4248472" cy="216024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2060"/>
                </a:solidFill>
                <a:latin typeface="Book Antiqua" panose="02040602050305030304" pitchFamily="18" charset="0"/>
                <a:ea typeface="DejaVu Sans" charset="-52"/>
                <a:cs typeface="Times New Roman" pitchFamily="18" charset="0"/>
              </a:rPr>
              <a:t>Дифференцированно и целенаправленно планировать методическую работу на основе выявленных потенциальных возможностей начинающего учителя.</a:t>
            </a:r>
            <a:endParaRPr lang="ru-RU" b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27584" y="4941168"/>
            <a:ext cx="4320480" cy="165618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Book Antiqua" panose="02040602050305030304" pitchFamily="18" charset="0"/>
              </a:rPr>
              <a:t>Повышать профессиональный уровень педагогов с учетом их потребностей, затруднений, достижений.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364088" y="2636912"/>
            <a:ext cx="3528392" cy="216024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Book Antiqua" panose="02040602050305030304" pitchFamily="18" charset="0"/>
              </a:rPr>
              <a:t>Обеспечить информационное пространство для самостоятельного овладения профессиональными знаниями и навыками.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364088" y="1124744"/>
            <a:ext cx="3528392" cy="136815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Book Antiqua" panose="02040602050305030304" pitchFamily="18" charset="0"/>
              </a:rPr>
              <a:t>Молодой педагог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364088" y="4941168"/>
            <a:ext cx="3600400" cy="165618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79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User\Рабочий стол\фон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0" y="0"/>
            <a:ext cx="9144000" cy="6855021"/>
          </a:xfrm>
          <a:prstGeom prst="rect">
            <a:avLst/>
          </a:prstGeom>
          <a:noFill/>
        </p:spPr>
      </p:pic>
      <p:pic>
        <p:nvPicPr>
          <p:cNvPr id="6" name="Picture 2" descr="C:\Documents and Settings\User\Рабочий стол\Lab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331640" y="199807"/>
            <a:ext cx="69847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00B050"/>
                </a:solidFill>
                <a:latin typeface="Book Antiqua" panose="02040602050305030304" pitchFamily="18" charset="0"/>
                <a:cs typeface="Arial" pitchFamily="34" charset="0"/>
              </a:rPr>
              <a:t>Индивидуальная карта маршрута наставничества имеет определённые цели и задачи: 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92966" y="2500293"/>
            <a:ext cx="7927506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u="sng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Цель: </a:t>
            </a:r>
            <a:r>
              <a:rPr lang="ru-RU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оказание практической помощи молодому педагогу в вопросах совершенствования теоретических и практических знаний и повышение его педагогического мастерства. </a:t>
            </a:r>
            <a:endParaRPr lang="ru-RU" sz="16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92966" y="3520686"/>
            <a:ext cx="7695998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</a:pPr>
            <a:r>
              <a:rPr lang="ru-RU" b="1" u="sng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 работы:</a:t>
            </a:r>
          </a:p>
          <a:p>
            <a:pPr indent="450215" algn="just">
              <a:lnSpc>
                <a:spcPct val="115000"/>
              </a:lnSpc>
            </a:pPr>
            <a:r>
              <a:rPr lang="ru-RU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Способствовать адаптации педагога в коллективе.</a:t>
            </a:r>
          </a:p>
          <a:p>
            <a:pPr indent="450215" algn="just">
              <a:lnSpc>
                <a:spcPct val="115000"/>
              </a:lnSpc>
            </a:pPr>
            <a:r>
              <a:rPr lang="ru-RU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Научить применять на практике теоретические знания, полученные в ходе обучения.</a:t>
            </a:r>
          </a:p>
          <a:p>
            <a:pPr indent="450215" algn="just">
              <a:lnSpc>
                <a:spcPct val="115000"/>
              </a:lnSpc>
            </a:pPr>
            <a:r>
              <a:rPr lang="ru-RU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Сформировать педагогические навыки взаимодействия с детьми и их родителями.</a:t>
            </a:r>
          </a:p>
          <a:p>
            <a:pPr indent="450215" algn="just">
              <a:lnSpc>
                <a:spcPct val="115000"/>
              </a:lnSpc>
            </a:pPr>
            <a:r>
              <a:rPr lang="ru-RU" dirty="0">
                <a:latin typeface="Book Antiqua" panose="020406020503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Способствовать мотивации к дальнейшему профессиональному росту.</a:t>
            </a:r>
          </a:p>
        </p:txBody>
      </p:sp>
    </p:spTree>
    <p:extLst>
      <p:ext uri="{BB962C8B-B14F-4D97-AF65-F5344CB8AC3E}">
        <p14:creationId xmlns:p14="http://schemas.microsoft.com/office/powerpoint/2010/main" val="2082696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899592" y="1052735"/>
          <a:ext cx="7992888" cy="2401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64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64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033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33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33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033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333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4" name="Picture 2" descr="C:\Documents and Settings\User\Рабочий стол\фон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0" y="0"/>
            <a:ext cx="9144000" cy="6855021"/>
          </a:xfrm>
          <a:prstGeom prst="rect">
            <a:avLst/>
          </a:prstGeom>
          <a:noFill/>
        </p:spPr>
      </p:pic>
      <p:pic>
        <p:nvPicPr>
          <p:cNvPr id="6" name="Picture 2" descr="C:\Documents and Settings\User\Рабочий стол\Lab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995936" y="260648"/>
            <a:ext cx="489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00B050"/>
                </a:solidFill>
                <a:latin typeface="Book Antiqua" panose="02040602050305030304" pitchFamily="18" charset="0"/>
              </a:rPr>
              <a:t>Три этапа работы:</a:t>
            </a:r>
          </a:p>
        </p:txBody>
      </p:sp>
      <p:pic>
        <p:nvPicPr>
          <p:cNvPr id="15361" name="Picture 1" descr="C:\Documents and Settings\User\Рабочий стол\depositphotos_2643695-stock-photo-cooperatio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188641"/>
            <a:ext cx="1920214" cy="1440160"/>
          </a:xfrm>
          <a:prstGeom prst="rect">
            <a:avLst/>
          </a:prstGeom>
          <a:noFill/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8435064"/>
              </p:ext>
            </p:extLst>
          </p:nvPr>
        </p:nvGraphicFramePr>
        <p:xfrm>
          <a:off x="2906081" y="1417638"/>
          <a:ext cx="6096000" cy="463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8006180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83471640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40721489"/>
                    </a:ext>
                  </a:extLst>
                </a:gridCol>
              </a:tblGrid>
              <a:tr h="32526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Адаптационный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Мотивационный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Рефлексия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092773"/>
                  </a:ext>
                </a:extLst>
              </a:tr>
              <a:tr h="424036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Наставник определяет уровень профессиональной готовности молодого педагога, теоретическое знания и практическое умения в выполнении его профессиональных  обязанностей, чтобы выработать совместный план  работы. </a:t>
                      </a:r>
                      <a:endParaRPr lang="ru-RU" sz="1600" dirty="0">
                        <a:effectLst/>
                        <a:latin typeface="Book Antiqua" panose="02040602050305030304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Где  совместно реализуется разработанный  план  наставничества, осуществляется  корректировка профессиональных навыков молодого специалиста.</a:t>
                      </a:r>
                    </a:p>
                    <a:p>
                      <a:pPr algn="ctr"/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Book Antiqua" panose="02040602050305030304" pitchFamily="18" charset="0"/>
                          <a:ea typeface="+mn-ea"/>
                          <a:cs typeface="+mn-cs"/>
                        </a:rPr>
                        <a:t>Наставник проверяет  уровень педагогической  компетентности молодого специалиста, в выполнении его профессиональных  обязанностей.</a:t>
                      </a:r>
                    </a:p>
                    <a:p>
                      <a:pPr algn="ctr"/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70969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User\Рабочий стол\фон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0" y="0"/>
            <a:ext cx="9144000" cy="6855021"/>
          </a:xfrm>
          <a:prstGeom prst="rect">
            <a:avLst/>
          </a:prstGeom>
          <a:noFill/>
        </p:spPr>
      </p:pic>
      <p:pic>
        <p:nvPicPr>
          <p:cNvPr id="6" name="Picture 2" descr="C:\Documents and Settings\User\Рабочий стол\Lab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115616" y="3356992"/>
            <a:ext cx="72728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1950" algn="ctr" fontAlgn="base">
              <a:spcBef>
                <a:spcPct val="0"/>
              </a:spcBef>
              <a:spcAft>
                <a:spcPct val="0"/>
              </a:spcAft>
            </a:pPr>
            <a:endParaRPr lang="ru-RU" sz="2800" b="1" dirty="0">
              <a:solidFill>
                <a:srgbClr val="002060"/>
              </a:solidFill>
              <a:latin typeface="Bookman Old Style" pitchFamily="18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4008" y="5445224"/>
            <a:ext cx="4104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pic>
        <p:nvPicPr>
          <p:cNvPr id="5" name="Picture 2" descr="C:\Documents and Settings\User\Рабочий стол\depositphotos_5472348-stock-photo-3d-small-puzzle-inser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260648"/>
            <a:ext cx="2173559" cy="252028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2987824" y="260648"/>
            <a:ext cx="5688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00B050"/>
                </a:solidFill>
                <a:latin typeface="Book Antiqua" panose="02040602050305030304" pitchFamily="18" charset="0"/>
              </a:rPr>
              <a:t>Поддержка молодого педагога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07904" y="1988840"/>
            <a:ext cx="52565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ru-RU" dirty="0"/>
          </a:p>
          <a:p>
            <a:pPr lvl="0"/>
            <a:endParaRPr lang="ru-RU" dirty="0"/>
          </a:p>
          <a:p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347864" y="1628800"/>
            <a:ext cx="5328592" cy="201622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Font typeface="Arial" pitchFamily="34" charset="0"/>
              <a:buChar char="•"/>
            </a:pPr>
            <a:endParaRPr lang="ru-RU" b="1" dirty="0">
              <a:solidFill>
                <a:schemeClr val="tx2"/>
              </a:solidFill>
              <a:latin typeface="Bookman Old Style" pitchFamily="18" charset="0"/>
            </a:endParaRPr>
          </a:p>
          <a:p>
            <a:pPr lvl="0">
              <a:buFont typeface="Arial" pitchFamily="34" charset="0"/>
              <a:buChar char="•"/>
            </a:pPr>
            <a:endParaRPr lang="ru-RU" b="1" dirty="0">
              <a:solidFill>
                <a:schemeClr val="tx2"/>
              </a:solidFill>
              <a:latin typeface="Bookman Old Style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ru-RU" b="1" dirty="0">
                <a:solidFill>
                  <a:schemeClr val="tx2"/>
                </a:solidFill>
                <a:latin typeface="Bookman Old Style" pitchFamily="18" charset="0"/>
              </a:rPr>
              <a:t>  </a:t>
            </a:r>
            <a:r>
              <a:rPr lang="ru-RU" b="1" dirty="0">
                <a:solidFill>
                  <a:srgbClr val="002060"/>
                </a:solidFill>
                <a:latin typeface="Book Antiqua" panose="02040602050305030304" pitchFamily="18" charset="0"/>
                <a:ea typeface="DejaVu Sans" charset="-52"/>
                <a:cs typeface="Times New Roman" pitchFamily="18" charset="0"/>
              </a:rPr>
              <a:t>требования к организации учебного процесса; </a:t>
            </a:r>
          </a:p>
          <a:p>
            <a:pPr lvl="0">
              <a:buFont typeface="Arial" pitchFamily="34" charset="0"/>
              <a:buChar char="•"/>
            </a:pPr>
            <a:r>
              <a:rPr lang="ru-RU" b="1" dirty="0">
                <a:solidFill>
                  <a:srgbClr val="002060"/>
                </a:solidFill>
                <a:latin typeface="Book Antiqua" panose="02040602050305030304" pitchFamily="18" charset="0"/>
                <a:ea typeface="DejaVu Sans" charset="-52"/>
                <a:cs typeface="Times New Roman" pitchFamily="18" charset="0"/>
              </a:rPr>
              <a:t>  требования к ведению школьной документации; </a:t>
            </a:r>
          </a:p>
          <a:p>
            <a:pPr>
              <a:buFont typeface="Arial" pitchFamily="34" charset="0"/>
              <a:buChar char="•"/>
            </a:pPr>
            <a:r>
              <a:rPr lang="ru-RU" b="1" dirty="0">
                <a:solidFill>
                  <a:srgbClr val="002060"/>
                </a:solidFill>
                <a:latin typeface="Book Antiqua" panose="02040602050305030304" pitchFamily="18" charset="0"/>
                <a:ea typeface="DejaVu Sans" charset="-52"/>
                <a:cs typeface="Times New Roman" pitchFamily="18" charset="0"/>
              </a:rPr>
              <a:t>  информирование о новых и параллельных программах и учебниках;</a:t>
            </a:r>
          </a:p>
          <a:p>
            <a:pPr lvl="0">
              <a:buFont typeface="Arial" pitchFamily="34" charset="0"/>
              <a:buChar char="•"/>
            </a:pPr>
            <a:endParaRPr lang="ru-RU" b="1" dirty="0">
              <a:solidFill>
                <a:schemeClr val="tx2"/>
              </a:solidFill>
              <a:latin typeface="Bookman Old Style" pitchFamily="18" charset="0"/>
            </a:endParaRPr>
          </a:p>
          <a:p>
            <a:pPr lvl="0"/>
            <a:r>
              <a:rPr lang="ru-RU" b="1" dirty="0">
                <a:solidFill>
                  <a:schemeClr val="tx2"/>
                </a:solidFill>
                <a:latin typeface="Bookman Old Style" pitchFamily="18" charset="0"/>
              </a:rPr>
              <a:t> 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899592" y="3789040"/>
            <a:ext cx="7848872" cy="288032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000" dirty="0">
              <a:solidFill>
                <a:schemeClr val="tx1"/>
              </a:solidFill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b="1" dirty="0">
                <a:solidFill>
                  <a:schemeClr val="tx2"/>
                </a:solidFill>
                <a:latin typeface="Bookman Old Style" pitchFamily="18" charset="0"/>
                <a:ea typeface="DejaVu Sans" charset="-52"/>
                <a:cs typeface="Times New Roman" pitchFamily="18" charset="0"/>
              </a:rPr>
              <a:t>   </a:t>
            </a:r>
            <a:r>
              <a:rPr lang="ru-RU" b="1" dirty="0">
                <a:solidFill>
                  <a:srgbClr val="002060"/>
                </a:solidFill>
                <a:latin typeface="Book Antiqua" panose="02040602050305030304" pitchFamily="18" charset="0"/>
                <a:ea typeface="DejaVu Sans" charset="-52"/>
                <a:cs typeface="Times New Roman" pitchFamily="18" charset="0"/>
              </a:rPr>
              <a:t>теоретическое и практическое  освоение основ педагогической деятельности (подготовка, проведение и анализ урока; формы, методы и приемы обучения и др.);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b="1" dirty="0">
                <a:solidFill>
                  <a:srgbClr val="002060"/>
                </a:solidFill>
                <a:latin typeface="Book Antiqua" panose="02040602050305030304" pitchFamily="18" charset="0"/>
                <a:ea typeface="DejaVu Sans" charset="-52"/>
                <a:cs typeface="Times New Roman" pitchFamily="18" charset="0"/>
              </a:rPr>
              <a:t>   освоение инновационных тенденций в отечественной педагогике и образовании;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b="1" dirty="0">
                <a:solidFill>
                  <a:srgbClr val="002060"/>
                </a:solidFill>
                <a:latin typeface="Book Antiqua" panose="02040602050305030304" pitchFamily="18" charset="0"/>
                <a:ea typeface="DejaVu Sans" charset="-52"/>
                <a:cs typeface="Times New Roman" pitchFamily="18" charset="0"/>
              </a:rPr>
              <a:t>   разработка программы собственного профессионального роста;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b="1" dirty="0">
                <a:solidFill>
                  <a:srgbClr val="002060"/>
                </a:solidFill>
                <a:latin typeface="Book Antiqua" panose="02040602050305030304" pitchFamily="18" charset="0"/>
                <a:ea typeface="DejaVu Sans" charset="-52"/>
                <a:cs typeface="Times New Roman" pitchFamily="18" charset="0"/>
              </a:rPr>
              <a:t>   выбор приоритетной методической темы для самообразования.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solidFill>
                  <a:srgbClr val="002060"/>
                </a:solidFill>
                <a:latin typeface="Book Antiqua" panose="02040602050305030304" pitchFamily="18" charset="0"/>
                <a:ea typeface="DejaVu Sans" charset="-52"/>
                <a:cs typeface="Times New Roman" pitchFamily="18" charset="0"/>
              </a:rPr>
              <a:t> </a:t>
            </a:r>
            <a:endParaRPr lang="ru-RU" dirty="0">
              <a:solidFill>
                <a:srgbClr val="002060"/>
              </a:solidFill>
              <a:latin typeface="Book Antiqua" panose="02040602050305030304" pitchFamily="18" charset="0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-253915"/>
            <a:ext cx="184731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User\Рабочий стол\фон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0" y="0"/>
            <a:ext cx="9144000" cy="6855021"/>
          </a:xfrm>
          <a:prstGeom prst="rect">
            <a:avLst/>
          </a:prstGeom>
          <a:noFill/>
        </p:spPr>
      </p:pic>
      <p:pic>
        <p:nvPicPr>
          <p:cNvPr id="6" name="Picture 2" descr="C:\Documents and Settings\User\Рабочий стол\Lab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</p:spPr>
      </p:pic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3993704" y="580254"/>
            <a:ext cx="511256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Book Antiqua" panose="02040602050305030304" pitchFamily="18" charset="0"/>
              </a:rPr>
              <a:t>Формы работы и методы взаимодействия</a:t>
            </a:r>
          </a:p>
        </p:txBody>
      </p:sp>
      <p:pic>
        <p:nvPicPr>
          <p:cNvPr id="1027" name="Picture 3" descr="C:\Documents and Settings\User\Рабочий стол\138017822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188640"/>
            <a:ext cx="2736304" cy="3024336"/>
          </a:xfrm>
          <a:prstGeom prst="rect">
            <a:avLst/>
          </a:prstGeom>
          <a:noFill/>
        </p:spPr>
      </p:pic>
      <p:sp>
        <p:nvSpPr>
          <p:cNvPr id="13" name="Скругленный прямоугольник 12"/>
          <p:cNvSpPr/>
          <p:nvPr/>
        </p:nvSpPr>
        <p:spPr>
          <a:xfrm>
            <a:off x="899592" y="4437112"/>
            <a:ext cx="3168352" cy="1872208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itchFamily="34" charset="0"/>
              <a:buChar char="•"/>
            </a:pPr>
            <a:r>
              <a:rPr lang="ru-RU" b="1" dirty="0">
                <a:solidFill>
                  <a:srgbClr val="002060"/>
                </a:solidFill>
                <a:latin typeface="Bookman Old Style" pitchFamily="18" charset="0"/>
              </a:rPr>
              <a:t>собеседование, консультирование;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b="1" dirty="0">
                <a:solidFill>
                  <a:srgbClr val="002060"/>
                </a:solidFill>
                <a:latin typeface="Bookman Old Style" pitchFamily="18" charset="0"/>
              </a:rPr>
              <a:t>взаимное посещение и анализ уроков;</a:t>
            </a:r>
          </a:p>
        </p:txBody>
      </p:sp>
      <p:sp>
        <p:nvSpPr>
          <p:cNvPr id="14" name="6-конечная звезда 13"/>
          <p:cNvSpPr/>
          <p:nvPr/>
        </p:nvSpPr>
        <p:spPr>
          <a:xfrm>
            <a:off x="3491880" y="3861048"/>
            <a:ext cx="914400" cy="914400"/>
          </a:xfrm>
          <a:prstGeom prst="star6">
            <a:avLst/>
          </a:prstGeom>
          <a:solidFill>
            <a:srgbClr val="00B05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572000" y="3068960"/>
            <a:ext cx="4320480" cy="3240360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endParaRPr lang="ru-RU" b="1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b="1" dirty="0">
              <a:solidFill>
                <a:srgbClr val="002060"/>
              </a:solidFill>
              <a:latin typeface="Bookman Old Style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b="1" dirty="0">
                <a:solidFill>
                  <a:srgbClr val="002060"/>
                </a:solidFill>
                <a:latin typeface="Bookman Old Style" pitchFamily="18" charset="0"/>
              </a:rPr>
              <a:t>  психологический тренинг;</a:t>
            </a:r>
          </a:p>
          <a:p>
            <a:pPr>
              <a:buFont typeface="Arial" pitchFamily="34" charset="0"/>
              <a:buChar char="•"/>
            </a:pPr>
            <a:r>
              <a:rPr lang="ru-RU" b="1" dirty="0">
                <a:solidFill>
                  <a:srgbClr val="002060"/>
                </a:solidFill>
                <a:latin typeface="Bookman Old Style" pitchFamily="18" charset="0"/>
              </a:rPr>
              <a:t>   психолого­-педагогическая деловая игра;</a:t>
            </a:r>
          </a:p>
          <a:p>
            <a:pPr>
              <a:buFont typeface="Arial" pitchFamily="34" charset="0"/>
              <a:buChar char="•"/>
            </a:pPr>
            <a:r>
              <a:rPr lang="ru-RU" b="1" dirty="0">
                <a:solidFill>
                  <a:srgbClr val="002060"/>
                </a:solidFill>
                <a:latin typeface="Bookman Old Style" pitchFamily="18" charset="0"/>
              </a:rPr>
              <a:t>  "мозговой штурм»; </a:t>
            </a:r>
          </a:p>
          <a:p>
            <a:pPr>
              <a:buFont typeface="Arial" pitchFamily="34" charset="0"/>
              <a:buChar char="•"/>
            </a:pPr>
            <a:r>
              <a:rPr lang="ru-RU" b="1" dirty="0">
                <a:solidFill>
                  <a:srgbClr val="002060"/>
                </a:solidFill>
                <a:latin typeface="Bookman Old Style" pitchFamily="18" charset="0"/>
              </a:rPr>
              <a:t>   презентация себя как учителя, классного руководителя;</a:t>
            </a:r>
          </a:p>
          <a:p>
            <a:pPr>
              <a:buFont typeface="Arial" pitchFamily="34" charset="0"/>
              <a:buChar char="•"/>
            </a:pPr>
            <a:r>
              <a:rPr lang="ru-RU" b="1" dirty="0">
                <a:solidFill>
                  <a:srgbClr val="002060"/>
                </a:solidFill>
                <a:latin typeface="Bookman Old Style" pitchFamily="18" charset="0"/>
              </a:rPr>
              <a:t>   презентация уроков;</a:t>
            </a:r>
          </a:p>
          <a:p>
            <a:pPr>
              <a:buFont typeface="Arial" pitchFamily="34" charset="0"/>
              <a:buChar char="•"/>
            </a:pPr>
            <a:r>
              <a:rPr lang="ru-RU" b="1" dirty="0">
                <a:solidFill>
                  <a:srgbClr val="002060"/>
                </a:solidFill>
                <a:latin typeface="Bookman Old Style" pitchFamily="18" charset="0"/>
              </a:rPr>
              <a:t>   аукцион педагогических идей.</a:t>
            </a:r>
          </a:p>
          <a:p>
            <a:pPr algn="ctr"/>
            <a:endParaRPr lang="ru-RU" b="1" dirty="0">
              <a:solidFill>
                <a:srgbClr val="002060"/>
              </a:solidFill>
              <a:latin typeface="Bookman Old Style" pitchFamily="18" charset="0"/>
            </a:endParaRPr>
          </a:p>
          <a:p>
            <a:pPr algn="ctr"/>
            <a:r>
              <a:rPr lang="ru-RU" b="1" dirty="0">
                <a:solidFill>
                  <a:srgbClr val="002060"/>
                </a:solidFill>
                <a:latin typeface="Bookman Old Style" pitchFamily="18" charset="0"/>
              </a:rPr>
              <a:t>  </a:t>
            </a:r>
          </a:p>
        </p:txBody>
      </p:sp>
      <p:sp>
        <p:nvSpPr>
          <p:cNvPr id="17" name="6-конечная звезда 16"/>
          <p:cNvSpPr/>
          <p:nvPr/>
        </p:nvSpPr>
        <p:spPr>
          <a:xfrm>
            <a:off x="8229600" y="2492896"/>
            <a:ext cx="914400" cy="936104"/>
          </a:xfrm>
          <a:prstGeom prst="star6">
            <a:avLst/>
          </a:prstGeom>
          <a:solidFill>
            <a:srgbClr val="00B05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13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3" grpId="0" build="allAtOnce"/>
      <p:bldP spid="13" grpId="0" animBg="1"/>
      <p:bldP spid="14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User\Рабочий стол\фон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0" y="0"/>
            <a:ext cx="9144000" cy="6855021"/>
          </a:xfrm>
          <a:prstGeom prst="rect">
            <a:avLst/>
          </a:prstGeom>
          <a:noFill/>
        </p:spPr>
      </p:pic>
      <p:pic>
        <p:nvPicPr>
          <p:cNvPr id="6" name="Picture 2" descr="C:\Documents and Settings\User\Рабочий стол\Lab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707904" y="332656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00B050"/>
                </a:solidFill>
                <a:latin typeface="Book Antiqua" panose="02040602050305030304" pitchFamily="18" charset="0"/>
              </a:rPr>
              <a:t>Рефлексия</a:t>
            </a: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899592" y="2542685"/>
            <a:ext cx="784887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DejaVu Sans" charset="-52"/>
                <a:cs typeface="Times New Roman" pitchFamily="18" charset="0"/>
              </a:rPr>
              <a:t>повышение профессионального уровня и навыков всех</a:t>
            </a:r>
            <a:r>
              <a:rPr lang="ru-RU" b="1" dirty="0">
                <a:solidFill>
                  <a:srgbClr val="002060"/>
                </a:solidFill>
                <a:latin typeface="Bookman Old Style" pitchFamily="18" charset="0"/>
                <a:ea typeface="DejaVu Sans" charset="-52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DejaVu Sans" charset="-52"/>
                <a:cs typeface="Times New Roman" pitchFamily="18" charset="0"/>
              </a:rPr>
              <a:t>без исключения сотрудников, вовлеченных в систему наставничества, включая самого наставника;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endParaRPr kumimoji="0" lang="ru-RU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ookman Old Style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DejaVu Sans" charset="-52"/>
                <a:cs typeface="Times New Roman" pitchFamily="18" charset="0"/>
              </a:rPr>
              <a:t>2) снижение текучести кадров за счет усиления    профессиональной  мотивации молодых учителей и предоставления дополнительных возможностей для повышения профессионального статуса более опытных;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ookman Old Style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DejaVu Sans" charset="-52"/>
                <a:cs typeface="Times New Roman" pitchFamily="18" charset="0"/>
              </a:rPr>
              <a:t>3) снижение риска профессионального выгорания наиболее   опытных учителей - носителей знаний, навыков;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ookman Old Style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DejaVu Sans" charset="-52"/>
                <a:cs typeface="Times New Roman" pitchFamily="18" charset="0"/>
              </a:rPr>
              <a:t>4) укрепление профессионального сотрудничества всех членов коллектива</a:t>
            </a:r>
            <a:r>
              <a:rPr kumimoji="0" 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DejaVu Sans" charset="-52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3315" name="Picture 3" descr="C:\Documents and Settings\User\Рабочий стол\3d-orange-man-puzzle-team-concept-1178254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135996"/>
            <a:ext cx="2880320" cy="22128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13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000"/>
                                        <p:tgtEl>
                                          <p:spTgt spid="133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133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133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User\Рабочий стол\фон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00000">
            <a:off x="323528" y="2979"/>
            <a:ext cx="9144000" cy="6855021"/>
          </a:xfrm>
          <a:prstGeom prst="rect">
            <a:avLst/>
          </a:prstGeom>
          <a:noFill/>
        </p:spPr>
      </p:pic>
      <p:pic>
        <p:nvPicPr>
          <p:cNvPr id="6" name="Picture 2" descr="C:\Documents and Settings\User\Рабочий стол\Lab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6858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995936" y="332656"/>
            <a:ext cx="51480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00B050"/>
                </a:solidFill>
                <a:latin typeface="Bookman Old Style" pitchFamily="18" charset="0"/>
              </a:rPr>
              <a:t>Типичные ошибки наставничества</a:t>
            </a:r>
          </a:p>
        </p:txBody>
      </p:sp>
      <p:pic>
        <p:nvPicPr>
          <p:cNvPr id="12290" name="Picture 2" descr="C:\Documents and Settings\User\Рабочий стол\rekom-1440x96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3" y="188639"/>
            <a:ext cx="3024337" cy="2016225"/>
          </a:xfrm>
          <a:prstGeom prst="rect">
            <a:avLst/>
          </a:prstGeom>
          <a:noFill/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1008112" y="2393999"/>
            <a:ext cx="8135888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DejaVu Sans" charset="-52"/>
                <a:cs typeface="Times New Roman" pitchFamily="18" charset="0"/>
              </a:rPr>
              <a:t>недооценка степени </a:t>
            </a:r>
            <a:r>
              <a:rPr kumimoji="0" lang="ru-RU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DejaVu Sans" charset="-52"/>
                <a:cs typeface="Times New Roman" pitchFamily="18" charset="0"/>
              </a:rPr>
              <a:t>дискомфортности</a:t>
            </a: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DejaVu Sans" charset="-52"/>
                <a:cs typeface="Times New Roman" pitchFamily="18" charset="0"/>
              </a:rPr>
              <a:t>  молодого специалиста,  отсутствие обратной связи между наставником и подопечным;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ookman Old Style" pitchFamily="18" charset="0"/>
              <a:ea typeface="DejaVu Sans" charset="-5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DejaVu Sans" charset="-52"/>
                <a:cs typeface="Times New Roman" pitchFamily="18" charset="0"/>
              </a:rPr>
              <a:t> 2) навязывание молодому специалисту своего мнения,   принуждение к простому копированию своих действий без объяснения причин, почему нужно делать так, а не иначе;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ookman Old Style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DejaVu Sans" charset="-52"/>
                <a:cs typeface="Times New Roman" pitchFamily="18" charset="0"/>
              </a:rPr>
              <a:t>3) перегрузка молодого специалиста одновременно замечаниями и рекомендациями по широкому кругу вопросов;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ookman Old Style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ookman Old Style" pitchFamily="18" charset="0"/>
                <a:ea typeface="DejaVu Sans" charset="-52"/>
                <a:cs typeface="Times New Roman" pitchFamily="18" charset="0"/>
              </a:rPr>
              <a:t>4)  отсутствие заинтересованности в судьбе подопечного и в результатах своего труда, формальное выполнение обязанностей. </a:t>
            </a:r>
            <a:endParaRPr kumimoji="0" lang="ru-RU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610</TotalTime>
  <Words>557</Words>
  <Application>Microsoft Office PowerPoint</Application>
  <PresentationFormat>Экран (4:3)</PresentationFormat>
  <Paragraphs>81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Book Antiqua</vt:lpstr>
      <vt:lpstr>Bookman Old Style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О</cp:lastModifiedBy>
  <cp:revision>60</cp:revision>
  <dcterms:created xsi:type="dcterms:W3CDTF">2018-11-04T16:19:46Z</dcterms:created>
  <dcterms:modified xsi:type="dcterms:W3CDTF">2026-05-06T08:43:54Z</dcterms:modified>
</cp:coreProperties>
</file>