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68" r:id="rId3"/>
    <p:sldId id="263" r:id="rId4"/>
    <p:sldId id="276" r:id="rId5"/>
    <p:sldId id="259" r:id="rId6"/>
    <p:sldId id="308" r:id="rId7"/>
    <p:sldId id="299" r:id="rId8"/>
    <p:sldId id="300" r:id="rId9"/>
    <p:sldId id="301" r:id="rId10"/>
    <p:sldId id="305" r:id="rId11"/>
    <p:sldId id="285" r:id="rId12"/>
    <p:sldId id="286" r:id="rId13"/>
    <p:sldId id="296" r:id="rId14"/>
    <p:sldId id="287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F8"/>
    <a:srgbClr val="FBE293"/>
    <a:srgbClr val="FEC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80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3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0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D13-715D-4A73-95A3-34BED106980A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819" y="1430594"/>
            <a:ext cx="9660194" cy="151908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Профилактика </a:t>
            </a:r>
            <a:r>
              <a:rPr lang="ru-RU" sz="3200" dirty="0" err="1" smtClean="0"/>
              <a:t>самоповреждающего</a:t>
            </a:r>
            <a:r>
              <a:rPr lang="ru-RU" sz="3200" dirty="0" smtClean="0"/>
              <a:t> и/или суицидального поведения детей </a:t>
            </a:r>
            <a:r>
              <a:rPr lang="ru-RU" sz="3200" dirty="0" smtClean="0"/>
              <a:t>и подростков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819" y="4203290"/>
            <a:ext cx="10412362" cy="199223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Селянина Марина Николаевна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специалист детский психиатр Министерства здравоохранения Тверской области,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отделением ГБУЗ Тверской области ОКПНД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8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883" y="624110"/>
            <a:ext cx="9955730" cy="495563"/>
          </a:xfrm>
        </p:spPr>
        <p:txBody>
          <a:bodyPr>
            <a:normAutofit/>
          </a:bodyPr>
          <a:lstStyle/>
          <a:p>
            <a:r>
              <a:rPr lang="ru-RU" sz="1400" b="1" dirty="0"/>
              <a:t>Дезадаптивные личностные черты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7" y="905069"/>
            <a:ext cx="11094064" cy="585029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ru-RU" sz="1900" dirty="0" smtClean="0"/>
          </a:p>
          <a:p>
            <a:r>
              <a:rPr lang="ru-RU" dirty="0" smtClean="0"/>
              <a:t>трудностью </a:t>
            </a:r>
            <a:r>
              <a:rPr lang="ru-RU" dirty="0"/>
              <a:t>в определении и описании собственных эмоциональных состояний, </a:t>
            </a:r>
            <a:r>
              <a:rPr lang="ru-RU" dirty="0" smtClean="0"/>
              <a:t>переживаний</a:t>
            </a:r>
          </a:p>
          <a:p>
            <a:r>
              <a:rPr lang="ru-RU" dirty="0" smtClean="0"/>
              <a:t>затруднениями </a:t>
            </a:r>
            <a:r>
              <a:rPr lang="ru-RU" dirty="0"/>
              <a:t>в проведении различий между чувствами и телесными ощущениями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снижением способности к </a:t>
            </a:r>
            <a:r>
              <a:rPr lang="ru-RU" dirty="0" smtClean="0"/>
              <a:t>символизации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фокусированность</a:t>
            </a:r>
            <a:r>
              <a:rPr lang="ru-RU" dirty="0" smtClean="0"/>
              <a:t> </a:t>
            </a:r>
            <a:r>
              <a:rPr lang="ru-RU" dirty="0"/>
              <a:t>личности в большей мере на внешних событиях, чем на внутренних </a:t>
            </a:r>
            <a:r>
              <a:rPr lang="ru-RU" dirty="0" smtClean="0"/>
              <a:t>переживаниях</a:t>
            </a:r>
          </a:p>
          <a:p>
            <a:r>
              <a:rPr lang="ru-RU" dirty="0" smtClean="0"/>
              <a:t>низкая </a:t>
            </a:r>
            <a:r>
              <a:rPr lang="ru-RU" dirty="0"/>
              <a:t>стрессоустойчивость, </a:t>
            </a:r>
            <a:r>
              <a:rPr lang="ru-RU" dirty="0" smtClean="0"/>
              <a:t>повышенная тревожность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импульсивность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/>
              <a:t> сниженный </a:t>
            </a:r>
            <a:r>
              <a:rPr lang="ru-RU" dirty="0" smtClean="0"/>
              <a:t>самоконтроль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                 Психические </a:t>
            </a:r>
            <a:r>
              <a:rPr lang="ru-RU" sz="2200" b="1" dirty="0">
                <a:solidFill>
                  <a:schemeClr val="tx1"/>
                </a:solidFill>
              </a:rPr>
              <a:t>расстройства. 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                    Симптомы </a:t>
            </a:r>
            <a:r>
              <a:rPr lang="ru-RU" sz="2200" b="1" dirty="0">
                <a:solidFill>
                  <a:schemeClr val="tx1"/>
                </a:solidFill>
              </a:rPr>
              <a:t>депрессии у подростков, которые могут наблюдаться и без видимых </a:t>
            </a:r>
            <a:r>
              <a:rPr lang="ru-RU" sz="2200" b="1" dirty="0" smtClean="0">
                <a:solidFill>
                  <a:schemeClr val="tx1"/>
                </a:solidFill>
              </a:rPr>
              <a:t>причин</a:t>
            </a:r>
          </a:p>
          <a:p>
            <a:r>
              <a:rPr lang="ru-RU" dirty="0"/>
              <a:t>Снижение интереса к деятельности, которая раньше нравилась</a:t>
            </a:r>
          </a:p>
          <a:p>
            <a:r>
              <a:rPr lang="ru-RU" dirty="0"/>
              <a:t>Подавленность, тревога выраженные особенно в утренние часы</a:t>
            </a:r>
          </a:p>
          <a:p>
            <a:r>
              <a:rPr lang="ru-RU" dirty="0"/>
              <a:t>Вялость, хроническая усталость</a:t>
            </a:r>
          </a:p>
          <a:p>
            <a:r>
              <a:rPr lang="ru-RU" dirty="0"/>
              <a:t>Физические недомогания, ухудшение сна, изменение аппетита</a:t>
            </a:r>
          </a:p>
          <a:p>
            <a:r>
              <a:rPr lang="ru-RU" dirty="0"/>
              <a:t>Повышенная раздражительность из-за мелочей</a:t>
            </a:r>
          </a:p>
          <a:p>
            <a:r>
              <a:rPr lang="ru-RU" dirty="0"/>
              <a:t>Сложности концентрации внимания</a:t>
            </a:r>
          </a:p>
          <a:p>
            <a:r>
              <a:rPr lang="ru-RU" dirty="0"/>
              <a:t>Устойчивое снижение успеваемости по всем предметам</a:t>
            </a:r>
          </a:p>
          <a:p>
            <a:r>
              <a:rPr lang="ru-RU" dirty="0"/>
              <a:t>Регулярные скрываемые прогулы в школе</a:t>
            </a:r>
          </a:p>
          <a:p>
            <a:r>
              <a:rPr lang="ru-RU" dirty="0"/>
              <a:t>Социальная изоляция, отсутствие друзей</a:t>
            </a:r>
          </a:p>
          <a:p>
            <a:r>
              <a:rPr lang="ru-RU" dirty="0" err="1"/>
              <a:t>Самоповреждающее</a:t>
            </a:r>
            <a:r>
              <a:rPr lang="ru-RU" dirty="0"/>
              <a:t> поведение</a:t>
            </a:r>
          </a:p>
          <a:p>
            <a:pPr marL="0" indent="0">
              <a:buNone/>
            </a:pPr>
            <a:r>
              <a:rPr lang="ru-RU" dirty="0"/>
              <a:t>Не все из перечисленных симптомов могут присутствовать одновременно. Однако наличие двух или трех указывает на необходимость помощи специалиста</a:t>
            </a:r>
          </a:p>
          <a:p>
            <a:endParaRPr lang="ru-RU" dirty="0"/>
          </a:p>
          <a:p>
            <a:pPr fontAlgn="base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556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894" y="410547"/>
            <a:ext cx="5775649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Ситуационные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сигналы суицидального поведения: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(психотравмирующие события, которые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произошли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 жизни ребенка или подростка)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незаслуженное наказание, конфликт с родителями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сверстниками;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действительная или мнимая утрата любви родителей, неразделенное чувство влюбленности, ревность;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тяжелые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соматические заболевания: онкология, ВИЧ-инфекция, внешние физические изъяны и др.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психические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асилие в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семье, т.к. зачастую подросток считает себя виноватым в происходящем и боится рассказать об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этом;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ранняя беременность,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серьезного проступка или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правонарушения,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страх последствий неуспешного выполнения какой-либо деятельности (например, неуспешной сдачи экзаменов);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находится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 влиянием в группах смерти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9421" y="1576874"/>
            <a:ext cx="5486400" cy="4882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эмоционального состояния и </a:t>
            </a:r>
            <a:r>
              <a:rPr lang="ru-RU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мышления, </a:t>
            </a:r>
            <a:r>
              <a:rPr lang="ru-RU" sz="1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когниции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раздражительность, угрюмость, подавленное настроение, проявление признаков страха, беспомощности, безнадёжности, отчаяния, чувство одиночества </a:t>
            </a:r>
            <a:endParaRPr lang="ru-RU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внезапная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смена эмоций (то </a:t>
            </a:r>
            <a:r>
              <a:rPr lang="ru-RU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эйфория,то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приступы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отчаяния)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противоречивость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(амбивалентность) в отношениях и мышлении, например: одновременно любит и ненавидит родителей, сестер и братьев, </a:t>
            </a:r>
            <a:endParaRPr lang="ru-RU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+mj-lt"/>
              </a:rPr>
              <a:t>«</a:t>
            </a:r>
            <a:r>
              <a:rPr lang="ru-RU" sz="1400" dirty="0">
                <a:latin typeface="+mj-lt"/>
              </a:rPr>
              <a:t>темная триада»: негативное видение себя, негативное видение окружающих, негативное видение будущего; собственная личность предстает как ничтожная, не имеющая права жить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+mj-lt"/>
              </a:rPr>
              <a:t>будущее мыслится бесперспективное, безнадежное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+mj-lt"/>
              </a:rPr>
              <a:t>«туннельное видение» – неспособность увидеть иные приемлемые пути решения проблемы, кроме </a:t>
            </a:r>
            <a:r>
              <a:rPr lang="ru-RU" sz="1400" dirty="0" smtClean="0">
                <a:latin typeface="+mj-lt"/>
              </a:rPr>
              <a:t>суицида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0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90" y="158619"/>
            <a:ext cx="6176865" cy="6699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/>
              <a:t>Поведенческие сигналы</a:t>
            </a:r>
            <a:r>
              <a:rPr lang="ru-RU" sz="2500" b="1" dirty="0"/>
              <a:t>:</a:t>
            </a:r>
            <a:endParaRPr lang="ru-RU" sz="2500" dirty="0"/>
          </a:p>
          <a:p>
            <a:pPr lvl="0"/>
            <a:r>
              <a:rPr lang="ru-RU" sz="2500" dirty="0" smtClean="0"/>
              <a:t>внезапная </a:t>
            </a:r>
            <a:r>
              <a:rPr lang="ru-RU" sz="2500" dirty="0"/>
              <a:t>замкнутость и отказ от общения с детьми;</a:t>
            </a:r>
          </a:p>
          <a:p>
            <a:pPr lvl="0"/>
            <a:r>
              <a:rPr lang="ru-RU" sz="2500" dirty="0" smtClean="0"/>
              <a:t>фиксация </a:t>
            </a:r>
            <a:r>
              <a:rPr lang="ru-RU" sz="2500" dirty="0"/>
              <a:t>на теме смерти в литературе и живописи, частые разговоры об этом, сбор информации о способах суицида и их соотношение;</a:t>
            </a:r>
          </a:p>
          <a:p>
            <a:pPr lvl="0"/>
            <a:r>
              <a:rPr lang="ru-RU" sz="2500" dirty="0" smtClean="0"/>
              <a:t>активная </a:t>
            </a:r>
            <a:r>
              <a:rPr lang="ru-RU" sz="2500" dirty="0"/>
              <a:t>предварительная подготовка к выбранному способу совершения </a:t>
            </a:r>
            <a:r>
              <a:rPr lang="ru-RU" sz="2500" dirty="0" smtClean="0"/>
              <a:t>суицида;</a:t>
            </a:r>
            <a:endParaRPr lang="ru-RU" sz="2500" dirty="0"/>
          </a:p>
          <a:p>
            <a:pPr lvl="0"/>
            <a:r>
              <a:rPr lang="ru-RU" sz="3400" dirty="0" smtClean="0"/>
              <a:t>символическое</a:t>
            </a:r>
            <a:r>
              <a:rPr lang="ru-RU" sz="2500" dirty="0" smtClean="0"/>
              <a:t> </a:t>
            </a:r>
            <a:r>
              <a:rPr lang="ru-RU" sz="2500" dirty="0"/>
              <a:t>прощание с </a:t>
            </a:r>
            <a:r>
              <a:rPr lang="ru-RU" sz="2500" dirty="0" smtClean="0"/>
              <a:t>ближайшим окружением</a:t>
            </a:r>
          </a:p>
          <a:p>
            <a:pPr lvl="0"/>
            <a:r>
              <a:rPr lang="ru-RU" sz="2500" dirty="0" smtClean="0"/>
              <a:t>сообщение </a:t>
            </a:r>
            <a:r>
              <a:rPr lang="ru-RU" sz="2500" dirty="0"/>
              <a:t>друзьям о принятии решения о </a:t>
            </a:r>
            <a:r>
              <a:rPr lang="ru-RU" sz="2500" dirty="0" smtClean="0"/>
              <a:t>самоубийстве; </a:t>
            </a:r>
            <a:endParaRPr lang="ru-RU" sz="2500" dirty="0"/>
          </a:p>
          <a:p>
            <a:pPr lvl="0"/>
            <a:r>
              <a:rPr lang="ru-RU" sz="2500" dirty="0" smtClean="0"/>
              <a:t>стойкая </a:t>
            </a:r>
            <a:r>
              <a:rPr lang="ru-RU" sz="2500" dirty="0"/>
              <a:t>тяга к прослушиванию грустной, порой похоронной, музыки и песен;</a:t>
            </a:r>
          </a:p>
          <a:p>
            <a:pPr lvl="0"/>
            <a:r>
              <a:rPr lang="ru-RU" sz="2500" dirty="0" smtClean="0"/>
              <a:t> </a:t>
            </a:r>
            <a:r>
              <a:rPr lang="ru-RU" sz="2500" dirty="0"/>
              <a:t>написание «записок-завещаний»</a:t>
            </a:r>
          </a:p>
          <a:p>
            <a:pPr lvl="0"/>
            <a:r>
              <a:rPr lang="ru-RU" sz="2500" dirty="0" smtClean="0"/>
              <a:t>необычное</a:t>
            </a:r>
            <a:r>
              <a:rPr lang="ru-RU" sz="2500" dirty="0"/>
              <a:t>, нехарактерное для данного человека поведение, в том числе более безрассудное, импульсивное, агрессивное, антисоциальное, несвойственное. </a:t>
            </a:r>
          </a:p>
          <a:p>
            <a:pPr lvl="0"/>
            <a:r>
              <a:rPr lang="ru-RU" sz="2500" dirty="0" smtClean="0"/>
              <a:t>Самоповреждения</a:t>
            </a:r>
          </a:p>
          <a:p>
            <a:pPr lvl="0"/>
            <a:r>
              <a:rPr lang="ru-RU" sz="2500" dirty="0" smtClean="0"/>
              <a:t>употребление </a:t>
            </a:r>
            <a:r>
              <a:rPr lang="ru-RU" sz="2500" dirty="0"/>
              <a:t>спиртного и/или наркотических средств;</a:t>
            </a:r>
          </a:p>
          <a:p>
            <a:pPr lvl="0"/>
            <a:r>
              <a:rPr lang="ru-RU" sz="2500" dirty="0" smtClean="0"/>
              <a:t>избегающее </a:t>
            </a:r>
            <a:r>
              <a:rPr lang="ru-RU" sz="2500" dirty="0"/>
              <a:t>поведение (необъяснимые или часто повторяющиеся исчезновения из дома, прогулы в школе);</a:t>
            </a:r>
          </a:p>
          <a:p>
            <a:pPr lvl="0"/>
            <a:r>
              <a:rPr lang="ru-RU" sz="2500" dirty="0" smtClean="0"/>
              <a:t>внезапно </a:t>
            </a:r>
            <a:r>
              <a:rPr lang="ru-RU" sz="2500" dirty="0"/>
              <a:t>могут появиться проблемы концентрации внимания, снижение успеваемости, активности, неспособность к волевым усилиям, резкое снижение успеваемости в школе.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flipV="1">
            <a:off x="6251510" y="6858000"/>
            <a:ext cx="4954555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100" dirty="0" smtClean="0"/>
              <a:t>.</a:t>
            </a:r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91469" y="401216"/>
            <a:ext cx="5290457" cy="553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Словесные сигналы:</a:t>
            </a:r>
            <a:endParaRPr lang="ru-RU" sz="2300" dirty="0" smtClean="0">
              <a:solidFill>
                <a:schemeClr val="tx1"/>
              </a:solidFill>
            </a:endParaRPr>
          </a:p>
          <a:p>
            <a:r>
              <a:rPr lang="ru-RU" sz="2300" dirty="0" smtClean="0">
                <a:solidFill>
                  <a:schemeClr val="tx1"/>
                </a:solidFill>
              </a:rPr>
              <a:t>прямые или косвенные сообщения о суицидальных намерениях: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«хочу умереть», «ты меня больше не увидишь», «я не могу больше выносить эту проблему», «скоро все это закончится»; 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«Ненавижу свою жизнь!», «они пожалеют о том, что мне сделали!».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 могу больше этого вынести… Надоело… Сколько можно! Сыт по горло!!!».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«Я решил покончить с собой!».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«Просто жить не хочется… Пожил и хватит!».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«Никому я не нужен… Лучше умереть!».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«Это выше моих сил…».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«Ненавижу всех и все!!!».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«Единственный выход – умереть!!!».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«Больше ты меня не увидишь!..».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«Ты веришь в переселение душ? Когда-нибудь, может, и я вернусь в этот мир!».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«Если мы больше не увидимся, спасибо за все!!!».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результате проведенного факторного анализа Н. А. Польская выделила четыре </a:t>
            </a:r>
            <a:r>
              <a:rPr lang="ru-RU" sz="2000" b="1" dirty="0"/>
              <a:t>стратегии </a:t>
            </a:r>
            <a:r>
              <a:rPr lang="ru-RU" sz="2000" b="1" dirty="0" err="1"/>
              <a:t>самоповреждающего</a:t>
            </a:r>
            <a:r>
              <a:rPr lang="ru-RU" sz="2000" b="1" dirty="0"/>
              <a:t> поведения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осстановление </a:t>
            </a:r>
            <a:r>
              <a:rPr lang="ru-RU" dirty="0"/>
              <a:t>контроля над эмоциями – попытка справиться с эмоциями, облегчить боль, почувствовать реальность (иногда это быстрый и относительно эффективный способ справиться с </a:t>
            </a:r>
            <a:r>
              <a:rPr lang="ru-RU" dirty="0" err="1"/>
              <a:t>диссоциативными</a:t>
            </a:r>
            <a:r>
              <a:rPr lang="ru-RU" dirty="0"/>
              <a:t> состояниями, слишком сильными эмоциями);</a:t>
            </a:r>
          </a:p>
          <a:p>
            <a:r>
              <a:rPr lang="ru-RU" dirty="0"/>
              <a:t>избавление от напряжения —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 направлено на снижение интенсивности, силы эмоций;</a:t>
            </a:r>
          </a:p>
          <a:p>
            <a:r>
              <a:rPr lang="ru-RU" dirty="0"/>
              <a:t>воздействие на других — привлечение внимания и получение поддержки от окружающих, попытка донести до кого-то (возможно, и самого себя) наличие проблемы, выплеснуть что-то наружу, выразить чувства, которые не облекаются в слова;</a:t>
            </a:r>
          </a:p>
          <a:p>
            <a:r>
              <a:rPr lang="ru-RU" dirty="0"/>
              <a:t>изменение себя, поиск нового опыта —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 направлено на </a:t>
            </a:r>
            <a:r>
              <a:rPr lang="ru-RU" dirty="0" smtClean="0"/>
              <a:t>самовыражение</a:t>
            </a:r>
            <a:r>
              <a:rPr lang="ru-RU" dirty="0"/>
              <a:t>, получение новых ощущений.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5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796" y="102638"/>
            <a:ext cx="6764694" cy="6578080"/>
          </a:xfrm>
        </p:spPr>
        <p:txBody>
          <a:bodyPr>
            <a:normAutofit fontScale="90000"/>
          </a:bodyPr>
          <a:lstStyle/>
          <a:p>
            <a:r>
              <a:rPr lang="ru-RU" sz="1200" b="1" dirty="0"/>
              <a:t>Федеральный закон от 24 июня 1999 г. N 120-ФЗ "Об основах системы профилактики безнадзорности и правонарушений </a:t>
            </a:r>
            <a:r>
              <a:rPr lang="ru-RU" sz="1200" b="1" dirty="0" smtClean="0"/>
              <a:t>несовершеннолетних»</a:t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300" b="1" dirty="0"/>
              <a:t>Федеральный закон "Об основах охраны здоровья граждан в Российской Федерации" от 21.11.2011 N 323-ФЗ </a:t>
            </a:r>
            <a:r>
              <a:rPr lang="ru-RU" sz="1300" b="1" dirty="0" smtClean="0"/>
              <a:t>21</a:t>
            </a:r>
            <a:r>
              <a:rPr lang="ru-RU" sz="1300" b="1" dirty="0"/>
              <a:t> ноября 2011 года N 323-ФЗ</a:t>
            </a:r>
            <a:r>
              <a:rPr lang="ru-RU" dirty="0"/>
              <a:t/>
            </a:r>
            <a:br>
              <a:rPr lang="ru-RU" dirty="0"/>
            </a:br>
            <a:r>
              <a:rPr lang="ru-RU" sz="1100" b="1" dirty="0"/>
              <a:t>Порядки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Тверской области.</a:t>
            </a:r>
            <a:br>
              <a:rPr lang="ru-RU" sz="1100" b="1" dirty="0"/>
            </a:br>
            <a:r>
              <a:rPr lang="ru-RU" sz="1100" b="1" dirty="0" smtClean="0"/>
              <a:t>Приказ </a:t>
            </a:r>
            <a:r>
              <a:rPr lang="ru-RU" sz="1100" b="1" dirty="0"/>
              <a:t>Министерства здравоохранения РФ от 24 июня 2021 г. № 664н “Об утверждении Порядка информирования медицинскими организациями органов внутренних дел в случаях, установленных пунктом 5 части 4 статьи 13 Федерального закона "Об основах охраны здоровья граждан в Российской </a:t>
            </a:r>
            <a:r>
              <a:rPr lang="ru-RU" sz="1100" b="1" dirty="0" smtClean="0"/>
              <a:t>Федерации«</a:t>
            </a:r>
            <a:br>
              <a:rPr lang="ru-RU" sz="1100" b="1" dirty="0" smtClean="0"/>
            </a:br>
            <a:r>
              <a:rPr lang="ru-RU" sz="1100" dirty="0" smtClean="0"/>
              <a:t>1</a:t>
            </a:r>
            <a:r>
              <a:rPr lang="ru-RU" sz="1100" dirty="0"/>
              <a:t>. Медицинские организации передают сведения в территориальные органы Министерства внутренних дел Российской Федерации (далее - органы МВД России) в случаях, установленных пунктом 5 части 4 статьи 13 Федерального закона "Об основах охраны здоровья граждан в Российской Федерации", по месту нахождения медицинской организации:</a:t>
            </a:r>
            <a:br>
              <a:rPr lang="ru-RU" sz="1100" dirty="0"/>
            </a:br>
            <a:r>
              <a:rPr lang="ru-RU" sz="1100" b="1" dirty="0"/>
              <a:t>о поступлении пациента, который по состоянию здоровья, возрасту или иным причинам не может сообщить данные о своей личности;</a:t>
            </a:r>
            <a:br>
              <a:rPr lang="ru-RU" sz="1100" b="1" dirty="0"/>
            </a:br>
            <a:r>
              <a:rPr lang="ru-RU" sz="1100" b="1" dirty="0"/>
              <a:t>о случае смерти пациента, личность которого не установлена;</a:t>
            </a:r>
            <a:br>
              <a:rPr lang="ru-RU" sz="1100" b="1" dirty="0"/>
            </a:br>
            <a:r>
              <a:rPr lang="ru-RU" sz="1100" b="1" dirty="0"/>
              <a:t>о поступлении (обращении) пациентов в случаях наличия у них следующих признаков причинения вреда здоровью в результате совершения противоправных действий</a:t>
            </a:r>
            <a:r>
              <a:rPr lang="ru-RU" sz="1100" dirty="0"/>
              <a:t>:</a:t>
            </a:r>
            <a:br>
              <a:rPr lang="ru-RU" sz="1100" dirty="0"/>
            </a:br>
            <a:r>
              <a:rPr lang="ru-RU" sz="1100" dirty="0"/>
              <a:t>1) </a:t>
            </a:r>
            <a:r>
              <a:rPr lang="ru-RU" sz="1100" b="1" dirty="0"/>
              <a:t>огнестрельные ранения, в том числе полученные при неосторожном обращении с оружием и боеприпасами;</a:t>
            </a:r>
            <a:br>
              <a:rPr lang="ru-RU" sz="1100" b="1" dirty="0"/>
            </a:br>
            <a:r>
              <a:rPr lang="ru-RU" sz="1100" b="1" dirty="0"/>
              <a:t>2) ранения и травмы, полученные при взрывах и иных происшествиях, разрешение заявлений и сообщений о которых отнесено к компетенции органов внутренних дел;</a:t>
            </a:r>
            <a:br>
              <a:rPr lang="ru-RU" sz="1100" b="1" dirty="0"/>
            </a:br>
            <a:r>
              <a:rPr lang="ru-RU" sz="1100" b="1" dirty="0"/>
              <a:t>3) колотые, резаные, колото-резаные, рваные раны;</a:t>
            </a:r>
            <a:br>
              <a:rPr lang="ru-RU" sz="1100" b="1" dirty="0"/>
            </a:br>
            <a:r>
              <a:rPr lang="ru-RU" sz="1100" b="1" dirty="0"/>
              <a:t>4) переломы костей, гематомы, ушибы мягких тканей;</a:t>
            </a:r>
            <a:br>
              <a:rPr lang="ru-RU" sz="1100" b="1" dirty="0"/>
            </a:br>
            <a:r>
              <a:rPr lang="ru-RU" sz="1100" b="1" dirty="0"/>
              <a:t>5) гематомы внутренних органов;</a:t>
            </a:r>
            <a:br>
              <a:rPr lang="ru-RU" sz="1100" b="1" dirty="0"/>
            </a:br>
            <a:r>
              <a:rPr lang="ru-RU" sz="1100" b="1" dirty="0"/>
              <a:t>6) ушибы, сотрясения головного мозга;</a:t>
            </a:r>
            <a:br>
              <a:rPr lang="ru-RU" sz="1100" b="1" dirty="0"/>
            </a:br>
            <a:r>
              <a:rPr lang="ru-RU" sz="1100" b="1" dirty="0"/>
              <a:t>7) повреждения, связанные с воздействием высоких или низких температур, высокого или низкого барометрического давления;</a:t>
            </a:r>
            <a:br>
              <a:rPr lang="ru-RU" sz="1100" b="1" dirty="0"/>
            </a:br>
            <a:r>
              <a:rPr lang="ru-RU" sz="1100" b="1" dirty="0"/>
              <a:t>8) механическая асфиксия;</a:t>
            </a:r>
            <a:br>
              <a:rPr lang="ru-RU" sz="1100" b="1" dirty="0"/>
            </a:br>
            <a:r>
              <a:rPr lang="ru-RU" sz="1100" b="1" dirty="0"/>
              <a:t>9) поражения электрическим током;</a:t>
            </a:r>
            <a:br>
              <a:rPr lang="ru-RU" sz="1100" b="1" dirty="0"/>
            </a:br>
            <a:r>
              <a:rPr lang="ru-RU" sz="1100" b="1" dirty="0"/>
              <a:t>10) отравления наркотическими средствами, ядовитыми веществами, психотропными, токсичными, сильнодействующими, одурманивающими и (или) другими </a:t>
            </a:r>
            <a:r>
              <a:rPr lang="ru-RU" sz="1100" b="1" dirty="0" err="1"/>
              <a:t>психоактивными</a:t>
            </a:r>
            <a:r>
              <a:rPr lang="ru-RU" sz="1100" b="1" dirty="0"/>
              <a:t> веществами, в том числе алкоголем;</a:t>
            </a:r>
            <a:br>
              <a:rPr lang="ru-RU" sz="1100" b="1" dirty="0"/>
            </a:br>
            <a:r>
              <a:rPr lang="ru-RU" sz="1100" b="1" dirty="0"/>
              <a:t>11) признаки проведения вмешательства с целью искусственного прерывания беременности (аборта) вне медицинской организации, имеющей соответствующую лицензию;</a:t>
            </a:r>
            <a:br>
              <a:rPr lang="ru-RU" sz="1100" b="1" dirty="0"/>
            </a:br>
            <a:r>
              <a:rPr lang="ru-RU" sz="1100" b="1" dirty="0"/>
              <a:t>12) признаки изнасилования и (или) иных насильственных действий сексуального характера;</a:t>
            </a:r>
            <a:br>
              <a:rPr lang="ru-RU" sz="1100" b="1" dirty="0"/>
            </a:br>
            <a:r>
              <a:rPr lang="ru-RU" sz="1100" b="1" dirty="0"/>
              <a:t>13) истощение;</a:t>
            </a:r>
            <a:br>
              <a:rPr lang="ru-RU" sz="1100" b="1" dirty="0"/>
            </a:br>
            <a:r>
              <a:rPr lang="ru-RU" sz="1100" b="1" dirty="0"/>
              <a:t>14) иные признаки причинения вреда здоровью, в отношении которых есть основания полагать, что они возникли в результате противоправных действий.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404"/>
          <a:stretch/>
        </p:blipFill>
        <p:spPr>
          <a:xfrm>
            <a:off x="359228" y="177283"/>
            <a:ext cx="4544008" cy="2893012"/>
          </a:xfrm>
        </p:spPr>
      </p:pic>
      <p:sp>
        <p:nvSpPr>
          <p:cNvPr id="5" name="Прямоугольник 4"/>
          <p:cNvSpPr/>
          <p:nvPr/>
        </p:nvSpPr>
        <p:spPr>
          <a:xfrm>
            <a:off x="359228" y="3200400"/>
            <a:ext cx="4903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ОВД-о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выявлении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родителей..,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жестоко обращающихся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несовершеннолетними и (или)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вовлекающих их в совершение преступления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других противоправных и (или) антиобщественных действий либо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склоняющих их к суицидальным действиям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совершающих по отношению к ним другие противоправные деяния, а также о несовершеннолетних, 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отношении которых совершены противоправные деяния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либо которые совершили правонарушение или антиобщественные действия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229" y="5231725"/>
            <a:ext cx="4707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 опеки и попечительства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 выявлении несовершеннолетних, оставшихся без попечения родителей или иных законных представителей либо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находящихся в обстановке, представляющей угрозу их жизни, здоровью или препятствующей их воспитанию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951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41DD3B-D565-4211-814E-4B0DDB70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37" y="1300557"/>
            <a:ext cx="9547475" cy="467598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+mj-lt"/>
              </a:rPr>
              <a:t>Телефон детской регистратуры 8(4822)52-46-18, ул. Александра Ульянова 9/1а</a:t>
            </a:r>
          </a:p>
          <a:p>
            <a:pPr algn="just"/>
            <a:r>
              <a:rPr lang="ru-RU" sz="3600" dirty="0" smtClean="0">
                <a:latin typeface="+mj-lt"/>
              </a:rPr>
              <a:t>Центр </a:t>
            </a:r>
            <a:r>
              <a:rPr lang="ru-RU" sz="3600" dirty="0">
                <a:latin typeface="+mj-lt"/>
              </a:rPr>
              <a:t>суицидальной превенции </a:t>
            </a:r>
            <a:r>
              <a:rPr lang="ru-RU" sz="3600" dirty="0" smtClean="0">
                <a:latin typeface="+mj-lt"/>
              </a:rPr>
              <a:t>(</a:t>
            </a:r>
            <a:r>
              <a:rPr lang="ru-RU" sz="3600" dirty="0">
                <a:latin typeface="+mj-lt"/>
              </a:rPr>
              <a:t>ЦСП) </a:t>
            </a:r>
            <a:r>
              <a:rPr lang="ru-RU" sz="3600" dirty="0" smtClean="0">
                <a:latin typeface="+mj-lt"/>
              </a:rPr>
              <a:t>8(4822)50-21-71</a:t>
            </a:r>
            <a:r>
              <a:rPr lang="ru-RU" sz="3600" dirty="0"/>
              <a:t>ул. Александра Ульянова 9/1а</a:t>
            </a:r>
          </a:p>
          <a:p>
            <a:r>
              <a:rPr lang="ru-RU" sz="3600" dirty="0" smtClean="0">
                <a:latin typeface="+mj-lt"/>
              </a:rPr>
              <a:t>Кризисный </a:t>
            </a:r>
            <a:r>
              <a:rPr lang="ru-RU" sz="3600" dirty="0">
                <a:latin typeface="+mj-lt"/>
              </a:rPr>
              <a:t>центр </a:t>
            </a:r>
            <a:r>
              <a:rPr lang="ru-RU" sz="3600" dirty="0" smtClean="0">
                <a:latin typeface="+mj-lt"/>
              </a:rPr>
              <a:t>8(4822)50-21-71</a:t>
            </a:r>
            <a:r>
              <a:rPr lang="ru-RU" sz="3600" dirty="0"/>
              <a:t>ул. Александра Ульянова </a:t>
            </a:r>
            <a:r>
              <a:rPr lang="ru-RU" sz="3600" dirty="0" smtClean="0"/>
              <a:t>9/1а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«Телефон доверия»:</a:t>
            </a:r>
            <a:endParaRPr lang="ru-RU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Тверской области работает круглосуточный телефон доверия для</a:t>
            </a:r>
            <a:endParaRPr lang="ru-RU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подростков: 8-800-2000-112 (всероссийский), </a:t>
            </a: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ГБУЗ «ОКПНД»: 8 (4822) 55-17-18; 8 (4822)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55-82-22.</a:t>
            </a:r>
            <a:endParaRPr lang="ru-RU" sz="3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несовершеннолетние, обратившись на «Телефон доверия», могут оставлять информацию о фактах призыва подростков к суициду, в том числе через социальные сети.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042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237" y="699796"/>
            <a:ext cx="10030376" cy="520648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900" b="1" dirty="0" smtClean="0"/>
              <a:t> </a:t>
            </a:r>
            <a:r>
              <a:rPr lang="ru-RU" sz="1700" b="1" dirty="0" smtClean="0"/>
              <a:t>«Самоповреждение</a:t>
            </a:r>
            <a:r>
              <a:rPr lang="ru-RU" sz="1700" b="1" dirty="0"/>
              <a:t>» </a:t>
            </a:r>
            <a:r>
              <a:rPr lang="ru-RU" sz="1700" dirty="0"/>
              <a:t>не ограничивается рамками </a:t>
            </a:r>
            <a:r>
              <a:rPr lang="ru-RU" sz="1700" dirty="0" smtClean="0"/>
              <a:t>СПП, оно </a:t>
            </a:r>
            <a:r>
              <a:rPr lang="ru-RU" sz="1700" dirty="0"/>
              <a:t>шире и используется как в определении </a:t>
            </a:r>
            <a:r>
              <a:rPr lang="ru-RU" sz="1700" dirty="0" err="1"/>
              <a:t>самоповреждающего</a:t>
            </a:r>
            <a:r>
              <a:rPr lang="ru-RU" sz="1700" dirty="0"/>
              <a:t>, так и </a:t>
            </a:r>
            <a:r>
              <a:rPr lang="ru-RU" sz="1700" dirty="0" err="1" smtClean="0"/>
              <a:t>аутоагрессивного</a:t>
            </a:r>
            <a:r>
              <a:rPr lang="ru-RU" sz="1700" dirty="0"/>
              <a:t>, суицидального поведения, а также при описании действий, </a:t>
            </a:r>
            <a:r>
              <a:rPr lang="ru-RU" sz="1700" dirty="0" smtClean="0"/>
              <a:t>связанных </a:t>
            </a:r>
            <a:r>
              <a:rPr lang="ru-RU" sz="1700" dirty="0"/>
              <a:t>с намеренным членовредительством, наблюдаемых в клинической </a:t>
            </a:r>
            <a:r>
              <a:rPr lang="ru-RU" sz="1700" dirty="0" smtClean="0"/>
              <a:t>картине различных </a:t>
            </a:r>
            <a:r>
              <a:rPr lang="ru-RU" sz="1700" dirty="0"/>
              <a:t>заболеваний.</a:t>
            </a:r>
          </a:p>
          <a:p>
            <a:endParaRPr lang="ru-RU" dirty="0"/>
          </a:p>
          <a:p>
            <a:r>
              <a:rPr lang="ru-RU" sz="1700" b="1" dirty="0" err="1" smtClean="0"/>
              <a:t>Самоповреждающее</a:t>
            </a:r>
            <a:r>
              <a:rPr lang="ru-RU" sz="1700" b="1" dirty="0" smtClean="0"/>
              <a:t> </a:t>
            </a:r>
            <a:r>
              <a:rPr lang="ru-RU" sz="1700" b="1" dirty="0"/>
              <a:t>поведение (</a:t>
            </a:r>
            <a:r>
              <a:rPr lang="ru-RU" sz="1700" b="1" dirty="0" smtClean="0"/>
              <a:t>СПП) </a:t>
            </a:r>
            <a:r>
              <a:rPr lang="ru-RU" sz="1700" dirty="0"/>
              <a:t>– понятие, охватывающее широкий </a:t>
            </a:r>
            <a:r>
              <a:rPr lang="ru-RU" sz="1700" dirty="0" smtClean="0"/>
              <a:t>круг действий</a:t>
            </a:r>
            <a:r>
              <a:rPr lang="ru-RU" sz="1700" dirty="0"/>
              <a:t>, связанных с намеренным физическим повреждением собственного </a:t>
            </a:r>
            <a:r>
              <a:rPr lang="ru-RU" sz="1700" dirty="0" smtClean="0"/>
              <a:t>тела не суицидального содержания.</a:t>
            </a:r>
            <a:endParaRPr lang="ru-RU" sz="1700" dirty="0"/>
          </a:p>
          <a:p>
            <a:r>
              <a:rPr lang="ru-RU" sz="1700" dirty="0" smtClean="0"/>
              <a:t> преднамеренность</a:t>
            </a:r>
            <a:r>
              <a:rPr lang="ru-RU" sz="1700" dirty="0"/>
              <a:t>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повторяемость;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целенаправленность;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социальная неприемлемость;</a:t>
            </a:r>
          </a:p>
          <a:p>
            <a:r>
              <a:rPr lang="ru-RU" sz="1700" dirty="0" smtClean="0"/>
              <a:t>отсутствие </a:t>
            </a:r>
            <a:r>
              <a:rPr lang="ru-RU" sz="1700" dirty="0"/>
              <a:t>суицидального намерения;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чувство напряжения или тревоги, предшествующие акту;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чувство облегчения или беспокойства после акта самоповреждения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7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3" y="1595535"/>
            <a:ext cx="11492304" cy="4581428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сенситивным </a:t>
            </a:r>
            <a:r>
              <a:rPr lang="ru-RU" dirty="0"/>
              <a:t>периодом актуализации </a:t>
            </a:r>
            <a:r>
              <a:rPr lang="ru-RU" dirty="0" smtClean="0"/>
              <a:t>СПП является </a:t>
            </a:r>
            <a:r>
              <a:rPr lang="ru-RU" dirty="0"/>
              <a:t>возраст </a:t>
            </a:r>
            <a:r>
              <a:rPr lang="ru-RU" dirty="0" smtClean="0"/>
              <a:t>13—15 лет, </a:t>
            </a:r>
          </a:p>
          <a:p>
            <a:r>
              <a:rPr lang="ru-RU" dirty="0" smtClean="0"/>
              <a:t>Встречается у девочек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три раза чаще</a:t>
            </a:r>
            <a:r>
              <a:rPr lang="ru-RU" dirty="0" smtClean="0"/>
              <a:t> чем у мальчиков; у юношей СПП более тяжелые</a:t>
            </a:r>
          </a:p>
          <a:p>
            <a:r>
              <a:rPr lang="ru-RU" dirty="0" smtClean="0"/>
              <a:t>Среди </a:t>
            </a:r>
            <a:r>
              <a:rPr lang="ru-RU" dirty="0" smtClean="0"/>
              <a:t>подростков с психическими заболеваниями – до 60 % наносят СПП</a:t>
            </a:r>
          </a:p>
          <a:p>
            <a:r>
              <a:rPr lang="ru-RU" dirty="0" smtClean="0"/>
              <a:t>80% используют более 1 способа самоповреждения, частота 20-30 раз за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7" y="624110"/>
            <a:ext cx="10468947" cy="1280890"/>
          </a:xfrm>
        </p:spPr>
        <p:txBody>
          <a:bodyPr/>
          <a:lstStyle/>
          <a:p>
            <a:r>
              <a:rPr lang="ru-RU" dirty="0"/>
              <a:t>Вид реализации </a:t>
            </a:r>
            <a:r>
              <a:rPr lang="ru-RU" dirty="0" smtClean="0"/>
              <a:t>СПП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Непосредственное </a:t>
            </a:r>
            <a:r>
              <a:rPr lang="ru-RU" dirty="0"/>
              <a:t>СПП (порезы, ожоги и пр.);</a:t>
            </a:r>
          </a:p>
          <a:p>
            <a:r>
              <a:rPr lang="ru-RU" dirty="0"/>
              <a:t>Модификации телесности (тату, пирсинг, пластическая хирургия);</a:t>
            </a:r>
          </a:p>
          <a:p>
            <a:r>
              <a:rPr lang="ru-RU" dirty="0" err="1"/>
              <a:t>Аддикции</a:t>
            </a:r>
            <a:r>
              <a:rPr lang="ru-RU" dirty="0"/>
              <a:t> (химические и нехимические);</a:t>
            </a:r>
          </a:p>
          <a:p>
            <a:r>
              <a:rPr lang="ru-RU" dirty="0"/>
              <a:t>Нарушения пищевого поведения;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26" y="280219"/>
            <a:ext cx="10675374" cy="4424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самоповреждений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8" y="821094"/>
            <a:ext cx="9860902" cy="58156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кусание</a:t>
            </a:r>
            <a:r>
              <a:rPr lang="ru-RU" dirty="0" smtClean="0"/>
              <a:t> </a:t>
            </a:r>
            <a:r>
              <a:rPr lang="ru-RU" dirty="0"/>
              <a:t>рук и других частей тела (чаще – губ, языка); </a:t>
            </a:r>
            <a:endParaRPr lang="ru-RU" dirty="0" smtClean="0"/>
          </a:p>
          <a:p>
            <a:r>
              <a:rPr lang="ru-RU" dirty="0" smtClean="0"/>
              <a:t>царапанье </a:t>
            </a:r>
            <a:r>
              <a:rPr lang="ru-RU" dirty="0"/>
              <a:t>кожи</a:t>
            </a:r>
            <a:r>
              <a:rPr lang="ru-RU" dirty="0" smtClean="0"/>
              <a:t>; татуировки </a:t>
            </a:r>
            <a:r>
              <a:rPr lang="ru-RU" dirty="0"/>
              <a:t>с целью снять </a:t>
            </a:r>
            <a:r>
              <a:rPr lang="ru-RU" dirty="0" smtClean="0"/>
              <a:t>напряжение, более 51%</a:t>
            </a:r>
            <a:endParaRPr lang="ru-RU" dirty="0"/>
          </a:p>
          <a:p>
            <a:r>
              <a:rPr lang="ru-RU" dirty="0" err="1" smtClean="0"/>
              <a:t>самопорезы</a:t>
            </a:r>
            <a:r>
              <a:rPr lang="ru-RU" dirty="0"/>
              <a:t>; </a:t>
            </a:r>
            <a:r>
              <a:rPr lang="ru-RU" dirty="0" smtClean="0"/>
              <a:t>34%</a:t>
            </a:r>
          </a:p>
          <a:p>
            <a:r>
              <a:rPr lang="ru-RU" dirty="0" smtClean="0"/>
              <a:t>перфорация частей тела с помещением в отверстие инородных предметов;</a:t>
            </a:r>
          </a:p>
          <a:p>
            <a:r>
              <a:rPr lang="ru-RU" dirty="0" smtClean="0"/>
              <a:t> </a:t>
            </a:r>
            <a:r>
              <a:rPr lang="ru-RU" dirty="0"/>
              <a:t>удары кулаком и головой о </a:t>
            </a:r>
            <a:r>
              <a:rPr lang="ru-RU" dirty="0" smtClean="0"/>
              <a:t>предметы 37.8% и </a:t>
            </a:r>
            <a:r>
              <a:rPr lang="ru-RU" dirty="0" err="1"/>
              <a:t>самоизбиение</a:t>
            </a:r>
            <a:r>
              <a:rPr lang="ru-RU" dirty="0"/>
              <a:t> (чаще – кулаком, проводом</a:t>
            </a:r>
            <a:r>
              <a:rPr lang="ru-RU" dirty="0" smtClean="0"/>
              <a:t>) 25%</a:t>
            </a:r>
          </a:p>
          <a:p>
            <a:r>
              <a:rPr lang="ru-RU" dirty="0" smtClean="0"/>
              <a:t>уколы </a:t>
            </a:r>
            <a:r>
              <a:rPr lang="ru-RU" dirty="0"/>
              <a:t>(булавками, гвоздями, </a:t>
            </a:r>
            <a:r>
              <a:rPr lang="ru-RU" dirty="0" smtClean="0"/>
              <a:t>проволокой</a:t>
            </a:r>
            <a:r>
              <a:rPr lang="ru-RU" dirty="0"/>
              <a:t>, пером ручки и др.); 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73682-186C-4345-B38A-CE5DF5D4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4" y="3580247"/>
            <a:ext cx="2924014" cy="3171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B6BE5-49F2-497E-B16D-AD123070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03" y="3608155"/>
            <a:ext cx="4597091" cy="3143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629233-655B-4249-97C9-F1AF0160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06" y="3550876"/>
            <a:ext cx="3869094" cy="32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240" y="16189"/>
            <a:ext cx="8915400" cy="3777622"/>
          </a:xfrm>
        </p:spPr>
        <p:txBody>
          <a:bodyPr/>
          <a:lstStyle/>
          <a:p>
            <a:r>
              <a:rPr lang="ru-RU" dirty="0"/>
              <a:t>самоожоги (чаще – сигаретой);</a:t>
            </a:r>
          </a:p>
          <a:p>
            <a:r>
              <a:rPr lang="ru-RU" dirty="0"/>
              <a:t>нарушения пищевого поведения (анорексия и булимия), </a:t>
            </a:r>
          </a:p>
          <a:p>
            <a:r>
              <a:rPr lang="ru-RU" dirty="0"/>
              <a:t>неполное </a:t>
            </a:r>
            <a:r>
              <a:rPr lang="ru-RU" dirty="0" err="1"/>
              <a:t>самоудушение</a:t>
            </a:r>
            <a:r>
              <a:rPr lang="ru-RU" dirty="0"/>
              <a:t> (без желания усиления полового возбуждения или достижения сексуального удовлетворения); </a:t>
            </a:r>
          </a:p>
          <a:p>
            <a:r>
              <a:rPr lang="ru-RU" dirty="0"/>
              <a:t>злоупотребление алкоголем, лекарственными средствами и наркотиками (с отравлением и передозировкой без суицидального намерения);</a:t>
            </a:r>
          </a:p>
          <a:p>
            <a:r>
              <a:rPr lang="ru-RU" dirty="0"/>
              <a:t> глотание коррозийных химикалий, батареек, булавок.</a:t>
            </a:r>
          </a:p>
          <a:p>
            <a:r>
              <a:rPr lang="ru-RU" b="1" dirty="0"/>
              <a:t>По данным авторов 80% используют более 1 способа.</a:t>
            </a:r>
          </a:p>
          <a:p>
            <a:r>
              <a:rPr lang="ru-RU" b="1" dirty="0"/>
              <a:t>Частота в среднем 20-30 раз в год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3BA48D-DEF4-4321-976C-CB5E7C8A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4" y="3648267"/>
            <a:ext cx="3455858" cy="3227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8AD53-75EC-4DB9-91CC-E703E6A5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b="533"/>
          <a:stretch/>
        </p:blipFill>
        <p:spPr>
          <a:xfrm>
            <a:off x="8677468" y="3648267"/>
            <a:ext cx="3325709" cy="320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3666493"/>
            <a:ext cx="4309122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55" y="82935"/>
            <a:ext cx="9078654" cy="63552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Причины СПП.</a:t>
            </a:r>
            <a:br>
              <a:rPr lang="ru-RU" sz="2000" b="1" dirty="0" smtClean="0"/>
            </a:br>
            <a:r>
              <a:rPr lang="ru-RU" sz="2000" b="1" dirty="0" smtClean="0"/>
              <a:t>Деструктивные </a:t>
            </a:r>
            <a:r>
              <a:rPr lang="ru-RU" sz="2000" b="1" dirty="0"/>
              <a:t>семейные отношения.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933060"/>
            <a:ext cx="11277600" cy="5924940"/>
          </a:xfrm>
        </p:spPr>
        <p:txBody>
          <a:bodyPr>
            <a:normAutofit fontScale="47500" lnSpcReduction="20000"/>
          </a:bodyPr>
          <a:lstStyle/>
          <a:p>
            <a:pPr fontAlgn="base"/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Характеризуются конфликтностью</a:t>
            </a:r>
            <a:r>
              <a:rPr lang="ru-RU" sz="2900" dirty="0"/>
              <a:t>, противоречивостью и амбивалентностью, оказывают отрицательное влияние на формирование личности ребенка, порождают негативное отношение детей к родителям.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Подростковый </a:t>
            </a:r>
            <a:r>
              <a:rPr lang="ru-RU" sz="2900" dirty="0"/>
              <a:t>возраст является </a:t>
            </a:r>
            <a:r>
              <a:rPr lang="ru-RU" sz="2900" dirty="0" err="1"/>
              <a:t>сензитивным</a:t>
            </a:r>
            <a:r>
              <a:rPr lang="ru-RU" sz="2900" dirty="0"/>
              <a:t> периодом к различного рода неблагоприятным факторам и условиям развития</a:t>
            </a:r>
            <a:r>
              <a:rPr lang="ru-RU" dirty="0"/>
              <a:t>.</a:t>
            </a:r>
            <a:endParaRPr lang="ru-RU" sz="2800" u="sng" dirty="0" smtClean="0"/>
          </a:p>
          <a:p>
            <a:pPr marL="514350" indent="-514350">
              <a:buAutoNum type="arabicPeriod"/>
            </a:pPr>
            <a:r>
              <a:rPr lang="ru-RU" sz="2800" u="sng" dirty="0" smtClean="0"/>
              <a:t>Эмоциональное отвержение</a:t>
            </a:r>
            <a:r>
              <a:rPr lang="ru-RU" sz="2800" u="sng" dirty="0"/>
              <a:t> </a:t>
            </a:r>
            <a:r>
              <a:rPr lang="ru-RU" sz="2800" u="sng" dirty="0" smtClean="0"/>
              <a:t>(преобладающий </a:t>
            </a:r>
            <a:r>
              <a:rPr lang="ru-RU" sz="2800" u="sng" dirty="0"/>
              <a:t>тип отношения </a:t>
            </a:r>
            <a:r>
              <a:rPr lang="ru-RU" sz="2800" u="sng" dirty="0" smtClean="0"/>
              <a:t>по  исследованиям </a:t>
            </a:r>
            <a:r>
              <a:rPr lang="ru-RU" sz="2800" u="sng" dirty="0" err="1"/>
              <a:t>Синягиной</a:t>
            </a:r>
            <a:r>
              <a:rPr lang="ru-RU" sz="2800" u="sng" dirty="0"/>
              <a:t> 2001</a:t>
            </a:r>
            <a:r>
              <a:rPr lang="ru-RU" sz="2800" dirty="0" smtClean="0"/>
              <a:t>).</a:t>
            </a:r>
          </a:p>
          <a:p>
            <a:pPr fontAlgn="base"/>
            <a:r>
              <a:rPr lang="ru-RU" sz="2800" dirty="0" smtClean="0"/>
              <a:t>отрицательные </a:t>
            </a:r>
            <a:r>
              <a:rPr lang="ru-RU" sz="2800" dirty="0"/>
              <a:t>чувства родителей по отношению к подросткам, подростков по отношению к </a:t>
            </a:r>
            <a:r>
              <a:rPr lang="ru-RU" sz="2800" dirty="0" smtClean="0"/>
              <a:t>родителям</a:t>
            </a:r>
            <a:r>
              <a:rPr lang="en-US" sz="2800" dirty="0"/>
              <a:t>;</a:t>
            </a:r>
            <a:endParaRPr lang="ru-RU" sz="2800" dirty="0" smtClean="0"/>
          </a:p>
          <a:p>
            <a:pPr fontAlgn="base"/>
            <a:r>
              <a:rPr lang="ru-RU" sz="2800" dirty="0" smtClean="0"/>
              <a:t>дефицит </a:t>
            </a:r>
            <a:r>
              <a:rPr lang="ru-RU" sz="2800" dirty="0"/>
              <a:t>внимания и эмоциональной поддержки со </a:t>
            </a:r>
            <a:r>
              <a:rPr lang="ru-RU" sz="2800" dirty="0" smtClean="0"/>
              <a:t>стороны родителей, отсутствие любви, заботы, сопереживания</a:t>
            </a:r>
            <a:r>
              <a:rPr lang="en-US" sz="2800" dirty="0"/>
              <a:t>;</a:t>
            </a:r>
            <a:endParaRPr lang="ru-RU" sz="2800" dirty="0" smtClean="0"/>
          </a:p>
          <a:p>
            <a:pPr fontAlgn="base"/>
            <a:r>
              <a:rPr lang="ru-RU" sz="2800" dirty="0" smtClean="0"/>
              <a:t> эмоциональная холодность </a:t>
            </a:r>
            <a:r>
              <a:rPr lang="ru-RU" sz="2800" dirty="0"/>
              <a:t>(</a:t>
            </a:r>
            <a:r>
              <a:rPr lang="ru-RU" sz="2800" dirty="0" smtClean="0"/>
              <a:t>равнодушие), </a:t>
            </a:r>
          </a:p>
          <a:p>
            <a:pPr fontAlgn="base"/>
            <a:r>
              <a:rPr lang="ru-RU" sz="2800" dirty="0"/>
              <a:t>п</a:t>
            </a:r>
            <a:r>
              <a:rPr lang="ru-RU" sz="2800" dirty="0" smtClean="0"/>
              <a:t>остоянная критика;</a:t>
            </a:r>
            <a:endParaRPr lang="ru-RU" sz="2800" dirty="0"/>
          </a:p>
          <a:p>
            <a:r>
              <a:rPr lang="ru-RU" sz="2800" dirty="0" smtClean="0"/>
              <a:t>ощущает </a:t>
            </a:r>
            <a:r>
              <a:rPr lang="ru-RU" sz="2800" dirty="0"/>
              <a:t>себя опустошенным, раздраженным или злым;</a:t>
            </a:r>
          </a:p>
          <a:p>
            <a:r>
              <a:rPr lang="ru-RU" sz="2800" dirty="0" smtClean="0"/>
              <a:t>слышит </a:t>
            </a:r>
            <a:r>
              <a:rPr lang="ru-RU" sz="2800" dirty="0"/>
              <a:t>в свой адрес оскорбления, обесценивания и сравнение с другими детьми не в его пользу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подросток </a:t>
            </a:r>
            <a:r>
              <a:rPr lang="ru-RU" sz="2800" dirty="0"/>
              <a:t>ощущает себя нелюбимым и ненужным в </a:t>
            </a:r>
            <a:r>
              <a:rPr lang="ru-RU" sz="2800" dirty="0" smtClean="0"/>
              <a:t>семье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2</a:t>
            </a:r>
            <a:r>
              <a:rPr lang="ru-RU" sz="2800" u="sng" dirty="0"/>
              <a:t>. </a:t>
            </a:r>
            <a:r>
              <a:rPr lang="ru-RU" sz="2800" u="sng" dirty="0" smtClean="0"/>
              <a:t>  Пренебрежение </a:t>
            </a:r>
            <a:r>
              <a:rPr lang="ru-RU" sz="2800" u="sng" dirty="0"/>
              <a:t>родительскими обязанностями</a:t>
            </a:r>
          </a:p>
          <a:p>
            <a:r>
              <a:rPr lang="ru-RU" sz="2800" dirty="0" smtClean="0"/>
              <a:t>отсутствие </a:t>
            </a:r>
            <a:r>
              <a:rPr lang="ru-RU" sz="2800" dirty="0"/>
              <a:t>заботы и надлежащего обеспечения основных потребностей ребёнка в еде, одежде, жилье, воспитании, медицинской помощи со стороны родителей </a:t>
            </a:r>
            <a:r>
              <a:rPr lang="ru-RU" sz="2800" dirty="0" smtClean="0"/>
              <a:t>, </a:t>
            </a:r>
            <a:r>
              <a:rPr lang="ru-RU" sz="2800" dirty="0"/>
              <a:t>безопасность и благополучие ребёнка оказываются под угрозой</a:t>
            </a:r>
          </a:p>
          <a:p>
            <a:r>
              <a:rPr lang="ru-RU" sz="2800" dirty="0"/>
              <a:t>воспитание в основном строится по принципу запретов и наказаний</a:t>
            </a:r>
          </a:p>
          <a:p>
            <a:r>
              <a:rPr lang="ru-RU" sz="2800" dirty="0"/>
              <a:t>несовпадение взглядов родителей в вопросах воспитания</a:t>
            </a:r>
          </a:p>
          <a:p>
            <a:r>
              <a:rPr lang="ru-RU" sz="2800" dirty="0"/>
              <a:t>непоследовательность и противоречивость действий родителей на поведение </a:t>
            </a:r>
            <a:r>
              <a:rPr lang="ru-RU" sz="2800" dirty="0" smtClean="0"/>
              <a:t>ребенка</a:t>
            </a:r>
            <a:r>
              <a:rPr lang="ru-RU" sz="2800" dirty="0"/>
              <a:t>; зависят от множества посторонних условий, в том числе от колебаний настроения родителей. Детям редко объясняют, почему им не следовало бы делать то или другое. </a:t>
            </a:r>
          </a:p>
          <a:p>
            <a:r>
              <a:rPr lang="ru-RU" sz="2800" dirty="0" smtClean="0"/>
              <a:t>конфликты </a:t>
            </a:r>
            <a:r>
              <a:rPr lang="ru-RU" sz="2800" dirty="0"/>
              <a:t>между родителями</a:t>
            </a:r>
          </a:p>
          <a:p>
            <a:pPr fontAlgn="base"/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849" y="606491"/>
            <a:ext cx="9843763" cy="53047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500" dirty="0"/>
              <a:t>3. </a:t>
            </a:r>
            <a:r>
              <a:rPr lang="ru-RU" sz="4500" u="sng" dirty="0"/>
              <a:t>Жестокое обращение с ребенком.</a:t>
            </a:r>
          </a:p>
          <a:p>
            <a:pPr fontAlgn="base"/>
            <a:r>
              <a:rPr lang="ru-RU" sz="4500" dirty="0"/>
              <a:t>физическое и сексуальное насилие, жестокое отношение, </a:t>
            </a:r>
            <a:r>
              <a:rPr lang="ru-RU" sz="4500" dirty="0" smtClean="0"/>
              <a:t>враждебность ;</a:t>
            </a:r>
            <a:endParaRPr lang="ru-RU" sz="4500" dirty="0"/>
          </a:p>
          <a:p>
            <a:pPr fontAlgn="base"/>
            <a:r>
              <a:rPr lang="ru-RU" sz="4500" dirty="0"/>
              <a:t>з</a:t>
            </a:r>
            <a:r>
              <a:rPr lang="ru-RU" sz="4500" dirty="0" smtClean="0"/>
              <a:t>ависимости </a:t>
            </a:r>
            <a:r>
              <a:rPr lang="ru-RU" sz="4500" dirty="0"/>
              <a:t>родителей.  Недостаток внимания, любви, при этом высокие </a:t>
            </a:r>
            <a:r>
              <a:rPr lang="ru-RU" sz="4500" dirty="0" smtClean="0"/>
              <a:t>требования</a:t>
            </a:r>
            <a:r>
              <a:rPr lang="en-US" sz="4500" dirty="0" smtClean="0"/>
              <a:t>;</a:t>
            </a:r>
            <a:r>
              <a:rPr lang="ru-RU" sz="4500" dirty="0" smtClean="0"/>
              <a:t> </a:t>
            </a:r>
            <a:endParaRPr lang="ru-RU" sz="4500" dirty="0"/>
          </a:p>
          <a:p>
            <a:r>
              <a:rPr lang="ru-RU" sz="4500" dirty="0"/>
              <a:t>чрезмерные запреты для детей в значимых для них сферах жизнедеятельности;</a:t>
            </a:r>
          </a:p>
          <a:p>
            <a:r>
              <a:rPr lang="ru-RU" sz="4500" dirty="0"/>
              <a:t>использование угроз в требованиях к детям;</a:t>
            </a:r>
          </a:p>
          <a:p>
            <a:r>
              <a:rPr lang="ru-RU" sz="4500" dirty="0"/>
              <a:t>постоянная критика и обесценивание своего ребёнка;</a:t>
            </a:r>
          </a:p>
          <a:p>
            <a:r>
              <a:rPr lang="ru-RU" sz="4500" dirty="0"/>
              <a:t>шутки над ребёнком, указывающие на его недостатки. «</a:t>
            </a:r>
            <a:r>
              <a:rPr lang="ru-RU" sz="4500" dirty="0" err="1"/>
              <a:t>Балван</a:t>
            </a:r>
            <a:r>
              <a:rPr lang="ru-RU" sz="4500" dirty="0"/>
              <a:t> безрукий!», «Маша-Растеряша!». Когда такие шутки становятся «преследованием», ребёнок начинает задумываться, от чего он такой, что с ним не так, тем самым в нём развивается комплекс;</a:t>
            </a:r>
          </a:p>
          <a:p>
            <a:r>
              <a:rPr lang="ru-RU" sz="4500" dirty="0"/>
              <a:t>игнорирование проблем </a:t>
            </a:r>
            <a:r>
              <a:rPr lang="ru-RU" sz="4500" dirty="0" smtClean="0"/>
              <a:t>ребёнка</a:t>
            </a:r>
            <a:r>
              <a:rPr lang="en-US" sz="4500" dirty="0" smtClean="0"/>
              <a:t>;</a:t>
            </a:r>
            <a:endParaRPr lang="ru-RU" sz="4500" dirty="0"/>
          </a:p>
          <a:p>
            <a:r>
              <a:rPr lang="ru-RU" sz="4500" dirty="0"/>
              <a:t>осуждение ребёнка за выражение </a:t>
            </a:r>
            <a:r>
              <a:rPr lang="ru-RU" sz="4500" dirty="0" smtClean="0"/>
              <a:t>эмоций</a:t>
            </a:r>
            <a:r>
              <a:rPr lang="en-US" sz="4500" dirty="0" smtClean="0"/>
              <a:t>;</a:t>
            </a:r>
            <a:endParaRPr lang="ru-RU" sz="4500" dirty="0"/>
          </a:p>
          <a:p>
            <a:r>
              <a:rPr lang="ru-RU" sz="4500" dirty="0"/>
              <a:t>обвинение ребёнка во всех своих бедах;</a:t>
            </a:r>
          </a:p>
          <a:p>
            <a:r>
              <a:rPr lang="ru-RU" sz="4500" dirty="0"/>
              <a:t>невыполнение </a:t>
            </a:r>
            <a:r>
              <a:rPr lang="ru-RU" sz="4500" dirty="0" smtClean="0"/>
              <a:t>обещаний</a:t>
            </a:r>
            <a:r>
              <a:rPr lang="en-US" sz="4500" dirty="0" smtClean="0"/>
              <a:t>;</a:t>
            </a:r>
            <a:r>
              <a:rPr lang="ru-RU" sz="4500" dirty="0" smtClean="0"/>
              <a:t> </a:t>
            </a:r>
          </a:p>
          <a:p>
            <a:r>
              <a:rPr lang="ru-RU" sz="4500" dirty="0" smtClean="0"/>
              <a:t>манипулирование </a:t>
            </a:r>
            <a:r>
              <a:rPr lang="ru-RU" sz="4500" dirty="0"/>
              <a:t>ребёнком посредством подарков;</a:t>
            </a:r>
          </a:p>
          <a:p>
            <a:r>
              <a:rPr lang="ru-RU" sz="4500" dirty="0"/>
              <a:t>неуважение личных границ ребёнка;</a:t>
            </a:r>
          </a:p>
          <a:p>
            <a:r>
              <a:rPr lang="ru-RU" sz="4500" dirty="0" err="1"/>
              <a:t>преписывание</a:t>
            </a:r>
            <a:r>
              <a:rPr lang="ru-RU" sz="4500" dirty="0"/>
              <a:t> долга своему ребенку. Например, фраза: «Я работаю по 12 часов в сутки, чтобы тебе было что есть! Ты даже спасибо не сказал!» – больно ранит ребёнка. Родитель не должен делать из себя жертву, а из собственного ребенка вечного должника.</a:t>
            </a:r>
          </a:p>
          <a:p>
            <a:endParaRPr lang="ru-RU" sz="4500" dirty="0"/>
          </a:p>
          <a:p>
            <a:pPr fontAlgn="base"/>
            <a:endParaRPr lang="ru-RU" sz="4500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073" y="624110"/>
            <a:ext cx="9470539" cy="56087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Провоцирующее поведение взаимоотношений со сверстниками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367" y="1110342"/>
            <a:ext cx="10039738" cy="5654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dirty="0"/>
              <a:t>Р</a:t>
            </a:r>
            <a:r>
              <a:rPr lang="ru-RU" sz="1300" dirty="0" smtClean="0"/>
              <a:t>аспространенная причина самоповреждений у подростков –</a:t>
            </a:r>
            <a:r>
              <a:rPr lang="ru-RU" sz="1300" dirty="0" smtClean="0">
                <a:solidFill>
                  <a:schemeClr val="tx1"/>
                </a:solidFill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</a:rPr>
              <a:t>моббинг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/>
              <a:t>и </a:t>
            </a:r>
            <a:r>
              <a:rPr lang="ru-RU" sz="1300" dirty="0" err="1" smtClean="0"/>
              <a:t>буллинг</a:t>
            </a:r>
            <a:r>
              <a:rPr lang="ru-RU" sz="1300" dirty="0" smtClean="0"/>
              <a:t>, травля, агрессивное преследование, конфликты со сверстниками, положение «изгоя»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психологическая форма травли — </a:t>
            </a:r>
            <a:r>
              <a:rPr lang="ru-RU" sz="1300" dirty="0">
                <a:solidFill>
                  <a:schemeClr val="tx1"/>
                </a:solidFill>
              </a:rPr>
              <a:t>это угрозы</a:t>
            </a:r>
            <a:r>
              <a:rPr lang="ru-RU" sz="1300" dirty="0"/>
              <a:t>, насмешки, клевета, изоляция, мелкое задирание без травматической физической агрессии </a:t>
            </a:r>
          </a:p>
          <a:p>
            <a:r>
              <a:rPr lang="ru-RU" sz="1300" dirty="0" smtClean="0"/>
              <a:t>физическая </a:t>
            </a:r>
            <a:r>
              <a:rPr lang="ru-RU" sz="1300" dirty="0"/>
              <a:t>форма — толчки, побои, прочие насильственные действия, порча имущества жертвы и т. д.; иногда бывает с использованием оружия.</a:t>
            </a:r>
          </a:p>
          <a:p>
            <a:r>
              <a:rPr lang="ru-RU" sz="1300" dirty="0" smtClean="0"/>
              <a:t>интернет-травля</a:t>
            </a:r>
            <a:r>
              <a:rPr lang="ru-RU" sz="1300" dirty="0"/>
              <a:t> (</a:t>
            </a:r>
            <a:r>
              <a:rPr lang="ru-RU" sz="1300" dirty="0" err="1"/>
              <a:t>кибербуллинг</a:t>
            </a:r>
            <a:r>
              <a:rPr lang="ru-RU" sz="1300" dirty="0"/>
              <a:t>) — травля через Интернет, электронную почту, SMS и т. д.</a:t>
            </a:r>
          </a:p>
          <a:p>
            <a:r>
              <a:rPr lang="ru-RU" sz="1300" dirty="0" smtClean="0"/>
              <a:t>иногда </a:t>
            </a:r>
            <a:r>
              <a:rPr lang="ru-RU" sz="1300" dirty="0" err="1"/>
              <a:t>аутодеструктивные</a:t>
            </a:r>
            <a:r>
              <a:rPr lang="ru-RU" sz="1300" dirty="0"/>
              <a:t> формы поведения практикуются в </a:t>
            </a:r>
            <a:r>
              <a:rPr lang="ru-RU" sz="1300" dirty="0" err="1"/>
              <a:t>референтной</a:t>
            </a:r>
            <a:r>
              <a:rPr lang="ru-RU" sz="1300" dirty="0"/>
              <a:t> группе, и ребенок перенимает </a:t>
            </a:r>
            <a:r>
              <a:rPr lang="ru-RU" sz="1300" dirty="0" smtClean="0"/>
              <a:t>их</a:t>
            </a:r>
          </a:p>
          <a:p>
            <a:pPr marL="0" indent="0">
              <a:buNone/>
            </a:pPr>
            <a:r>
              <a:rPr lang="ru-RU" sz="1300" b="1" dirty="0"/>
              <a:t>Жертвами травли в школе чаще всего </a:t>
            </a:r>
            <a:r>
              <a:rPr lang="ru-RU" sz="1300" b="1" dirty="0" smtClean="0"/>
              <a:t>становятся</a:t>
            </a:r>
            <a:endParaRPr lang="ru-RU" sz="1300" b="1" dirty="0"/>
          </a:p>
          <a:p>
            <a:r>
              <a:rPr lang="ru-RU" sz="1300" dirty="0" smtClean="0"/>
              <a:t>двоечники; круглые</a:t>
            </a:r>
            <a:r>
              <a:rPr lang="ru-RU" sz="1300" dirty="0"/>
              <a:t> </a:t>
            </a:r>
            <a:r>
              <a:rPr lang="ru-RU" sz="1300" dirty="0" smtClean="0"/>
              <a:t>отличники; вундеркинды</a:t>
            </a:r>
            <a:endParaRPr lang="ru-RU" sz="1300" dirty="0"/>
          </a:p>
          <a:p>
            <a:r>
              <a:rPr lang="ru-RU" sz="1300" dirty="0"/>
              <a:t>любимчики учителей;</a:t>
            </a:r>
          </a:p>
          <a:p>
            <a:r>
              <a:rPr lang="ru-RU" sz="1300" dirty="0"/>
              <a:t>физически слабые дети;</a:t>
            </a:r>
          </a:p>
          <a:p>
            <a:r>
              <a:rPr lang="ru-RU" sz="1300" dirty="0"/>
              <a:t>дети, </a:t>
            </a:r>
            <a:r>
              <a:rPr lang="ru-RU" sz="1300" dirty="0" err="1"/>
              <a:t>гиперопекаемые</a:t>
            </a:r>
            <a:r>
              <a:rPr lang="ru-RU" sz="1300" dirty="0"/>
              <a:t> родителями;</a:t>
            </a:r>
          </a:p>
          <a:p>
            <a:r>
              <a:rPr lang="ru-RU" sz="1400" dirty="0" smtClean="0"/>
              <a:t>ябеды;</a:t>
            </a:r>
            <a:endParaRPr lang="ru-RU" sz="1400" dirty="0"/>
          </a:p>
          <a:p>
            <a:r>
              <a:rPr lang="ru-RU" sz="1400" dirty="0"/>
              <a:t>дети учителей;</a:t>
            </a:r>
          </a:p>
          <a:p>
            <a:r>
              <a:rPr lang="ru-RU" sz="1400" dirty="0"/>
              <a:t>страдающие заболеваниями, выделяющими их из коллектива;</a:t>
            </a:r>
          </a:p>
          <a:p>
            <a:r>
              <a:rPr lang="ru-RU" sz="1400" dirty="0"/>
              <a:t>не имеющие современных и модных новинок в области электроники и одежды, или же имеющие самые дорогие из них, недоступные другим детям;</a:t>
            </a:r>
          </a:p>
          <a:p>
            <a:r>
              <a:rPr lang="ru-RU" sz="1400" dirty="0" smtClean="0"/>
              <a:t>дети </a:t>
            </a:r>
            <a:r>
              <a:rPr lang="ru-RU" sz="1400" dirty="0"/>
              <a:t>с нетривиальным, отличающимся от стандартного, мировоззрением («белые вороны»);</a:t>
            </a:r>
          </a:p>
          <a:p>
            <a:r>
              <a:rPr lang="ru-RU" sz="1400" dirty="0"/>
              <a:t>дети плохо обеспеченных (бедных) родителей;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57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2381</TotalTime>
  <Words>1386</Words>
  <Application>Microsoft Office PowerPoint</Application>
  <PresentationFormat>Широкоэкранный</PresentationFormat>
  <Paragraphs>175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Профилактика самоповреждающего и/или суицидального поведения детей и подростков</vt:lpstr>
      <vt:lpstr>Презентация PowerPoint</vt:lpstr>
      <vt:lpstr>Распространенность</vt:lpstr>
      <vt:lpstr>Вид реализации СПП</vt:lpstr>
      <vt:lpstr>Виды самоповреждений</vt:lpstr>
      <vt:lpstr>Презентация PowerPoint</vt:lpstr>
      <vt:lpstr>Причины СПП. Деструктивные семейные отношения.  </vt:lpstr>
      <vt:lpstr>Презентация PowerPoint</vt:lpstr>
      <vt:lpstr>Провоцирующее поведение взаимоотношений со сверстниками</vt:lpstr>
      <vt:lpstr>Дезадаптивные личностные черты</vt:lpstr>
      <vt:lpstr>Презентация PowerPoint</vt:lpstr>
      <vt:lpstr>Презентация PowerPoint</vt:lpstr>
      <vt:lpstr>В результате проведенного факторного анализа Н. А. Польская выделила четыре стратегии самоповреждающего поведения</vt:lpstr>
      <vt:lpstr>Федеральный закон от 24 июня 1999 г. N 120-ФЗ "Об основах системы профилактики безнадзорности и правонарушений несовершеннолетних»  Федеральный закон "Об основах охраны здоровья граждан в Российской Федерации" от 21.11.2011 N 323-ФЗ 21 ноября 2011 года N 323-ФЗ Порядки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Тверской области. Приказ Министерства здравоохранения РФ от 24 июня 2021 г. № 664н “Об утверждении Порядка информирования медицинскими организациями органов внутренних дел в случаях, установленных пунктом 5 части 4 статьи 13 Федерального закона "Об основах охраны здоровья граждан в Российской Федерации« 1. Медицинские организации передают сведения в территориальные органы Министерства внутренних дел Российской Федерации (далее - органы МВД России) в случаях, установленных пунктом 5 части 4 статьи 13 Федерального закона "Об основах охраны здоровья граждан в Российской Федерации", по месту нахождения медицинской организации: о поступлении пациента, который по состоянию здоровья, возрасту или иным причинам не может сообщить данные о своей личности; о случае смерти пациента, личность которого не установлена; о поступлении (обращении) пациентов в случаях наличия у них следующих признаков причинения вреда здоровью в результате совершения противоправных действий: 1) огнестрельные ранения, в том числе полученные при неосторожном обращении с оружием и боеприпасами; 2) ранения и травмы, полученные при взрывах и иных происшествиях, разрешение заявлений и сообщений о которых отнесено к компетенции органов внутренних дел; 3) колотые, резаные, колото-резаные, рваные раны; 4) переломы костей, гематомы, ушибы мягких тканей; 5) гематомы внутренних органов; 6) ушибы, сотрясения головного мозга; 7) повреждения, связанные с воздействием высоких или низких температур, высокого или низкого барометрического давления; 8) механическая асфиксия; 9) поражения электрическим током; 10) отравления наркотическими средствами, ядовитыми веществами, психотропными, токсичными, сильнодействующими, одурманивающими и (или) другими психоактивными веществами, в том числе алкоголем; 11) признаки проведения вмешательства с целью искусственного прерывания беременности (аборта) вне медицинской организации, имеющей соответствующую лицензию; 12) признаки изнасилования и (или) иных насильственных действий сексуального характера; 13) истощение; 14) иные признаки причинения вреда здоровью, в отношении которых есть основания полагать, что они возникли в результате противоправных действий.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Рыбакова</dc:creator>
  <cp:lastModifiedBy>марина Рыбакова</cp:lastModifiedBy>
  <cp:revision>116</cp:revision>
  <dcterms:created xsi:type="dcterms:W3CDTF">2022-10-22T13:34:36Z</dcterms:created>
  <dcterms:modified xsi:type="dcterms:W3CDTF">2022-12-18T16:17:28Z</dcterms:modified>
</cp:coreProperties>
</file>