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70" autoAdjust="0"/>
    <p:restoredTop sz="94783" autoAdjust="0"/>
  </p:normalViewPr>
  <p:slideViewPr>
    <p:cSldViewPr>
      <p:cViewPr varScale="1">
        <p:scale>
          <a:sx n="70" d="100"/>
          <a:sy n="70" d="100"/>
        </p:scale>
        <p:origin x="-138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2DD5E-3E26-4987-BDC0-2920569B83AC}" type="datetimeFigureOut">
              <a:rPr lang="ru-RU" smtClean="0"/>
              <a:pPr/>
              <a:t>22.03.2023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6806243-36C7-4C7B-BF99-185A3DFA4F1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2DD5E-3E26-4987-BDC0-2920569B83AC}" type="datetimeFigureOut">
              <a:rPr lang="ru-RU" smtClean="0"/>
              <a:pPr/>
              <a:t>22.03.2023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06243-36C7-4C7B-BF99-185A3DFA4F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2DD5E-3E26-4987-BDC0-2920569B83AC}" type="datetimeFigureOut">
              <a:rPr lang="ru-RU" smtClean="0"/>
              <a:pPr/>
              <a:t>22.03.2023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06243-36C7-4C7B-BF99-185A3DFA4F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2DD5E-3E26-4987-BDC0-2920569B83AC}" type="datetimeFigureOut">
              <a:rPr lang="ru-RU" smtClean="0"/>
              <a:pPr/>
              <a:t>22.03.2023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06243-36C7-4C7B-BF99-185A3DFA4F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2DD5E-3E26-4987-BDC0-2920569B83AC}" type="datetimeFigureOut">
              <a:rPr lang="ru-RU" smtClean="0"/>
              <a:pPr/>
              <a:t>22.03.2023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06243-36C7-4C7B-BF99-185A3DFA4F1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2DD5E-3E26-4987-BDC0-2920569B83AC}" type="datetimeFigureOut">
              <a:rPr lang="ru-RU" smtClean="0"/>
              <a:pPr/>
              <a:t>22.03.2023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06243-36C7-4C7B-BF99-185A3DFA4F1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2DD5E-3E26-4987-BDC0-2920569B83AC}" type="datetimeFigureOut">
              <a:rPr lang="ru-RU" smtClean="0"/>
              <a:pPr/>
              <a:t>22.03.2023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06243-36C7-4C7B-BF99-185A3DFA4F1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2DD5E-3E26-4987-BDC0-2920569B83AC}" type="datetimeFigureOut">
              <a:rPr lang="ru-RU" smtClean="0"/>
              <a:pPr/>
              <a:t>22.03.2023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06243-36C7-4C7B-BF99-185A3DFA4F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2DD5E-3E26-4987-BDC0-2920569B83AC}" type="datetimeFigureOut">
              <a:rPr lang="ru-RU" smtClean="0"/>
              <a:pPr/>
              <a:t>22.03.2023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06243-36C7-4C7B-BF99-185A3DFA4F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2DD5E-3E26-4987-BDC0-2920569B83AC}" type="datetimeFigureOut">
              <a:rPr lang="ru-RU" smtClean="0"/>
              <a:pPr/>
              <a:t>22.03.2023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06243-36C7-4C7B-BF99-185A3DFA4F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2DD5E-3E26-4987-BDC0-2920569B83AC}" type="datetimeFigureOut">
              <a:rPr lang="ru-RU" smtClean="0"/>
              <a:pPr/>
              <a:t>22.03.2023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06243-36C7-4C7B-BF99-185A3DFA4F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EC62DD5E-3E26-4987-BDC0-2920569B83AC}" type="datetimeFigureOut">
              <a:rPr lang="ru-RU" smtClean="0"/>
              <a:pPr/>
              <a:t>22.03.2023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36806243-36C7-4C7B-BF99-185A3DFA4F1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User1\Desktop\&#1042;&#1067;&#1057;&#1058;&#1059;&#1055;&#1051;&#1045;&#1053;&#1048;&#1045;\20230126_091635.mp4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User1\Desktop\&#1042;&#1067;&#1057;&#1058;&#1059;&#1055;&#1051;&#1045;&#1053;&#1048;&#1045;\VID-20230322-WA0003.mp4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User1\Desktop\&#1042;&#1067;&#1057;&#1058;&#1059;&#1055;&#1051;&#1045;&#1053;&#1048;&#1045;\VID_32190217_024521_304.mp4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1268760"/>
            <a:ext cx="8060432" cy="2378695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Особенности обучения детей с РАС в ГКОУ </a:t>
            </a:r>
            <a:br>
              <a:rPr lang="ru-RU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«Тверская школа-интернат №2» </a:t>
            </a:r>
            <a:endParaRPr lang="ru-RU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355976" y="4869160"/>
            <a:ext cx="4536504" cy="1800200"/>
          </a:xfrm>
        </p:spPr>
        <p:txBody>
          <a:bodyPr>
            <a:normAutofit/>
          </a:bodyPr>
          <a:lstStyle/>
          <a:p>
            <a:pPr algn="r"/>
            <a:r>
              <a:rPr lang="ru-RU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Учитель –логопед: </a:t>
            </a:r>
          </a:p>
          <a:p>
            <a:pPr algn="r"/>
            <a:r>
              <a:rPr lang="ru-RU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Маркелова Зоя Анатольевна</a:t>
            </a:r>
          </a:p>
          <a:p>
            <a:pPr algn="r"/>
            <a:r>
              <a:rPr lang="ru-RU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Учитель-дефектолог:</a:t>
            </a:r>
          </a:p>
          <a:p>
            <a:pPr algn="r"/>
            <a:r>
              <a:rPr lang="ru-RU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Бикушева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Лиана </a:t>
            </a:r>
            <a:r>
              <a:rPr lang="ru-RU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Маликовна</a:t>
            </a:r>
            <a:endParaRPr lang="ru-RU" dirty="0" smtClean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User1\Desktop\Zrug6Cb3G7U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8" y="3573016"/>
            <a:ext cx="4128459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5356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fontScale="92500" lnSpcReduction="10000"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  <a:buFont typeface="Symbol"/>
              <a:buChar char=""/>
            </a:pPr>
            <a:r>
              <a:rPr lang="ru-RU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и</a:t>
            </a:r>
            <a:r>
              <a:rPr lang="ru-RU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ндивидуальная </a:t>
            </a:r>
            <a:r>
              <a:rPr lang="ru-RU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корректировка объема задания;</a:t>
            </a:r>
          </a:p>
          <a:p>
            <a:pPr lvl="0">
              <a:lnSpc>
                <a:spcPct val="115000"/>
              </a:lnSpc>
              <a:spcAft>
                <a:spcPts val="1000"/>
              </a:spcAft>
              <a:buFont typeface="Symbol"/>
              <a:buChar char=""/>
            </a:pPr>
            <a:r>
              <a:rPr lang="ru-RU" sz="28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п</a:t>
            </a:r>
            <a:r>
              <a:rPr lang="ru-RU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омощь </a:t>
            </a:r>
            <a:r>
              <a:rPr lang="ru-RU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в переходах от одной деятельности к другой;</a:t>
            </a:r>
          </a:p>
          <a:p>
            <a:pPr lvl="0">
              <a:lnSpc>
                <a:spcPct val="115000"/>
              </a:lnSpc>
              <a:spcAft>
                <a:spcPts val="1000"/>
              </a:spcAft>
              <a:buFont typeface="Symbol"/>
              <a:buChar char=""/>
            </a:pPr>
            <a:r>
              <a:rPr lang="ru-RU" sz="28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п</a:t>
            </a:r>
            <a:r>
              <a:rPr lang="ru-RU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обуждение </a:t>
            </a:r>
            <a:r>
              <a:rPr lang="ru-RU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к самостоятельному поиску информации;</a:t>
            </a:r>
          </a:p>
          <a:p>
            <a:pPr>
              <a:lnSpc>
                <a:spcPct val="115000"/>
              </a:lnSpc>
              <a:spcAft>
                <a:spcPts val="1000"/>
              </a:spcAft>
              <a:buFont typeface="Symbol"/>
              <a:buChar char=""/>
            </a:pPr>
            <a:r>
              <a:rPr lang="ru-RU" sz="28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о</a:t>
            </a:r>
            <a:r>
              <a:rPr lang="ru-RU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бучение </a:t>
            </a:r>
            <a:r>
              <a:rPr lang="ru-RU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работе в паре, в группе;</a:t>
            </a:r>
          </a:p>
          <a:p>
            <a:pPr>
              <a:lnSpc>
                <a:spcPct val="115000"/>
              </a:lnSpc>
              <a:spcAft>
                <a:spcPts val="1000"/>
              </a:spcAft>
              <a:buFont typeface="Symbol"/>
              <a:buChar char=""/>
            </a:pPr>
            <a:r>
              <a:rPr lang="ru-RU" sz="28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а</a:t>
            </a:r>
            <a:r>
              <a:rPr lang="ru-RU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даптация </a:t>
            </a:r>
            <a:r>
              <a:rPr lang="ru-RU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устной речи;</a:t>
            </a:r>
          </a:p>
          <a:p>
            <a:pPr>
              <a:lnSpc>
                <a:spcPct val="115000"/>
              </a:lnSpc>
              <a:spcAft>
                <a:spcPts val="1000"/>
              </a:spcAft>
              <a:buFont typeface="Symbol"/>
              <a:buChar char=""/>
            </a:pPr>
            <a:r>
              <a:rPr lang="ru-RU" sz="28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р</a:t>
            </a:r>
            <a:r>
              <a:rPr lang="ru-RU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абота </a:t>
            </a:r>
            <a:r>
              <a:rPr lang="ru-RU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над обогащением словаря;</a:t>
            </a:r>
          </a:p>
          <a:p>
            <a:pPr>
              <a:lnSpc>
                <a:spcPct val="115000"/>
              </a:lnSpc>
              <a:spcAft>
                <a:spcPts val="1000"/>
              </a:spcAft>
              <a:buFont typeface="Symbol"/>
              <a:buChar char=""/>
            </a:pPr>
            <a:r>
              <a:rPr lang="ru-RU" sz="28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о</a:t>
            </a:r>
            <a:r>
              <a:rPr lang="ru-RU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бучение </a:t>
            </a:r>
            <a:r>
              <a:rPr lang="ru-RU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ответам на вопросы;</a:t>
            </a:r>
          </a:p>
          <a:p>
            <a:pPr>
              <a:lnSpc>
                <a:spcPct val="115000"/>
              </a:lnSpc>
              <a:spcAft>
                <a:spcPts val="1000"/>
              </a:spcAft>
              <a:buFont typeface="Symbol"/>
              <a:buChar char=""/>
            </a:pPr>
            <a:r>
              <a:rPr lang="ru-RU" sz="28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а</a:t>
            </a:r>
            <a:r>
              <a:rPr lang="ru-RU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даптация </a:t>
            </a:r>
            <a:r>
              <a:rPr lang="ru-RU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текстов;</a:t>
            </a:r>
          </a:p>
          <a:p>
            <a:pPr>
              <a:lnSpc>
                <a:spcPct val="115000"/>
              </a:lnSpc>
              <a:spcAft>
                <a:spcPts val="1000"/>
              </a:spcAft>
              <a:buFont typeface="Symbol"/>
              <a:buChar char=""/>
            </a:pPr>
            <a:r>
              <a:rPr lang="ru-RU" sz="28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к</a:t>
            </a:r>
            <a:r>
              <a:rPr lang="ru-RU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омфортное </a:t>
            </a:r>
            <a:r>
              <a:rPr lang="ru-RU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пространство для коммуникации;</a:t>
            </a:r>
          </a:p>
          <a:p>
            <a:pPr>
              <a:lnSpc>
                <a:spcPct val="115000"/>
              </a:lnSpc>
              <a:spcAft>
                <a:spcPts val="1000"/>
              </a:spcAft>
              <a:buFont typeface="Symbol"/>
              <a:buChar char=""/>
            </a:pPr>
            <a:r>
              <a:rPr lang="ru-RU" sz="28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и</a:t>
            </a:r>
            <a:r>
              <a:rPr lang="ru-RU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спользование </a:t>
            </a:r>
            <a:r>
              <a:rPr lang="ru-RU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компьютерных программ для </a:t>
            </a:r>
            <a:r>
              <a:rPr lang="ru-RU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преодоления </a:t>
            </a:r>
            <a:r>
              <a:rPr lang="ru-RU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трудностей обучения.</a:t>
            </a:r>
          </a:p>
          <a:p>
            <a:pPr lvl="0">
              <a:lnSpc>
                <a:spcPct val="115000"/>
              </a:lnSpc>
              <a:spcAft>
                <a:spcPts val="1000"/>
              </a:spcAft>
              <a:buFont typeface="Symbol"/>
              <a:buChar char=""/>
            </a:pPr>
            <a:endParaRPr lang="ru-RU" sz="2800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  <a:buFont typeface="Symbol"/>
              <a:buChar char=""/>
            </a:pPr>
            <a:endParaRPr lang="ru-RU" sz="2800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Times New Roman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46769" t="34059" r="29421" b="5975"/>
          <a:stretch>
            <a:fillRect/>
          </a:stretch>
        </p:blipFill>
        <p:spPr bwMode="auto">
          <a:xfrm>
            <a:off x="0" y="142852"/>
            <a:ext cx="2798690" cy="3964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/>
          <a:srcRect l="43384" t="26957" r="25552" b="5650"/>
          <a:stretch>
            <a:fillRect/>
          </a:stretch>
        </p:blipFill>
        <p:spPr bwMode="auto">
          <a:xfrm>
            <a:off x="5924364" y="0"/>
            <a:ext cx="3219635" cy="3929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4"/>
          <a:srcRect l="46406" t="26667" r="29219" b="13333"/>
          <a:stretch>
            <a:fillRect/>
          </a:stretch>
        </p:blipFill>
        <p:spPr bwMode="auto">
          <a:xfrm>
            <a:off x="2857488" y="0"/>
            <a:ext cx="3071834" cy="4253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5"/>
          <a:srcRect l="34062" t="31667" r="16719" b="38333"/>
          <a:stretch>
            <a:fillRect/>
          </a:stretch>
        </p:blipFill>
        <p:spPr bwMode="auto">
          <a:xfrm>
            <a:off x="928662" y="4286232"/>
            <a:ext cx="7500990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s://sun9-38.userapi.com/impg/mXp_RNDQG8PXfQmOXMVy0bKLRXaqtNH9KMuj5g/DqJ7FAbwu6s.jpg?size=1200x1600&amp;quality=95&amp;sign=29e2b071575f06f3e325abb845d198df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14290"/>
            <a:ext cx="2143140" cy="2857520"/>
          </a:xfrm>
          <a:prstGeom prst="rect">
            <a:avLst/>
          </a:prstGeom>
          <a:noFill/>
        </p:spPr>
      </p:pic>
      <p:pic>
        <p:nvPicPr>
          <p:cNvPr id="22532" name="Picture 4" descr="https://sun9-30.userapi.com/impg/-WUKfa5xM7vYel8-e6dHDT_9Olr6OVgCutKRvA/0o7mA2BLV2U.jpg?size=1200x1600&amp;quality=95&amp;sign=0b84d7e46cb8c1b383a60325145323d7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7422" y="214290"/>
            <a:ext cx="2143140" cy="2857520"/>
          </a:xfrm>
          <a:prstGeom prst="rect">
            <a:avLst/>
          </a:prstGeom>
          <a:noFill/>
        </p:spPr>
      </p:pic>
      <p:pic>
        <p:nvPicPr>
          <p:cNvPr id="22534" name="Picture 6" descr="https://sun9-36.userapi.com/impg/rsCYBkucM-rdlKNWmySG4waLNz00JwUSM1-Wkg/BwtHA7h2q7E.jpg?size=1200x1600&amp;quality=95&amp;sign=b299dc3a68ef92d38cbc8960918765ac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95378" y="214290"/>
            <a:ext cx="2191199" cy="2857520"/>
          </a:xfrm>
          <a:prstGeom prst="rect">
            <a:avLst/>
          </a:prstGeom>
          <a:noFill/>
        </p:spPr>
      </p:pic>
      <p:pic>
        <p:nvPicPr>
          <p:cNvPr id="22536" name="Picture 8" descr="https://sun9-31.userapi.com/impg/4cscs8fzfCun_fCVcHIe5S6xgBFDqprqn7U9CA/JF59GIeCcwk.jpg?size=1200x1600&amp;quality=95&amp;sign=9da78f1aa5b66a151691bc76fc437bf9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16" y="214290"/>
            <a:ext cx="2143141" cy="2881333"/>
          </a:xfrm>
          <a:prstGeom prst="rect">
            <a:avLst/>
          </a:prstGeom>
          <a:noFill/>
        </p:spPr>
      </p:pic>
      <p:pic>
        <p:nvPicPr>
          <p:cNvPr id="22538" name="Picture 10" descr="https://sun1-54.userapi.com/impg/RUsa-rlIV0zx1xE32y5TIOg2DZz1JsgPS6jKWQ/LSh5YoBBkh0.jpg?size=1200x1600&amp;quality=95&amp;sign=11fc20b3cab12e11e00d29a4bb075248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5" y="3357562"/>
            <a:ext cx="2143140" cy="2857520"/>
          </a:xfrm>
          <a:prstGeom prst="rect">
            <a:avLst/>
          </a:prstGeom>
          <a:noFill/>
        </p:spPr>
      </p:pic>
      <p:pic>
        <p:nvPicPr>
          <p:cNvPr id="22540" name="Picture 12" descr="https://sun9-22.userapi.com/impg/aFrZox1yZ_Oy0_Qj4GhD5R5R3P1JwBEWmg_GAQ/xuux7B0Bb-c.jpg?size=739x1600&amp;quality=95&amp;sign=ba0ad056e789cee9629448d79b754f3d&amp;type=album"/>
          <p:cNvPicPr>
            <a:picLocks noChangeAspect="1" noChangeArrowheads="1"/>
          </p:cNvPicPr>
          <p:nvPr/>
        </p:nvPicPr>
        <p:blipFill>
          <a:blip r:embed="rId7" cstate="print"/>
          <a:srcRect t="18447" r="6810" b="20065"/>
          <a:stretch>
            <a:fillRect/>
          </a:stretch>
        </p:blipFill>
        <p:spPr bwMode="auto">
          <a:xfrm>
            <a:off x="2357422" y="3357562"/>
            <a:ext cx="2089562" cy="2786082"/>
          </a:xfrm>
          <a:prstGeom prst="rect">
            <a:avLst/>
          </a:prstGeom>
          <a:noFill/>
        </p:spPr>
      </p:pic>
      <p:pic>
        <p:nvPicPr>
          <p:cNvPr id="22542" name="Picture 14" descr="https://sun9-76.userapi.com/impg/zLx-a11O_vO0SOK__6cdssXc2WppeYt2wXz_nA/Bi4n8cBJXuM.jpg?size=1200x1600&amp;quality=95&amp;sign=16750af47328fbd1c554e6a02fd3d46a&amp;type=album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1999" y="3357562"/>
            <a:ext cx="2125281" cy="2833708"/>
          </a:xfrm>
          <a:prstGeom prst="rect">
            <a:avLst/>
          </a:prstGeom>
          <a:noFill/>
        </p:spPr>
      </p:pic>
      <p:pic>
        <p:nvPicPr>
          <p:cNvPr id="22544" name="Picture 16" descr="https://i.ytimg.com/vi/tBqUZzCPi9Y/maxresdefault.jpg"/>
          <p:cNvPicPr>
            <a:picLocks noChangeAspect="1" noChangeArrowheads="1"/>
          </p:cNvPicPr>
          <p:nvPr/>
        </p:nvPicPr>
        <p:blipFill>
          <a:blip r:embed="rId9"/>
          <a:srcRect l="35003" t="19805"/>
          <a:stretch>
            <a:fillRect/>
          </a:stretch>
        </p:blipFill>
        <p:spPr bwMode="auto">
          <a:xfrm>
            <a:off x="6786578" y="3357563"/>
            <a:ext cx="2214578" cy="28575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76" y="1643050"/>
            <a:ext cx="7400948" cy="600092"/>
          </a:xfrm>
        </p:spPr>
        <p:txBody>
          <a:bodyPr/>
          <a:lstStyle/>
          <a:p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Организация учебного пространства</a:t>
            </a:r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428736"/>
            <a:ext cx="3419872" cy="542926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Зонирование:</a:t>
            </a:r>
          </a:p>
          <a:p>
            <a:r>
              <a:rPr lang="ru-RU" sz="22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Зона для индивидуальных занятий</a:t>
            </a:r>
          </a:p>
          <a:p>
            <a:r>
              <a:rPr lang="ru-RU" sz="22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Зона для групповых занятий</a:t>
            </a:r>
          </a:p>
          <a:p>
            <a:r>
              <a:rPr lang="ru-RU" sz="22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Зона для самостоятельной работы</a:t>
            </a:r>
          </a:p>
          <a:p>
            <a:r>
              <a:rPr lang="ru-RU" sz="22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Зона для двигательной активности и отдыха</a:t>
            </a:r>
          </a:p>
          <a:p>
            <a:r>
              <a:rPr lang="ru-RU" sz="22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Разграничения пространства</a:t>
            </a:r>
          </a:p>
          <a:p>
            <a:endParaRPr lang="ru-RU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endParaRPr lang="ru-RU" dirty="0"/>
          </a:p>
        </p:txBody>
      </p:sp>
      <p:pic>
        <p:nvPicPr>
          <p:cNvPr id="1028" name="Picture 4" descr="https://sun9-72.userapi.com/impg/LjoR5BTdnfUOjTC_EVbbcPIScHxeVxHroodpTg/x2onr0ZdCEo.jpg?size=2560x1920&amp;quality=95&amp;sign=dabc488753260385c87c716fbbbc487d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9128" y="1689143"/>
            <a:ext cx="3619526" cy="2714644"/>
          </a:xfrm>
          <a:prstGeom prst="rect">
            <a:avLst/>
          </a:prstGeom>
          <a:noFill/>
        </p:spPr>
      </p:pic>
      <p:pic>
        <p:nvPicPr>
          <p:cNvPr id="1030" name="Picture 6" descr="https://sun9-68.userapi.com/impg/mVGDYpcYOXipeuF3O4uQLCGYfMtp5YOPmTPsPg/ZHL_PeHT-5o.jpg?size=1620x2160&amp;quality=95&amp;sign=4925a1744a256e1c961162e21cb7fbf1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1700808"/>
            <a:ext cx="2357454" cy="3143272"/>
          </a:xfrm>
          <a:prstGeom prst="rect">
            <a:avLst/>
          </a:prstGeom>
          <a:noFill/>
        </p:spPr>
      </p:pic>
      <p:pic>
        <p:nvPicPr>
          <p:cNvPr id="1032" name="Picture 8" descr="https://sun9-6.userapi.com/impg/UW_s6I9wRGVGCbRgrk-bNCfC2ypuJ0SLUvI8zw/CSkmtJp6sv4.jpg?size=2560x1920&amp;quality=95&amp;sign=5c3c2876bfe8ea24dfa7a38472e9acbe&amp;type=album"/>
          <p:cNvPicPr>
            <a:picLocks noChangeAspect="1" noChangeArrowheads="1"/>
          </p:cNvPicPr>
          <p:nvPr/>
        </p:nvPicPr>
        <p:blipFill rotWithShape="1">
          <a:blip r:embed="rId4" cstate="print"/>
          <a:srcRect t="13574"/>
          <a:stretch/>
        </p:blipFill>
        <p:spPr bwMode="auto">
          <a:xfrm>
            <a:off x="4500562" y="4403787"/>
            <a:ext cx="3786214" cy="24542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071670" y="0"/>
            <a:ext cx="5572164" cy="857232"/>
          </a:xfrm>
        </p:spPr>
        <p:txBody>
          <a:bodyPr/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Развитие ВПФ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0" y="1124744"/>
            <a:ext cx="4429156" cy="4625989"/>
          </a:xfrm>
        </p:spPr>
        <p:txBody>
          <a:bodyPr/>
          <a:lstStyle/>
          <a:p>
            <a:pPr>
              <a:buNone/>
            </a:pPr>
            <a:r>
              <a:rPr lang="ru-RU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Психолого-педагогическое сопровождение :</a:t>
            </a:r>
          </a:p>
          <a:p>
            <a:pPr>
              <a:buNone/>
            </a:pPr>
            <a:endParaRPr lang="ru-RU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Педагог-психолог</a:t>
            </a:r>
          </a:p>
          <a:p>
            <a:endParaRPr lang="ru-RU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Учитель-дефектолог</a:t>
            </a:r>
          </a:p>
          <a:p>
            <a:endParaRPr lang="ru-RU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Учитель-логопед</a:t>
            </a:r>
          </a:p>
          <a:p>
            <a:endParaRPr lang="ru-RU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endParaRPr lang="ru-RU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https://sun9-77.userapi.com/impg/sBHkt2EqiPb-oJiHF-IMcOFINQ7SGHuj9pYeSw/Zdlhk-pPLIg.jpg?size=810x1080&amp;quality=95&amp;sign=4ed3b8ad505bafce28f387aeaea9f9fa&amp;type=album"/>
          <p:cNvPicPr>
            <a:picLocks noChangeAspect="1" noChangeArrowheads="1"/>
          </p:cNvPicPr>
          <p:nvPr/>
        </p:nvPicPr>
        <p:blipFill>
          <a:blip r:embed="rId2" cstate="print"/>
          <a:srcRect t="16743" r="5720" b="12423"/>
          <a:stretch>
            <a:fillRect/>
          </a:stretch>
        </p:blipFill>
        <p:spPr bwMode="auto">
          <a:xfrm>
            <a:off x="4786314" y="1052736"/>
            <a:ext cx="2853401" cy="2858395"/>
          </a:xfrm>
          <a:prstGeom prst="rect">
            <a:avLst/>
          </a:prstGeom>
          <a:noFill/>
        </p:spPr>
      </p:pic>
      <p:pic>
        <p:nvPicPr>
          <p:cNvPr id="2052" name="Picture 4" descr="https://sun9-15.userapi.com/impg/zqo6vBG_9MLthCIAY3IVW6XHipQ5bI9Nmmy-Mw/GnjVk__OMuw.jpg?size=810x1080&amp;quality=95&amp;sign=22eb46c362262ce8774a9755e2c72e8d&amp;type=album"/>
          <p:cNvPicPr>
            <a:picLocks noChangeAspect="1" noChangeArrowheads="1"/>
          </p:cNvPicPr>
          <p:nvPr/>
        </p:nvPicPr>
        <p:blipFill>
          <a:blip r:embed="rId3" cstate="print"/>
          <a:srcRect t="13966" r="6646" b="12423"/>
          <a:stretch>
            <a:fillRect/>
          </a:stretch>
        </p:blipFill>
        <p:spPr bwMode="auto">
          <a:xfrm>
            <a:off x="3131840" y="3572769"/>
            <a:ext cx="2944146" cy="3095357"/>
          </a:xfrm>
          <a:prstGeom prst="rect">
            <a:avLst/>
          </a:prstGeom>
          <a:noFill/>
        </p:spPr>
      </p:pic>
      <p:pic>
        <p:nvPicPr>
          <p:cNvPr id="2054" name="Picture 6" descr="https://sun9-78.userapi.com/impg/oUSX3YgbZo7ouReBIy9dGR9ksACtH8EGpOiPzA/q504kOLZR-U.jpg?size=810x1080&amp;quality=95&amp;sign=335b7addb795d40a356e6e84abdda805&amp;type=album"/>
          <p:cNvPicPr>
            <a:picLocks noChangeAspect="1" noChangeArrowheads="1"/>
          </p:cNvPicPr>
          <p:nvPr/>
        </p:nvPicPr>
        <p:blipFill>
          <a:blip r:embed="rId4" cstate="print"/>
          <a:srcRect l="7242" t="13966" r="8498" b="15895"/>
          <a:stretch>
            <a:fillRect/>
          </a:stretch>
        </p:blipFill>
        <p:spPr bwMode="auto">
          <a:xfrm>
            <a:off x="6199615" y="3572769"/>
            <a:ext cx="2786050" cy="30922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600200"/>
          </a:xfrm>
        </p:spPr>
        <p:txBody>
          <a:bodyPr/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Направление коррекционной работы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педагога-психолога: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928802"/>
            <a:ext cx="8550122" cy="4929198"/>
          </a:xfrm>
        </p:spPr>
        <p:txBody>
          <a:bodyPr>
            <a:normAutofit/>
          </a:bodyPr>
          <a:lstStyle/>
          <a:p>
            <a:pPr marL="0" indent="432000">
              <a:spcBef>
                <a:spcPts val="0"/>
              </a:spcBef>
            </a:pPr>
            <a:r>
              <a:rPr lang="ru-RU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помощь в адаптации к условиям обучения в школе;</a:t>
            </a:r>
          </a:p>
          <a:p>
            <a:pPr marL="0" indent="432000">
              <a:spcBef>
                <a:spcPts val="0"/>
              </a:spcBef>
            </a:pPr>
            <a:r>
              <a:rPr lang="ru-RU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коррекцию </a:t>
            </a:r>
            <a:r>
              <a:rPr lang="ru-RU" sz="28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дезадаптивного</a:t>
            </a:r>
            <a:r>
              <a:rPr lang="ru-RU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поведения;</a:t>
            </a:r>
            <a:r>
              <a:rPr lang="ru-RU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Symbol"/>
              </a:rPr>
              <a:t></a:t>
            </a:r>
            <a:endParaRPr lang="ru-RU" sz="2800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432000">
              <a:spcBef>
                <a:spcPts val="0"/>
              </a:spcBef>
            </a:pPr>
            <a:r>
              <a:rPr lang="ru-RU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формирование навыков социального взаимодействия;</a:t>
            </a:r>
            <a:r>
              <a:rPr lang="ru-RU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Symbol"/>
              </a:rPr>
              <a:t></a:t>
            </a:r>
            <a:endParaRPr lang="ru-RU" sz="2800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432000">
              <a:spcBef>
                <a:spcPts val="0"/>
              </a:spcBef>
            </a:pPr>
            <a:r>
              <a:rPr lang="ru-RU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формирование коммуникативных навыков;</a:t>
            </a:r>
            <a:r>
              <a:rPr lang="ru-RU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Symbol"/>
              </a:rPr>
              <a:t></a:t>
            </a:r>
            <a:endParaRPr lang="ru-RU" sz="2800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432000">
              <a:spcBef>
                <a:spcPts val="0"/>
              </a:spcBef>
            </a:pPr>
            <a:r>
              <a:rPr lang="ru-RU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формирование представлений о себе и своем социальном окружении;</a:t>
            </a:r>
            <a:r>
              <a:rPr lang="ru-RU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Symbol"/>
              </a:rPr>
              <a:t></a:t>
            </a:r>
            <a:endParaRPr lang="ru-RU" sz="2800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432000">
              <a:spcBef>
                <a:spcPts val="0"/>
              </a:spcBef>
            </a:pPr>
            <a:r>
              <a:rPr lang="ru-RU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формирование «модели психического»;</a:t>
            </a:r>
            <a:r>
              <a:rPr lang="ru-RU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Symbol"/>
              </a:rPr>
              <a:t></a:t>
            </a:r>
            <a:endParaRPr lang="ru-RU" sz="2800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432000">
              <a:spcBef>
                <a:spcPts val="0"/>
              </a:spcBef>
            </a:pPr>
            <a:r>
              <a:rPr lang="ru-RU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эмоционально-личностное развитие и другие направления.</a:t>
            </a:r>
            <a:endParaRPr lang="ru-RU" sz="28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s://sun9-12.userapi.com/impg/OfXmFjMpKHkx9LfoF6P56NthkRHkgT1Vnz9ySg/Rv_tX232rFw.jpg?size=1600x1200&amp;quality=95&amp;sign=c82c6468baddb34e9900aee3f6b6f77f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357166"/>
            <a:ext cx="3894089" cy="2920567"/>
          </a:xfrm>
          <a:prstGeom prst="rect">
            <a:avLst/>
          </a:prstGeom>
          <a:noFill/>
        </p:spPr>
      </p:pic>
      <p:pic>
        <p:nvPicPr>
          <p:cNvPr id="27652" name="Picture 4" descr="https://sun9-18.userapi.com/impg/ti3LPV2TodqbZVdvehtsZVABmoMyAKHBbFpcHw/QEqPIu7o-tw.jpg?size=960x1280&amp;quality=95&amp;sign=2d4a4561794cd239297ede7020c82460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7554" y="3429000"/>
            <a:ext cx="2357454" cy="3143272"/>
          </a:xfrm>
          <a:prstGeom prst="rect">
            <a:avLst/>
          </a:prstGeom>
          <a:noFill/>
        </p:spPr>
      </p:pic>
      <p:pic>
        <p:nvPicPr>
          <p:cNvPr id="27654" name="Picture 6" descr="https://sun9-34.userapi.com/impg/hwKq-WbrwsaqECg8_NPvlscj67v0daqquxj7Iw/JVoYb-5f5cE.jpg?size=810x1080&amp;quality=95&amp;sign=00cc34bba389844609aefb682beb9d55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2199" y="3255450"/>
            <a:ext cx="2434038" cy="3245384"/>
          </a:xfrm>
          <a:prstGeom prst="rect">
            <a:avLst/>
          </a:prstGeom>
          <a:noFill/>
        </p:spPr>
      </p:pic>
      <p:pic>
        <p:nvPicPr>
          <p:cNvPr id="8" name="Рисунок 7" descr="IMG_20191015_15035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500042"/>
            <a:ext cx="3500462" cy="2625347"/>
          </a:xfrm>
          <a:prstGeom prst="rect">
            <a:avLst/>
          </a:prstGeom>
        </p:spPr>
      </p:pic>
      <p:pic>
        <p:nvPicPr>
          <p:cNvPr id="9" name="Рисунок 8" descr="Lenovo_A1000_IMG_20180126_12365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2910" y="3357562"/>
            <a:ext cx="1967617" cy="32861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Направление коррекционной работы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учителя-дефектолога: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1714488"/>
            <a:ext cx="8229600" cy="4525963"/>
          </a:xfrm>
        </p:spPr>
        <p:txBody>
          <a:bodyPr>
            <a:normAutofit/>
          </a:bodyPr>
          <a:lstStyle/>
          <a:p>
            <a:pPr marL="0" indent="432000">
              <a:spcBef>
                <a:spcPts val="0"/>
              </a:spcBef>
            </a:pPr>
            <a:r>
              <a:rPr lang="ru-RU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формирование стереотипа учебного поведения;</a:t>
            </a:r>
            <a:r>
              <a:rPr lang="ru-RU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Symbol"/>
              </a:rPr>
              <a:t></a:t>
            </a:r>
            <a:endParaRPr lang="ru-RU" sz="2800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432000">
              <a:spcBef>
                <a:spcPts val="0"/>
              </a:spcBef>
            </a:pPr>
            <a:r>
              <a:rPr lang="ru-RU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формирование базовых предпосылок учебной деятельности (навыков имитации, понимания инструкций, навыков работы по образцу</a:t>
            </a:r>
            <a:r>
              <a:rPr lang="ru-RU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Symbol"/>
              </a:rPr>
              <a:t></a:t>
            </a:r>
            <a:r>
              <a:rPr lang="ru-RU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и т.д.);  </a:t>
            </a:r>
          </a:p>
          <a:p>
            <a:pPr marL="0" indent="432000">
              <a:spcBef>
                <a:spcPts val="0"/>
              </a:spcBef>
            </a:pPr>
            <a:r>
              <a:rPr lang="ru-RU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формирование </a:t>
            </a:r>
            <a:r>
              <a:rPr lang="ru-RU" sz="28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дефицитарных</a:t>
            </a:r>
            <a:r>
              <a:rPr lang="ru-RU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учебных навыков;</a:t>
            </a:r>
          </a:p>
          <a:p>
            <a:pPr marL="0" indent="432000">
              <a:spcBef>
                <a:spcPts val="0"/>
              </a:spcBef>
            </a:pPr>
            <a:r>
              <a:rPr lang="ru-RU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Symbol"/>
              </a:rPr>
              <a:t></a:t>
            </a:r>
            <a:r>
              <a:rPr lang="ru-RU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развитие познавательной деятельности;</a:t>
            </a:r>
          </a:p>
          <a:p>
            <a:pPr marL="0" indent="432000">
              <a:spcBef>
                <a:spcPts val="0"/>
              </a:spcBef>
            </a:pPr>
            <a:r>
              <a:rPr lang="ru-RU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Symbol"/>
              </a:rPr>
              <a:t></a:t>
            </a:r>
            <a:r>
              <a:rPr lang="ru-RU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коррекция навыков, препятствующих успешному овладению программным материалом;</a:t>
            </a:r>
          </a:p>
          <a:p>
            <a:pPr marL="0" indent="432000">
              <a:spcBef>
                <a:spcPts val="0"/>
              </a:spcBef>
            </a:pPr>
            <a:r>
              <a:rPr lang="ru-RU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развитие мелкой моторики, зрительно-моторной координации.</a:t>
            </a:r>
            <a:endParaRPr lang="ru-RU" sz="28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20191016_0942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285728"/>
            <a:ext cx="2214577" cy="2952770"/>
          </a:xfrm>
          <a:prstGeom prst="rect">
            <a:avLst/>
          </a:prstGeom>
        </p:spPr>
      </p:pic>
      <p:pic>
        <p:nvPicPr>
          <p:cNvPr id="5" name="Рисунок 4" descr="IMG_20191016_09415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99792" y="285728"/>
            <a:ext cx="2196719" cy="2928958"/>
          </a:xfrm>
          <a:prstGeom prst="rect">
            <a:avLst/>
          </a:prstGeom>
        </p:spPr>
      </p:pic>
      <p:pic>
        <p:nvPicPr>
          <p:cNvPr id="6" name="Рисунок 5" descr="DSC0703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43504" y="285728"/>
            <a:ext cx="3810026" cy="2857520"/>
          </a:xfrm>
          <a:prstGeom prst="rect">
            <a:avLst/>
          </a:prstGeom>
        </p:spPr>
      </p:pic>
      <p:pic>
        <p:nvPicPr>
          <p:cNvPr id="7" name="Рисунок 6" descr="IMG_20191001_11385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19672" y="3300049"/>
            <a:ext cx="2500330" cy="3338206"/>
          </a:xfrm>
          <a:prstGeom prst="rect">
            <a:avLst/>
          </a:prstGeom>
        </p:spPr>
      </p:pic>
      <p:pic>
        <p:nvPicPr>
          <p:cNvPr id="8" name="Рисунок 7" descr="IMG_20191016_09424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40094" y="3300049"/>
            <a:ext cx="2503655" cy="33382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Направление коррекционной работы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учителя-логопеда: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785926"/>
            <a:ext cx="8286808" cy="4714908"/>
          </a:xfrm>
        </p:spPr>
        <p:txBody>
          <a:bodyPr>
            <a:normAutofit/>
          </a:bodyPr>
          <a:lstStyle/>
          <a:p>
            <a:pPr marL="0" indent="432000">
              <a:spcBef>
                <a:spcPts val="0"/>
              </a:spcBef>
            </a:pPr>
            <a:r>
              <a:rPr lang="ru-RU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формирование коммуникативной функции речи;</a:t>
            </a:r>
            <a:r>
              <a:rPr lang="ru-RU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Symbol"/>
              </a:rPr>
              <a:t></a:t>
            </a:r>
          </a:p>
          <a:p>
            <a:pPr marL="0" indent="432000">
              <a:spcBef>
                <a:spcPts val="0"/>
              </a:spcBef>
            </a:pPr>
            <a:endParaRPr lang="ru-RU" sz="2800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432000">
              <a:spcBef>
                <a:spcPts val="0"/>
              </a:spcBef>
            </a:pPr>
            <a:r>
              <a:rPr lang="ru-RU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формирование у обучающегося средств коммуникации (речевой и</a:t>
            </a:r>
            <a:r>
              <a:rPr lang="ru-RU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Symbol"/>
              </a:rPr>
              <a:t></a:t>
            </a:r>
            <a:r>
              <a:rPr lang="ru-RU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альтернативной);</a:t>
            </a:r>
          </a:p>
          <a:p>
            <a:pPr marL="0" indent="432000">
              <a:spcBef>
                <a:spcPts val="0"/>
              </a:spcBef>
            </a:pPr>
            <a:endParaRPr lang="ru-RU" sz="2800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432000">
              <a:spcBef>
                <a:spcPts val="0"/>
              </a:spcBef>
            </a:pPr>
            <a:r>
              <a:rPr lang="ru-RU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понимание обращенной речи (понимание инструкций, коротких текстов, диалогов и т.д.);</a:t>
            </a:r>
            <a:r>
              <a:rPr lang="ru-RU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Symbol"/>
              </a:rPr>
              <a:t></a:t>
            </a:r>
          </a:p>
          <a:p>
            <a:pPr marL="0" indent="432000">
              <a:spcBef>
                <a:spcPts val="0"/>
              </a:spcBef>
            </a:pPr>
            <a:endParaRPr lang="ru-RU" sz="2800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432000">
              <a:spcBef>
                <a:spcPts val="0"/>
              </a:spcBef>
            </a:pPr>
            <a:r>
              <a:rPr lang="ru-RU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коррекция </a:t>
            </a:r>
            <a:r>
              <a:rPr lang="ru-RU" sz="28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дислексии</a:t>
            </a:r>
            <a:r>
              <a:rPr lang="ru-RU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28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дисграфии</a:t>
            </a:r>
            <a:r>
              <a:rPr lang="ru-RU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Symbol"/>
              </a:rPr>
              <a:t></a:t>
            </a:r>
            <a:endParaRPr lang="ru-RU" sz="2800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8003232" cy="1051520"/>
          </a:xfrm>
        </p:spPr>
        <p:txBody>
          <a:bodyPr/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В нашей школе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детей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с РАС в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начальном звене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обучают по программам :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484784"/>
            <a:ext cx="8964488" cy="5040560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8.2</a:t>
            </a:r>
            <a:r>
              <a:rPr lang="ru-RU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 для детей с РАС и задержкой психического развития (</a:t>
            </a:r>
            <a:r>
              <a:rPr lang="ru-RU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ЗПР)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Уровень </a:t>
            </a:r>
            <a:r>
              <a:rPr lang="ru-RU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итогового развития: как у сверстников с нормой </a:t>
            </a:r>
            <a:r>
              <a:rPr lang="ru-RU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развития.</a:t>
            </a:r>
          </a:p>
          <a:p>
            <a:r>
              <a:rPr lang="ru-RU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8.3 </a:t>
            </a:r>
            <a:r>
              <a:rPr lang="ru-RU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для детей с лёгкими и умеренными интеллектуальными нарушениями (ИН)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Уровень </a:t>
            </a:r>
            <a:r>
              <a:rPr lang="ru-RU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итогового развития: ниже, чем у сверстников с нормой развития</a:t>
            </a:r>
            <a:r>
              <a:rPr lang="ru-RU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5988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DSC070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29190" y="3500438"/>
            <a:ext cx="3619494" cy="2714620"/>
          </a:xfrm>
          <a:prstGeom prst="rect">
            <a:avLst/>
          </a:prstGeom>
        </p:spPr>
      </p:pic>
      <p:pic>
        <p:nvPicPr>
          <p:cNvPr id="6" name="Рисунок 5" descr="IMG_974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2596" y="285728"/>
            <a:ext cx="5153848" cy="2776700"/>
          </a:xfrm>
          <a:prstGeom prst="rect">
            <a:avLst/>
          </a:prstGeom>
        </p:spPr>
      </p:pic>
      <p:pic>
        <p:nvPicPr>
          <p:cNvPr id="29698" name="Picture 2" descr="https://sun9-4.userapi.com/impg/5qEnVtRALLVZtGeq2nE2aXCvv0WyOOs8z-odBg/Y_Li0RfYm50.jpg?size=1620x2160&amp;quality=95&amp;sign=7a6a16b7f4b504f380d57b7a446d8d10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71604" y="3214686"/>
            <a:ext cx="2602653" cy="3470204"/>
          </a:xfrm>
          <a:prstGeom prst="rect">
            <a:avLst/>
          </a:prstGeom>
          <a:noFill/>
        </p:spPr>
      </p:pic>
      <p:pic>
        <p:nvPicPr>
          <p:cNvPr id="29700" name="Picture 4" descr="https://sun9-78.userapi.com/impg/QW07G55aIxazkvytBQLrF6Vt3twuT0mqegjUHQ/NKKhTXJNjX0.jpg?size=810x1080&amp;quality=95&amp;sign=440148cc6f2068740d934a70678f284f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5810258" y="-166712"/>
            <a:ext cx="2714644" cy="36195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1600200"/>
          </a:xfrm>
        </p:spPr>
        <p:txBody>
          <a:bodyPr/>
          <a:lstStyle/>
          <a:p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Формирование социально-бытовых </a:t>
            </a:r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навыков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329642" cy="4757758"/>
          </a:xfrm>
        </p:spPr>
        <p:txBody>
          <a:bodyPr/>
          <a:lstStyle/>
          <a:p>
            <a:pPr marL="0" indent="432000">
              <a:spcBef>
                <a:spcPts val="0"/>
              </a:spcBef>
              <a:buNone/>
            </a:pPr>
            <a:r>
              <a:rPr lang="ru-RU" sz="32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ходе работы в основном используются следующие методы и приемы:  </a:t>
            </a:r>
          </a:p>
          <a:p>
            <a:pPr marL="0" indent="432000">
              <a:spcBef>
                <a:spcPts val="0"/>
              </a:spcBef>
              <a:buNone/>
            </a:pPr>
            <a:endParaRPr lang="ru-RU" sz="3200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432000">
              <a:spcBef>
                <a:spcPts val="0"/>
              </a:spcBef>
            </a:pPr>
            <a:r>
              <a:rPr lang="ru-RU" sz="32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визуальное расписание (алгоритмизация);</a:t>
            </a:r>
            <a:r>
              <a:rPr lang="ru-RU" sz="32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Symbol"/>
              </a:rPr>
              <a:t></a:t>
            </a:r>
          </a:p>
          <a:p>
            <a:pPr marL="0" indent="432000">
              <a:spcBef>
                <a:spcPts val="0"/>
              </a:spcBef>
            </a:pPr>
            <a:endParaRPr lang="ru-RU" sz="3200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432000">
              <a:spcBef>
                <a:spcPts val="0"/>
              </a:spcBef>
            </a:pPr>
            <a:r>
              <a:rPr lang="ru-RU" sz="32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социальные истории;</a:t>
            </a:r>
            <a:r>
              <a:rPr lang="ru-RU" sz="32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Symbol"/>
              </a:rPr>
              <a:t></a:t>
            </a:r>
          </a:p>
          <a:p>
            <a:pPr marL="0" indent="432000">
              <a:spcBef>
                <a:spcPts val="0"/>
              </a:spcBef>
            </a:pPr>
            <a:endParaRPr lang="ru-RU" sz="3200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432000">
              <a:spcBef>
                <a:spcPts val="0"/>
              </a:spcBef>
            </a:pPr>
            <a:r>
              <a:rPr lang="ru-RU" sz="32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видеомоделирование;</a:t>
            </a:r>
            <a:r>
              <a:rPr lang="ru-RU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</a:t>
            </a:r>
          </a:p>
          <a:p>
            <a:pPr marL="0" indent="432000">
              <a:spcBef>
                <a:spcPts val="0"/>
              </a:spcBef>
            </a:pPr>
            <a:endParaRPr lang="ru-RU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s://sun9-78.userapi.com/impg/yalOs8S_Iul5Wxp62Oep1WyGfd65uKQWcV8g2g/8FqN_dE6QEs.jpg?size=810x1080&amp;quality=95&amp;sign=86fbee8d3bde338931d40d6c6beff07d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00826" y="142852"/>
            <a:ext cx="2482471" cy="3309960"/>
          </a:xfrm>
          <a:prstGeom prst="rect">
            <a:avLst/>
          </a:prstGeom>
          <a:noFill/>
        </p:spPr>
      </p:pic>
      <p:pic>
        <p:nvPicPr>
          <p:cNvPr id="33796" name="Picture 4" descr="https://sun9-12.userapi.com/impg/1gkvtmu1DTs98bf6wUuNo35KMo3hsgMDHpnX-A/ekSSfqUB5V0.jpg?size=810x1080&amp;quality=95&amp;sign=6efbb09ef3ab9e0441234c5d73868c3a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1" y="95249"/>
            <a:ext cx="2571768" cy="3429024"/>
          </a:xfrm>
          <a:prstGeom prst="rect">
            <a:avLst/>
          </a:prstGeom>
          <a:noFill/>
        </p:spPr>
      </p:pic>
      <p:pic>
        <p:nvPicPr>
          <p:cNvPr id="33798" name="Picture 6" descr="https://sun9-79.userapi.com/impg/KcEgKNIakDlG7nMD4hDnr0fiv9nSmx-u1iOIHQ/2sC2n_5GYKI.jpg?size=1024x766&amp;quality=95&amp;sign=c2ae0e731a0b68609a23e8559a8ef33f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3714752"/>
            <a:ext cx="3331318" cy="2491983"/>
          </a:xfrm>
          <a:prstGeom prst="rect">
            <a:avLst/>
          </a:prstGeom>
          <a:noFill/>
        </p:spPr>
      </p:pic>
      <p:pic>
        <p:nvPicPr>
          <p:cNvPr id="33800" name="Picture 8" descr="https://sun9-16.userapi.com/impg/timxOoYWYGQNiwHrt1vrqYd4T7N4r_AYQBvSwQ/FdvNx2QEZFQ.jpg?size=1280x958&amp;quality=95&amp;sign=7437efc0186a3b894a0015504f81d22c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72132" y="3714752"/>
            <a:ext cx="3356957" cy="2512473"/>
          </a:xfrm>
          <a:prstGeom prst="rect">
            <a:avLst/>
          </a:prstGeom>
          <a:noFill/>
        </p:spPr>
      </p:pic>
      <p:pic>
        <p:nvPicPr>
          <p:cNvPr id="33802" name="Picture 10" descr="https://sun9-44.userapi.com/impg/jTO5wtPOlgbepYUaaMCXwr38aRgQPgJHQNDhww/3vAT2EZk0yY.jpg?size=1280x960&amp;quality=95&amp;sign=9f0235751ad03e145de7e394f2a22dd9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86050" y="357166"/>
            <a:ext cx="3810026" cy="2857520"/>
          </a:xfrm>
          <a:prstGeom prst="rect">
            <a:avLst/>
          </a:prstGeom>
          <a:noFill/>
        </p:spPr>
      </p:pic>
      <p:pic>
        <p:nvPicPr>
          <p:cNvPr id="33804" name="Picture 12" descr="https://sun9-72.userapi.com/impg/XH11BWGeTwMSDhj-xHAfuRXzEDEhlitPEPqxQg/iicX39o8ILE.jpg?size=626x1080&amp;quality=95&amp;sign=663a18bc3a0784299c2a31c16499fd05&amp;type=album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71868" y="3357562"/>
            <a:ext cx="1904735" cy="32861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500042"/>
            <a:ext cx="8043890" cy="1100158"/>
          </a:xfrm>
        </p:spPr>
        <p:txBody>
          <a:bodyPr/>
          <a:lstStyle/>
          <a:p>
            <a:r>
              <a:rPr lang="ru-RU" sz="3600" b="1" dirty="0" smtClean="0"/>
              <a:t>Фрагмент занятия с педагогом-психологом</a:t>
            </a:r>
            <a:endParaRPr lang="ru-RU" sz="3600" b="1" dirty="0"/>
          </a:p>
        </p:txBody>
      </p:sp>
      <p:pic>
        <p:nvPicPr>
          <p:cNvPr id="4" name="20230126_091635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1500174"/>
            <a:ext cx="9144000" cy="51435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02872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3600" b="1" dirty="0" smtClean="0"/>
              <a:t>Фрагмент занятия в сенсорной комнате</a:t>
            </a:r>
            <a:endParaRPr lang="ru-RU" sz="3600" b="1" dirty="0"/>
          </a:p>
        </p:txBody>
      </p:sp>
      <p:pic>
        <p:nvPicPr>
          <p:cNvPr id="4" name="VID-20230322-WA0003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643174" y="981768"/>
            <a:ext cx="3857652" cy="58762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_32190217_024521_304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" y="500042"/>
            <a:ext cx="9143999" cy="6095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42812" y="571480"/>
            <a:ext cx="9001188" cy="1600200"/>
          </a:xfrm>
        </p:spPr>
        <p:txBody>
          <a:bodyPr/>
          <a:lstStyle/>
          <a:p>
            <a:r>
              <a:rPr lang="ru-RU" b="1" dirty="0" smtClean="0"/>
              <a:t>СПАСИБО ЗА ВНИМАНИЕ!</a:t>
            </a:r>
            <a:endParaRPr lang="ru-RU" b="1" dirty="0"/>
          </a:p>
        </p:txBody>
      </p:sp>
      <p:pic>
        <p:nvPicPr>
          <p:cNvPr id="35842" name="Picture 2" descr="https://sun9-49.userapi.com/impg/17l8IRR_YSI3MqzcRcafJO5BbiP9j00it0KQgg/vJiMTfOy8Tg.jpg?size=1280x960&amp;quality=95&amp;sign=308ab9c94ea08d4030523c2f8c7999e5&amp;type=alb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0232" y="2285992"/>
            <a:ext cx="5857916" cy="4393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На что делаем акцент в обучении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2844" y="1643050"/>
            <a:ext cx="8715436" cy="5214950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Социализация и </a:t>
            </a:r>
            <a:r>
              <a:rPr lang="ru-RU" sz="32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коммуникация. </a:t>
            </a:r>
            <a:endParaRPr lang="ru-RU" sz="3200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Коррекция </a:t>
            </a:r>
            <a:r>
              <a:rPr lang="ru-RU" sz="32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нежелательного </a:t>
            </a:r>
            <a:r>
              <a:rPr lang="ru-RU" sz="32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поведения.</a:t>
            </a:r>
            <a:endParaRPr lang="ru-RU" sz="3200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Организация учебной </a:t>
            </a:r>
            <a:r>
              <a:rPr lang="ru-RU" sz="32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деятельности.</a:t>
            </a:r>
            <a:endParaRPr lang="ru-RU" sz="3200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Организация учебного </a:t>
            </a:r>
            <a:r>
              <a:rPr lang="ru-RU" sz="32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пространства.</a:t>
            </a:r>
            <a:endParaRPr lang="ru-RU" sz="3200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Развитие </a:t>
            </a:r>
            <a:r>
              <a:rPr lang="ru-RU" sz="32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ВПФ.</a:t>
            </a:r>
            <a:endParaRPr lang="ru-RU" sz="3200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Формирование социально-бытовых </a:t>
            </a:r>
            <a:r>
              <a:rPr lang="ru-RU" sz="32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навыков.</a:t>
            </a:r>
            <a:endParaRPr lang="ru-RU" sz="3200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sz="28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44849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260648"/>
            <a:ext cx="7416824" cy="2160240"/>
          </a:xfrm>
        </p:spPr>
        <p:txBody>
          <a:bodyPr/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Социализация и коммуникация</a:t>
            </a:r>
            <a:r>
              <a:rPr lang="ru-RU" sz="4000" dirty="0"/>
              <a:t/>
            </a:r>
            <a:br>
              <a:rPr lang="ru-RU" sz="4000" dirty="0"/>
            </a:b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67944" y="1700807"/>
            <a:ext cx="5076056" cy="5157193"/>
          </a:xfrm>
        </p:spPr>
        <p:txBody>
          <a:bodyPr>
            <a:normAutofit/>
          </a:bodyPr>
          <a:lstStyle/>
          <a:p>
            <a:pPr marL="0" indent="432000">
              <a:spcBef>
                <a:spcPts val="0"/>
              </a:spcBef>
            </a:pPr>
            <a:r>
              <a:rPr lang="ru-RU" sz="28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 ребёнка нет необходимости строить коммуникацию самостоятельно, особенно если он не разговаривает. Поэтому </a:t>
            </a:r>
            <a:r>
              <a:rPr lang="ru-RU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наши педагоги искусственно создают </a:t>
            </a:r>
            <a:r>
              <a:rPr lang="ru-RU" sz="28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ситуации для </a:t>
            </a:r>
            <a:r>
              <a:rPr lang="ru-RU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общения на всевозможных уроках и коррекционных занятиях.</a:t>
            </a:r>
          </a:p>
          <a:p>
            <a:pPr marL="0" indent="432000">
              <a:spcBef>
                <a:spcPts val="0"/>
              </a:spcBef>
            </a:pPr>
            <a:endParaRPr lang="ru-RU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00808"/>
            <a:ext cx="3786758" cy="5049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3089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Алгоритм обучения коммуникативным навыкам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4330824" cy="492514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ru-RU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Выбор цели </a:t>
            </a:r>
            <a:r>
              <a:rPr lang="ru-RU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обучения.</a:t>
            </a:r>
            <a:endParaRPr lang="ru-RU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2. Моделирование ситуации, провоцирующей</a:t>
            </a:r>
          </a:p>
          <a:p>
            <a:pPr marL="0" indent="0">
              <a:buNone/>
            </a:pPr>
            <a:r>
              <a:rPr lang="ru-RU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коммуникативное высказывание ребенка.</a:t>
            </a:r>
          </a:p>
          <a:p>
            <a:pPr marL="0" indent="0">
              <a:buNone/>
            </a:pPr>
            <a:r>
              <a:rPr lang="ru-RU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3. Предоставление ребенку времени для формулировки самостоятельного высказывания.</a:t>
            </a:r>
          </a:p>
          <a:p>
            <a:pPr marL="0" indent="0">
              <a:buNone/>
            </a:pPr>
            <a:r>
              <a:rPr lang="ru-RU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4. Предоставление подсказки в случае затруднения.</a:t>
            </a:r>
          </a:p>
          <a:p>
            <a:pPr marL="0" indent="0">
              <a:buNone/>
            </a:pPr>
            <a:r>
              <a:rPr lang="ru-RU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5. Подкрепление коммуникативной попытки ребенка.</a:t>
            </a:r>
          </a:p>
          <a:p>
            <a:pPr marL="0" indent="0">
              <a:buNone/>
            </a:pPr>
            <a:r>
              <a:rPr lang="ru-RU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6. Закрепление и генерализация навыка в повседневной жизни при участии нескольких </a:t>
            </a:r>
            <a:r>
              <a:rPr lang="ru-RU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человек.</a:t>
            </a:r>
            <a:endParaRPr lang="ru-RU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https://sun9-41.userapi.com/impg/JB3u2kOu8DpeKnIahdQoOOdePUYw-5Due3OJNg/GSSF4Qk7TOg.jpg?size=780x1040&amp;quality=95&amp;sign=f5cda99b274b50625d1f82c883ae64fc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528" y="1556792"/>
            <a:ext cx="3869420" cy="5159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4014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76" y="642918"/>
            <a:ext cx="7286676" cy="928694"/>
          </a:xfrm>
        </p:spPr>
        <p:txBody>
          <a:bodyPr/>
          <a:lstStyle/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Игры и упражнения на социализацию и коммуникацию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428736"/>
            <a:ext cx="3428992" cy="5429264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Игры на знакомства</a:t>
            </a:r>
          </a:p>
          <a:p>
            <a:r>
              <a:rPr lang="ru-RU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Игры на сплочение </a:t>
            </a:r>
          </a:p>
          <a:p>
            <a:r>
              <a:rPr lang="ru-RU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Настольные игры </a:t>
            </a:r>
          </a:p>
          <a:p>
            <a:r>
              <a:rPr lang="ru-RU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Тактильно-сенсорные игры</a:t>
            </a:r>
          </a:p>
          <a:p>
            <a:r>
              <a:rPr lang="ru-RU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Активные игры</a:t>
            </a:r>
          </a:p>
          <a:p>
            <a:r>
              <a:rPr lang="ru-RU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Театрализованные игры  </a:t>
            </a:r>
          </a:p>
          <a:p>
            <a:r>
              <a:rPr lang="ru-RU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Релаксация </a:t>
            </a:r>
            <a:endParaRPr lang="ru-RU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49688" t="25833" r="29687" b="50833"/>
          <a:stretch>
            <a:fillRect/>
          </a:stretch>
        </p:blipFill>
        <p:spPr bwMode="auto">
          <a:xfrm>
            <a:off x="5929321" y="1643050"/>
            <a:ext cx="3032805" cy="1929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 l="52500" t="15000" r="32031" b="50000"/>
          <a:stretch>
            <a:fillRect/>
          </a:stretch>
        </p:blipFill>
        <p:spPr bwMode="auto">
          <a:xfrm>
            <a:off x="6531018" y="3717080"/>
            <a:ext cx="2428892" cy="3091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Рисунок 5" descr="Rv_tX232rFw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57554" y="4656953"/>
            <a:ext cx="2928958" cy="2196717"/>
          </a:xfrm>
          <a:prstGeom prst="rect">
            <a:avLst/>
          </a:prstGeom>
        </p:spPr>
      </p:pic>
      <p:pic>
        <p:nvPicPr>
          <p:cNvPr id="7" name="Рисунок 6" descr="QEqPIu7o-tw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643305" y="1643050"/>
            <a:ext cx="2143141" cy="285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428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4402" y="332656"/>
            <a:ext cx="7829576" cy="1028720"/>
          </a:xfrm>
        </p:spPr>
        <p:txBody>
          <a:bodyPr/>
          <a:lstStyle/>
          <a:p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Коррекция нежелательного </a:t>
            </a:r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поведения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571612"/>
            <a:ext cx="4929190" cy="4953732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Визуальное расписание.</a:t>
            </a:r>
          </a:p>
          <a:p>
            <a:r>
              <a:rPr lang="ru-RU" sz="28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Планшет «</a:t>
            </a:r>
            <a:r>
              <a:rPr lang="ru-RU" sz="2800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Сейчас-Потом</a:t>
            </a:r>
            <a:r>
              <a:rPr lang="ru-RU" sz="28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r>
              <a:rPr lang="ru-RU" sz="28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Визуальное подкрепление - таймер.</a:t>
            </a:r>
          </a:p>
          <a:p>
            <a:r>
              <a:rPr lang="ru-RU" sz="28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Визуальная система поощрений.</a:t>
            </a:r>
          </a:p>
          <a:p>
            <a:r>
              <a:rPr lang="ru-RU" sz="28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Система подкрепления с помощью жетонов</a:t>
            </a:r>
          </a:p>
          <a:p>
            <a:r>
              <a:rPr lang="ru-RU" sz="28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«Шкала поведения</a:t>
            </a:r>
            <a:r>
              <a:rPr lang="ru-RU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  <a:endParaRPr lang="ru-RU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https://sun9-62.userapi.com/impf/c850324/v850324037/1a1123/_HjNX2fE3Iw.jpg?size=604x426&amp;quality=96&amp;sign=f5e78c7e64e0347e482a3e5c75ed466b&amp;type=alb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29190" y="1571612"/>
            <a:ext cx="3500462" cy="2468869"/>
          </a:xfrm>
          <a:prstGeom prst="rect">
            <a:avLst/>
          </a:prstGeom>
          <a:noFill/>
        </p:spPr>
      </p:pic>
      <p:pic>
        <p:nvPicPr>
          <p:cNvPr id="2052" name="Picture 4" descr="https://na-deti.ru/wp-content/uploads/2020/12/raspisanie-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90" y="4071942"/>
            <a:ext cx="3857652" cy="25579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i.ebayimg.com/images/g/yeIAAOSwKyxfgzkc/s-l4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560" y="71438"/>
            <a:ext cx="3216554" cy="3071810"/>
          </a:xfrm>
          <a:prstGeom prst="rect">
            <a:avLst/>
          </a:prstGeom>
          <a:noFill/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/>
          <a:srcRect l="15521" t="24577" r="61979" b="46256"/>
          <a:stretch>
            <a:fillRect/>
          </a:stretch>
        </p:blipFill>
        <p:spPr bwMode="auto">
          <a:xfrm>
            <a:off x="4332887" y="-26790"/>
            <a:ext cx="4286248" cy="3125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/>
          <a:srcRect l="39896" t="45410" r="30104" b="25423"/>
          <a:stretch>
            <a:fillRect/>
          </a:stretch>
        </p:blipFill>
        <p:spPr bwMode="auto">
          <a:xfrm>
            <a:off x="261158" y="3750459"/>
            <a:ext cx="4572032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 descr="C:\Users\Трашенкова\Desktop\ФОТО ВСЕ\фото визуальная поддержка кабинеты\20181204_122609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17"/>
          <a:stretch/>
        </p:blipFill>
        <p:spPr bwMode="auto">
          <a:xfrm rot="5400000">
            <a:off x="4971761" y="3562934"/>
            <a:ext cx="3714752" cy="2786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5852" y="-142900"/>
            <a:ext cx="6929486" cy="138591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Организация учебной деятельности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214422"/>
            <a:ext cx="9144000" cy="5643578"/>
          </a:xfrm>
        </p:spPr>
        <p:txBody>
          <a:bodyPr/>
          <a:lstStyle/>
          <a:p>
            <a:r>
              <a:rPr lang="ru-RU" sz="26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26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адровые </a:t>
            </a:r>
            <a:r>
              <a:rPr lang="ru-RU" sz="26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условия ( систематическая работа учителя, </a:t>
            </a:r>
            <a:r>
              <a:rPr lang="ru-RU" sz="26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тьютера</a:t>
            </a:r>
            <a:r>
              <a:rPr lang="ru-RU" sz="26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педагога-психолога, учителя-логопеда, учителя-дефектолога, социального педагога</a:t>
            </a:r>
            <a:r>
              <a:rPr lang="ru-RU" sz="26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);</a:t>
            </a:r>
            <a:endParaRPr lang="ru-RU" sz="2600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26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четкая </a:t>
            </a:r>
            <a:r>
              <a:rPr lang="ru-RU" sz="26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пространственно-временная организация учебного процесса;</a:t>
            </a:r>
          </a:p>
          <a:p>
            <a:r>
              <a:rPr lang="ru-RU" sz="26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6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остоянство </a:t>
            </a:r>
            <a:r>
              <a:rPr lang="ru-RU" sz="26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 предсказуемость;</a:t>
            </a:r>
          </a:p>
          <a:p>
            <a:r>
              <a:rPr lang="ru-RU" sz="26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6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изуализация </a:t>
            </a:r>
            <a:r>
              <a:rPr lang="ru-RU" sz="26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режима дня и плана урока;</a:t>
            </a:r>
          </a:p>
          <a:p>
            <a:r>
              <a:rPr lang="ru-RU" sz="26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26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аглядное </a:t>
            </a:r>
            <a:r>
              <a:rPr lang="ru-RU" sz="26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подкрепление учебной информации и инструкций;</a:t>
            </a:r>
          </a:p>
          <a:p>
            <a:r>
              <a:rPr lang="ru-RU" sz="26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26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спользование </a:t>
            </a:r>
            <a:r>
              <a:rPr lang="ru-RU" sz="26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образцов выполнения;</a:t>
            </a:r>
          </a:p>
          <a:p>
            <a:r>
              <a:rPr lang="ru-RU" sz="26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6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изуализация </a:t>
            </a:r>
            <a:r>
              <a:rPr lang="ru-RU" sz="26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правил поведения на уроке ;</a:t>
            </a:r>
          </a:p>
          <a:p>
            <a:r>
              <a:rPr lang="ru-RU" sz="26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26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оциальные истории;</a:t>
            </a:r>
            <a:endParaRPr lang="ru-RU" sz="2600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endParaRPr lang="ru-RU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775</TotalTime>
  <Words>556</Words>
  <Application>Microsoft Office PowerPoint</Application>
  <PresentationFormat>Экран (4:3)</PresentationFormat>
  <Paragraphs>113</Paragraphs>
  <Slides>26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Исполнительная</vt:lpstr>
      <vt:lpstr>Особенности обучения детей с РАС в ГКОУ  «Тверская школа-интернат №2» </vt:lpstr>
      <vt:lpstr>В нашей школе детей с РАС в начальном звене обучают по программам :</vt:lpstr>
      <vt:lpstr>На что делаем акцент в обучении</vt:lpstr>
      <vt:lpstr>Социализация и коммуникация </vt:lpstr>
      <vt:lpstr>Алгоритм обучения коммуникативным навыкам</vt:lpstr>
      <vt:lpstr>Игры и упражнения на социализацию и коммуникацию</vt:lpstr>
      <vt:lpstr>Коррекция нежелательного поведения</vt:lpstr>
      <vt:lpstr>Презентация PowerPoint</vt:lpstr>
      <vt:lpstr>Организация учебной деятельности</vt:lpstr>
      <vt:lpstr>Презентация PowerPoint</vt:lpstr>
      <vt:lpstr>Презентация PowerPoint</vt:lpstr>
      <vt:lpstr>Презентация PowerPoint</vt:lpstr>
      <vt:lpstr>Организация учебного пространства </vt:lpstr>
      <vt:lpstr>Развитие ВПФ</vt:lpstr>
      <vt:lpstr>Направление коррекционной работы педагога-психолога:</vt:lpstr>
      <vt:lpstr>Презентация PowerPoint</vt:lpstr>
      <vt:lpstr>Направление коррекционной работы учителя-дефектолога:</vt:lpstr>
      <vt:lpstr>Презентация PowerPoint</vt:lpstr>
      <vt:lpstr>Направление коррекционной работы учителя-логопеда:</vt:lpstr>
      <vt:lpstr>Презентация PowerPoint</vt:lpstr>
      <vt:lpstr>Формирование социально-бытовых навыков</vt:lpstr>
      <vt:lpstr>Презентация PowerPoint</vt:lpstr>
      <vt:lpstr>Фрагмент занятия с педагогом-психологом</vt:lpstr>
      <vt:lpstr>Фрагмент занятия в сенсорной комнате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Особенности обучения детей с РАС в ГКОУ  «Тверская школа-интернат №2»</dc:title>
  <dc:creator>User1</dc:creator>
  <cp:lastModifiedBy>User1</cp:lastModifiedBy>
  <cp:revision>64</cp:revision>
  <dcterms:created xsi:type="dcterms:W3CDTF">2023-03-17T10:28:58Z</dcterms:created>
  <dcterms:modified xsi:type="dcterms:W3CDTF">2023-03-22T13:13:07Z</dcterms:modified>
</cp:coreProperties>
</file>