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34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7EAF463A-BC7C-46EE-9F1E-7F377CCA4891}" type="datetimeFigureOut">
              <a:rPr lang="en-US" smtClean="0"/>
              <a:pPr/>
              <a:t>4/14/2010</a:t>
            </a:fld>
            <a:endParaRPr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4/14/2010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4/14/2010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4/14/2010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4/14/2010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4/14/2010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4/14/2010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4/14/2010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4/14/2010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7EAF463A-BC7C-46EE-9F1E-7F377CCA4891}" type="datetimeFigureOut">
              <a:rPr lang="en-US" smtClean="0"/>
              <a:pPr/>
              <a:t>4/14/2010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7EAF463A-BC7C-46EE-9F1E-7F377CCA4891}" type="datetimeFigureOut">
              <a:rPr lang="en-US" smtClean="0"/>
              <a:pPr/>
              <a:t>4/14/2010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4/14/2010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>
    <p:random/>
  </p:transition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600" y="3962400"/>
            <a:ext cx="5472112" cy="1470025"/>
          </a:xfrm>
        </p:spPr>
        <p:txBody>
          <a:bodyPr/>
          <a:lstStyle/>
          <a:p>
            <a:r>
              <a:rPr lang="ru-RU" dirty="0" smtClean="0"/>
              <a:t>Нормы питания</a:t>
            </a:r>
            <a:endParaRPr lang="ru-RU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Питание: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4495800" y="2133600"/>
            <a:ext cx="42672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Питание</a:t>
            </a:r>
            <a:r>
              <a:rPr lang="ru-RU" dirty="0" smtClean="0"/>
              <a:t> — поступление в организм и усвоение им веществ, необходимых для роста, жизнедеятельности и воспроизводства. От качества и режима питания зависят его здоровье, работоспособность и продолжительность жизни.</a:t>
            </a:r>
          </a:p>
          <a:p>
            <a:endParaRPr lang="ru-RU" dirty="0"/>
          </a:p>
        </p:txBody>
      </p:sp>
      <p:pic>
        <p:nvPicPr>
          <p:cNvPr id="11" name="Содержимое 10" descr="cereales-pai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601" y="1447800"/>
            <a:ext cx="4191000" cy="4953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Понятие «нормы питания»:</a:t>
            </a:r>
            <a:endParaRPr lang="ru-RU" dirty="0"/>
          </a:p>
        </p:txBody>
      </p:sp>
      <p:pic>
        <p:nvPicPr>
          <p:cNvPr id="6" name="Содержимое 5" descr="264842_screenshot_big_05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600" y="1905000"/>
            <a:ext cx="3733800" cy="4572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TextBox 6"/>
          <p:cNvSpPr txBox="1"/>
          <p:nvPr/>
        </p:nvSpPr>
        <p:spPr>
          <a:xfrm>
            <a:off x="4191000" y="1981200"/>
            <a:ext cx="46482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Важнейшим разделом науки о питании является обоснование физиологических потребностей в пищевых веществах и энергии для различных групп населения — норм питания. В обосновании норм питания участвуют как Всемирная организация здравоохранения, так и специалисты отдельных стран, которые разрабатывают национальные медицинские нормы питания. При этом учитывают следующее.</a:t>
            </a:r>
          </a:p>
          <a:p>
            <a:endParaRPr lang="ru-RU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5" descr="3338807_large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2400" y="533400"/>
            <a:ext cx="4267199" cy="56388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TextBox 6"/>
          <p:cNvSpPr txBox="1"/>
          <p:nvPr/>
        </p:nvSpPr>
        <p:spPr>
          <a:xfrm>
            <a:off x="4648200" y="685800"/>
            <a:ext cx="4267199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При выполнении преимущественно физического труда в пищевом рационе </a:t>
            </a:r>
            <a:r>
              <a:rPr lang="ru-RU" b="1" dirty="0" smtClean="0"/>
              <a:t>соотношение белков, жиров и углеводов </a:t>
            </a:r>
            <a:r>
              <a:rPr lang="ru-RU" dirty="0" smtClean="0"/>
              <a:t>должно составлять примерно 1:1,3:5,1. Пищевой рацион должен содержать разнообразные калорийные продукты питания, удельный вес животного белка должен составлять в нем 55 % от суточной нормы белка, а жиры растительного происхождения — 30 % от суточной нормы жиров. Чем тяжелее и продолжительнее труд, тем более витаминизированными должны быть пищевые продукты.</a:t>
            </a:r>
          </a:p>
          <a:p>
            <a:endParaRPr lang="ru-RU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33400" y="1905000"/>
            <a:ext cx="29718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Нормы питания для взрослого населения России подразделяются в зависимости от пола, возраста, характера труда, климата, физиологического состояния организма (беременные и кормящие женщины).</a:t>
            </a:r>
          </a:p>
          <a:p>
            <a:endParaRPr lang="ru-RU" dirty="0"/>
          </a:p>
        </p:txBody>
      </p:sp>
      <p:pic>
        <p:nvPicPr>
          <p:cNvPr id="11" name="Содержимое 10" descr="x_7bf20fd4 (1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34554" y="761999"/>
            <a:ext cx="4395046" cy="557118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399032"/>
          </a:xfrm>
        </p:spPr>
        <p:txBody>
          <a:bodyPr/>
          <a:lstStyle/>
          <a:p>
            <a:r>
              <a:rPr lang="ru-RU" dirty="0" smtClean="0"/>
              <a:t>Энергетическая ценность: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4953000" y="1905000"/>
            <a:ext cx="34290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Энергия, образующаяся в организме за счет сгорания пищевых веществ, превращается в тепло, которое может быть измерено. За единицу измерения тепла принята большая калория, или, как ее иначе называют, килокалория (ккал), т.е. количество тепла, необходимое для нагревания 1 л воды на 1°.</a:t>
            </a:r>
          </a:p>
          <a:p>
            <a:endParaRPr lang="ru-RU" dirty="0"/>
          </a:p>
        </p:txBody>
      </p:sp>
      <p:pic>
        <p:nvPicPr>
          <p:cNvPr id="7" name="Содержимое 6" descr="calculator_vegetables_06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1000" y="1409700"/>
            <a:ext cx="4038600" cy="49911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0"/>
            <a:ext cx="7010400" cy="1399032"/>
          </a:xfrm>
        </p:spPr>
        <p:txBody>
          <a:bodyPr/>
          <a:lstStyle/>
          <a:p>
            <a:r>
              <a:rPr lang="ru-RU" dirty="0" smtClean="0"/>
              <a:t>Таблицы калорийности:</a:t>
            </a:r>
            <a:endParaRPr lang="ru-RU" dirty="0"/>
          </a:p>
        </p:txBody>
      </p:sp>
      <p:pic>
        <p:nvPicPr>
          <p:cNvPr id="4" name="Содержимое 3" descr="i_060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121130" y="380999"/>
            <a:ext cx="3794270" cy="6332271"/>
          </a:xfrm>
        </p:spPr>
      </p:pic>
      <p:pic>
        <p:nvPicPr>
          <p:cNvPr id="5" name="Рисунок 4" descr="kalor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1447800"/>
            <a:ext cx="4724400" cy="5257800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5" descr="x_7bf20fd4 (1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648200" y="685800"/>
            <a:ext cx="4191000" cy="55626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7" name="Рисунок 6" descr="molochnaya_produc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0689657">
            <a:off x="583279" y="-13998"/>
            <a:ext cx="3459480" cy="491794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68</TotalTime>
  <Words>155</Words>
  <PresentationFormat>Экран (4:3)</PresentationFormat>
  <Paragraphs>10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Яркая</vt:lpstr>
      <vt:lpstr>Нормы питания</vt:lpstr>
      <vt:lpstr>Питание:</vt:lpstr>
      <vt:lpstr>Понятие «нормы питания»:</vt:lpstr>
      <vt:lpstr>Слайд 4</vt:lpstr>
      <vt:lpstr>Слайд 5</vt:lpstr>
      <vt:lpstr>Энергетическая ценность:</vt:lpstr>
      <vt:lpstr>Таблицы калорийности: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Нормы питания</dc:title>
  <dc:creator>Йожег</dc:creator>
  <cp:lastModifiedBy>Йожег</cp:lastModifiedBy>
  <cp:revision>9</cp:revision>
  <dcterms:created xsi:type="dcterms:W3CDTF">2010-04-02T13:45:14Z</dcterms:created>
  <dcterms:modified xsi:type="dcterms:W3CDTF">2010-04-14T09:48:27Z</dcterms:modified>
</cp:coreProperties>
</file>