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BBC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48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формы и методы организации урока ОБЗР: Обзор и ключевые направления
</a:t>
            </a:r>
            <a:endParaRPr lang="en-US" sz="2488" dirty="0"/>
          </a:p>
        </p:txBody>
      </p:sp>
      <p:sp>
        <p:nvSpPr>
          <p:cNvPr id="5" name="Text 1"/>
          <p:cNvSpPr txBox="1"/>
          <p:nvPr/>
        </p:nvSpPr>
        <p:spPr>
          <a:xfrm>
            <a:off x="340200" y="3118500"/>
            <a:ext cx="3766800" cy="17607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уроки ОБЗР сочетают интерактивность, проекты и новые образовательные технологии.
</a:t>
            </a:r>
            <a:pPr algn="l" indent="0" marL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BBC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63300" y="1165200"/>
            <a:ext cx="7374600" cy="28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Заключение: значение современных методов в ОБЗР
</a:t>
            </a:r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формы обучения повышают качество уроков ОБЗР, формируют ключевые компетенции и адаптируют процесс к требованиям цифровой эпохи.
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Общебазовые занятия проводятся с 1990-х годов. Современные методы вызваны требованиями ФГОС и переходом к компетентностному обучению и цифровым технологиям.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Эволюция подходов в ОБЗР: исторический взгляд
</a:t>
            </a:r>
            <a:endParaRPr lang="en-US" sz="2400" dirty="0"/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Разновидности современных форм уроков ОБЗР
</a:t>
            </a:r>
            <a:endParaRPr lang="en-US" sz="2400" dirty="0"/>
          </a:p>
        </p:txBody>
      </p:sp>
      <p:sp>
        <p:nvSpPr>
          <p:cNvPr id="12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  <p:sp>
        <p:nvSpPr>
          <p:cNvPr id="13" name="Text 2"/>
          <p:cNvSpPr txBox="1"/>
          <p:nvPr/>
        </p:nvSpPr>
        <p:spPr>
          <a:xfrm>
            <a:off x="84712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Фронтальные занятия: структура и задачи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Фронтальные уроки позволяют эффективно донести ключевые знания всему классу. Этот формат оптимален для введения новых тем и систематизации материала.
</a:t>
            </a:r>
            <a:endParaRPr lang="en-US" sz="1027" dirty="0"/>
          </a:p>
        </p:txBody>
      </p:sp>
      <p:sp>
        <p:nvSpPr>
          <p:cNvPr id="14" name="Text 3"/>
          <p:cNvSpPr txBox="1"/>
          <p:nvPr/>
        </p:nvSpPr>
        <p:spPr>
          <a:xfrm>
            <a:off x="367767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Групповая и парная работа для развития навыков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 в группах и парах способствует формированию коммуникативных умений и самостоятельности при обсуждении жизненных ситуаций, что актуально для ОБЗР.
</a:t>
            </a:r>
            <a:endParaRPr lang="en-US" sz="1027" dirty="0"/>
          </a:p>
        </p:txBody>
      </p:sp>
      <p:sp>
        <p:nvSpPr>
          <p:cNvPr id="15" name="Text 4"/>
          <p:cNvSpPr txBox="1"/>
          <p:nvPr/>
        </p:nvSpPr>
        <p:spPr>
          <a:xfrm>
            <a:off x="6458600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Дистанционные занятия и их роль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Дистанционные форматы обеспечивают доступ к урокам вне зависимости от местоположения, расширяя возможности обучения и адаптируя процесс к цифровой эпохе.
</a:t>
            </a:r>
            <a:endParaRPr lang="en-US" sz="102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Исследования педагогических центров, 2023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00"/>
              </a:lnSpc>
              <a:buNone/>
            </a:pPr>
            <a:r>
              <a:rPr lang="en-US" sz="126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Проектная деятельность и дискуссии способствуют повышению активности и самостоятельности учащихся.
</a:t>
            </a:r>
            <a:pPr algn="l" indent="0" marL="0">
              <a:lnSpc>
                <a:spcPct val="150000"/>
              </a:lnSpc>
              <a:buNone/>
            </a:pPr>
            <a:r>
              <a:rPr lang="en-US" sz="126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00"/>
              </a:lnSpc>
              <a:buNone/>
            </a:pPr>
            <a:r>
              <a:rPr lang="en-US" sz="126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Данные подтверждают рост популярности интерактивных и проектных методов, стимулирующих вовлечённость и критическое мышление.
</a:t>
            </a:r>
            <a:endParaRPr lang="en-US" sz="1264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Частота использования методов обучения в ОБЗР
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100" y="1793245"/>
            <a:ext cx="4152000" cy="183176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20100" y="4191525"/>
            <a:ext cx="35547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Педагогические институты РФ, 2023
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4957350" y="2001700"/>
            <a:ext cx="3696300" cy="171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Таблица демонстрирует преимущества современных методов по четырём ключевым параметрам.
</a:t>
            </a:r>
            <a:pPr algn="l" indent="0" marL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методы существенно повышают качество обучения и развитие личных компетенций.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420100" y="393900"/>
            <a:ext cx="84933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традиционных и современных методов обучения в ОБЗР
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19" y="1285525"/>
            <a:ext cx="197925" cy="2262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881" y="1301558"/>
            <a:ext cx="218400" cy="194133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81" y="3180415"/>
            <a:ext cx="218400" cy="17472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9881" y="3180415"/>
            <a:ext cx="218400" cy="17472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337920" y="393900"/>
            <a:ext cx="8438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26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интерактивные технологии в уроках ОБЗР
</a:t>
            </a:r>
            <a:endParaRPr lang="en-US" sz="2262" dirty="0"/>
          </a:p>
        </p:txBody>
      </p:sp>
      <p:sp>
        <p:nvSpPr>
          <p:cNvPr id="11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  <p:sp>
        <p:nvSpPr>
          <p:cNvPr id="12" name="Text 2"/>
          <p:cNvSpPr txBox="1"/>
          <p:nvPr/>
        </p:nvSpPr>
        <p:spPr>
          <a:xfrm>
            <a:off x="541125" y="1743250"/>
            <a:ext cx="37065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Обеспечивают доступ к мультимедийному контенту, позволяют углубить понимание материала и интерактивно работать с учебником.
</a:t>
            </a:r>
            <a:endParaRPr lang="en-US" sz="1100" dirty="0"/>
          </a:p>
        </p:txBody>
      </p:sp>
      <p:sp>
        <p:nvSpPr>
          <p:cNvPr id="13" name="Text 3"/>
          <p:cNvSpPr txBox="1"/>
          <p:nvPr/>
        </p:nvSpPr>
        <p:spPr>
          <a:xfrm>
            <a:off x="1044400" y="1195575"/>
            <a:ext cx="3237000" cy="4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Электронные учебники
</a:t>
            </a:r>
            <a:endParaRPr lang="en-US" sz="1300" dirty="0"/>
          </a:p>
        </p:txBody>
      </p:sp>
      <p:sp>
        <p:nvSpPr>
          <p:cNvPr id="14" name="Text 4"/>
          <p:cNvSpPr txBox="1"/>
          <p:nvPr/>
        </p:nvSpPr>
        <p:spPr>
          <a:xfrm>
            <a:off x="4793425" y="1743250"/>
            <a:ext cx="37065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Помогают визуализировать информацию и поддерживают различные стили восприятия учащихся, делая уроки более динамичными.
</a:t>
            </a:r>
            <a:endParaRPr lang="en-US" sz="1100" dirty="0"/>
          </a:p>
        </p:txBody>
      </p:sp>
      <p:sp>
        <p:nvSpPr>
          <p:cNvPr id="15" name="Text 5"/>
          <p:cNvSpPr txBox="1"/>
          <p:nvPr/>
        </p:nvSpPr>
        <p:spPr>
          <a:xfrm>
            <a:off x="5284550" y="1205175"/>
            <a:ext cx="32493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Мультимедийные презентации
</a:t>
            </a:r>
            <a:endParaRPr lang="en-US" sz="1300" dirty="0"/>
          </a:p>
        </p:txBody>
      </p:sp>
      <p:sp>
        <p:nvSpPr>
          <p:cNvPr id="16" name="Text 6"/>
          <p:cNvSpPr txBox="1"/>
          <p:nvPr/>
        </p:nvSpPr>
        <p:spPr>
          <a:xfrm>
            <a:off x="541125" y="3588893"/>
            <a:ext cx="37404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Создают игровые ситуации для практики навыков безопасного поведения, усиливая мотивацию и вовлечённость.
</a:t>
            </a:r>
            <a:endParaRPr lang="en-US" sz="1100" dirty="0"/>
          </a:p>
        </p:txBody>
      </p:sp>
      <p:sp>
        <p:nvSpPr>
          <p:cNvPr id="17" name="Text 7"/>
          <p:cNvSpPr txBox="1"/>
          <p:nvPr/>
        </p:nvSpPr>
        <p:spPr>
          <a:xfrm>
            <a:off x="1044400" y="3071625"/>
            <a:ext cx="3237000" cy="4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Виртуальные квесты
</a:t>
            </a:r>
            <a:endParaRPr lang="en-US" sz="1300" dirty="0"/>
          </a:p>
        </p:txBody>
      </p:sp>
      <p:sp>
        <p:nvSpPr>
          <p:cNvPr id="18" name="Text 8"/>
          <p:cNvSpPr txBox="1"/>
          <p:nvPr/>
        </p:nvSpPr>
        <p:spPr>
          <a:xfrm>
            <a:off x="4793425" y="3588892"/>
            <a:ext cx="37404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Имитируют реальные ситуации, что способствует развитию критического мышления и подготовке к жизненным вызовам.
</a:t>
            </a:r>
            <a:endParaRPr lang="en-US" sz="1100" dirty="0"/>
          </a:p>
        </p:txBody>
      </p:sp>
      <p:sp>
        <p:nvSpPr>
          <p:cNvPr id="19" name="Text 9"/>
          <p:cNvSpPr txBox="1"/>
          <p:nvPr/>
        </p:nvSpPr>
        <p:spPr>
          <a:xfrm>
            <a:off x="5296700" y="3062025"/>
            <a:ext cx="3237300" cy="4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Симуляции
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5" y="977323"/>
            <a:ext cx="2700000" cy="226230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487" y="977323"/>
            <a:ext cx="2700000" cy="226230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400" y="977323"/>
            <a:ext cx="2700000" cy="2262305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000" dirty="0"/>
          </a:p>
        </p:txBody>
      </p:sp>
      <p:sp>
        <p:nvSpPr>
          <p:cNvPr id="8" name="Text 1"/>
          <p:cNvSpPr txBox="1"/>
          <p:nvPr/>
        </p:nvSpPr>
        <p:spPr>
          <a:xfrm>
            <a:off x="418525" y="3706575"/>
            <a:ext cx="2700000" cy="10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Ученики исследуют местные экологические проблемы, разрабатывают решения и представляют результаты, что развивает планирование и социальную ответственность.
</a:t>
            </a:r>
            <a:endParaRPr lang="en-US" sz="900" dirty="0"/>
          </a:p>
        </p:txBody>
      </p:sp>
      <p:sp>
        <p:nvSpPr>
          <p:cNvPr id="9" name="Text 2"/>
          <p:cNvSpPr txBox="1"/>
          <p:nvPr/>
        </p:nvSpPr>
        <p:spPr>
          <a:xfrm>
            <a:off x="418525" y="3273625"/>
            <a:ext cx="27000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Экологические проекты как образец активности
</a:t>
            </a:r>
            <a:endParaRPr lang="en-US" sz="1200" dirty="0"/>
          </a:p>
        </p:txBody>
      </p:sp>
      <p:sp>
        <p:nvSpPr>
          <p:cNvPr id="10" name="Text 3"/>
          <p:cNvSpPr txBox="1"/>
          <p:nvPr/>
        </p:nvSpPr>
        <p:spPr>
          <a:xfrm>
            <a:off x="3195375" y="3706575"/>
            <a:ext cx="2700000" cy="10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Выполнение заданий стимулирует формирование навыков самоконтроля и пропаганду здоровых привычек среди сверстников.
</a:t>
            </a:r>
            <a:endParaRPr lang="en-US" sz="900" dirty="0"/>
          </a:p>
        </p:txBody>
      </p:sp>
      <p:sp>
        <p:nvSpPr>
          <p:cNvPr id="11" name="Text 4"/>
          <p:cNvSpPr txBox="1"/>
          <p:nvPr/>
        </p:nvSpPr>
        <p:spPr>
          <a:xfrm>
            <a:off x="3195375" y="3273625"/>
            <a:ext cx="27000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Проекты по здоровому образу жизни
</a:t>
            </a:r>
            <a:endParaRPr lang="en-US" sz="1200" dirty="0"/>
          </a:p>
        </p:txBody>
      </p:sp>
      <p:sp>
        <p:nvSpPr>
          <p:cNvPr id="12" name="Text 5"/>
          <p:cNvSpPr txBox="1"/>
          <p:nvPr/>
        </p:nvSpPr>
        <p:spPr>
          <a:xfrm>
            <a:off x="5980400" y="3706575"/>
            <a:ext cx="2700000" cy="10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Практические задания направлены на закрепление правил безопасности, что формирует навыки правильного поведения в разных ситуациях.
</a:t>
            </a:r>
            <a:endParaRPr lang="en-US" sz="900" dirty="0"/>
          </a:p>
        </p:txBody>
      </p:sp>
      <p:sp>
        <p:nvSpPr>
          <p:cNvPr id="13" name="Text 6"/>
          <p:cNvSpPr txBox="1"/>
          <p:nvPr/>
        </p:nvSpPr>
        <p:spPr>
          <a:xfrm>
            <a:off x="5980400" y="3273625"/>
            <a:ext cx="27000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Безопасное поведение через практические проекты
</a:t>
            </a:r>
            <a:endParaRPr lang="en-US" sz="1200" dirty="0"/>
          </a:p>
        </p:txBody>
      </p:sp>
      <p:sp>
        <p:nvSpPr>
          <p:cNvPr id="14" name="Text 7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173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Проектная деятельность в формировании жизненных компетенций
</a:t>
            </a:r>
            <a:endParaRPr lang="en-US" sz="1732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Аналитика образовательных учреждений, 2021–2023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 мотивации до 84% подтверждён опросами среди школьников и педагогов.
</a:t>
            </a:r>
            <a:pPr algn="l" indent="0" marL="0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интерактивных и проектных подходов значительно улучшает интерес и вовлечённость учащихся.
</a:t>
            </a:r>
            <a:endParaRPr lang="en-US" sz="1300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современных методов на мотивацию учеников
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84625" y="1392850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Недостаток современного технического оснащения ограничивает возможности применения интерактивных технологий на уроках ОБЗР.
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4902425" y="13929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Необходима системная подготовка учителей для эффективной реализации новых форм и методов обучения.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6846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Сопротивление изменениям среди педагогов и обучающихся замедляет процесс интеграции современных подходов.
</a:t>
            </a:r>
            <a:endParaRPr lang="en-US" sz="1200" dirty="0"/>
          </a:p>
        </p:txBody>
      </p:sp>
      <p:sp>
        <p:nvSpPr>
          <p:cNvPr id="6" name="Text 3"/>
          <p:cNvSpPr txBox="1"/>
          <p:nvPr/>
        </p:nvSpPr>
        <p:spPr>
          <a:xfrm>
            <a:off x="49024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Перспективы связаны с расширением цифровых ресурсов и разработкой адаптивных методических рекомендаций.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418525" y="393900"/>
            <a:ext cx="8319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17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Проблемы и перспективы внедрения современных методов в ОБЗР
</a:t>
            </a:r>
            <a:endParaRPr lang="en-US" sz="1755" dirty="0"/>
          </a:p>
        </p:txBody>
      </p:sp>
      <p:sp>
        <p:nvSpPr>
          <p:cNvPr id="8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2025-12-15T07:43:19Z</dcterms:created>
  <dcterms:modified xsi:type="dcterms:W3CDTF">2025-12-15T07:43:19Z</dcterms:modified>
</cp:coreProperties>
</file>