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CA7A-07D9-4A9E-BEA9-AC051C6AE5E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8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CA7A-07D9-4A9E-BEA9-AC051C6AE5E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CA7A-07D9-4A9E-BEA9-AC051C6AE5E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CA7A-07D9-4A9E-BEA9-AC051C6AE5E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CA7A-07D9-4A9E-BEA9-AC051C6AE5E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CA7A-07D9-4A9E-BEA9-AC051C6AE5E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5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CA7A-07D9-4A9E-BEA9-AC051C6AE5E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6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CA7A-07D9-4A9E-BEA9-AC051C6AE5E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4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CA7A-07D9-4A9E-BEA9-AC051C6AE5E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CA7A-07D9-4A9E-BEA9-AC051C6AE5E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1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CA7A-07D9-4A9E-BEA9-AC051C6AE5E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1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9CA7A-07D9-4A9E-BEA9-AC051C6AE5E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6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91" y="1607403"/>
            <a:ext cx="7748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ИННОВАЦИОННОГО ПРОЕКТА: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развития школьного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инженерно-технологического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использования возможностей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неформального 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информального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0467" y="3577516"/>
            <a:ext cx="8321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опережающей профессиональной подготовки Ленинградской области на базе ГБПОУ ЛО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сельскохозяйственный техникум»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699" y="4475381"/>
            <a:ext cx="488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699" y="4939467"/>
            <a:ext cx="773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центра опережающей профессиональной подготовки Ленинградской области Москвина Ирина Александровна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591" y="5844449"/>
            <a:ext cx="757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инновационной деятельности: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с10.01.2025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31.03.2025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3" y="1221048"/>
            <a:ext cx="2309091" cy="23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433"/>
            <a:ext cx="877455" cy="8774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9014" y="9625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модель развития школьного инженерно-технологического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на основе использования возможностей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дополнительного,  неформального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информального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4"/>
          <a:srcRect l="6406" t="18611" r="5625" b="11112"/>
          <a:stretch/>
        </p:blipFill>
        <p:spPr bwMode="auto">
          <a:xfrm>
            <a:off x="423082" y="1910687"/>
            <a:ext cx="8475258" cy="4517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4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433"/>
            <a:ext cx="877455" cy="8774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49" y="1848270"/>
            <a:ext cx="4492388" cy="43341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05367" y="976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модель развития школьного инженерно-технологического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на основе использования возможностей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дополнительного,  неформального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информального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433"/>
            <a:ext cx="877455" cy="8774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05367" y="976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модель развития школьного инженерно-технологического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на основе использования возможностей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дополнительного,  неформального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информального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427715" y="1881613"/>
            <a:ext cx="8402386" cy="469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11418" y="769173"/>
            <a:ext cx="8211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Сетевая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модель развития школьного инженерно-технологического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на основе использования возможностей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 неформального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информального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433"/>
            <a:ext cx="877455" cy="87745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247" t="17133" r="7593" b="14832"/>
          <a:stretch/>
        </p:blipFill>
        <p:spPr>
          <a:xfrm>
            <a:off x="864296" y="3557391"/>
            <a:ext cx="7531558" cy="30187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5989" y="1683976"/>
            <a:ext cx="82421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модели профессионального обучения школьников путем интеграция всех трёх видов образования, для расширения  возможностей учебной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деятельности, с опорой  на жизненный и профессиональный опыт участников взаимодействия (школа, родители, профессиональные образовательные организации, предприятия) включая  цифровую образовательную среду. </a:t>
            </a:r>
          </a:p>
        </p:txBody>
      </p:sp>
    </p:spTree>
    <p:extLst>
      <p:ext uri="{BB962C8B-B14F-4D97-AF65-F5344CB8AC3E}">
        <p14:creationId xmlns:p14="http://schemas.microsoft.com/office/powerpoint/2010/main" val="1705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76389" y="8733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Сетевая модель развития школьного инженерно-технологического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 на основе использования возможностей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дополнительного,  неформального 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информального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образования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1" y="100208"/>
            <a:ext cx="773141" cy="77314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6570" t="19374" r="5609" b="11673"/>
          <a:stretch/>
        </p:blipFill>
        <p:spPr bwMode="auto">
          <a:xfrm>
            <a:off x="1249129" y="3021361"/>
            <a:ext cx="6792580" cy="3604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02082" y="1554056"/>
            <a:ext cx="70396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Проект «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Агроклассы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модернизирует аграрное образование, способствует развитию сельского хозяйства, повышает его конкурентоспособность и готовит кадры для работы в современных условиях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3967" y="910927"/>
            <a:ext cx="514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Сетевая модель развития школьного инженерно-технологического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 на основе использования возможностей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дополнительного,  неформального 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информального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образования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433"/>
            <a:ext cx="877455" cy="8774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599" y="1663202"/>
            <a:ext cx="8146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профессионального обучения для реализации   профессионального минимума на  основе   практик  ранней профориентации,  на примере развития системы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агроклассов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4"/>
          <a:srcRect l="6410" t="19373" r="1762" b="13105"/>
          <a:stretch/>
        </p:blipFill>
        <p:spPr bwMode="auto">
          <a:xfrm>
            <a:off x="703219" y="2586532"/>
            <a:ext cx="8052473" cy="3701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01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5128" t="17666" r="4808" b="12526"/>
          <a:stretch/>
        </p:blipFill>
        <p:spPr bwMode="auto">
          <a:xfrm>
            <a:off x="1048327" y="2839935"/>
            <a:ext cx="7275218" cy="3673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1545" y="8190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модель развития школьного инженерно-технологического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на основе использования возможностей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дополнительного,  неформального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информального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433"/>
            <a:ext cx="877455" cy="8774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9036" y="1465421"/>
            <a:ext cx="7741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Проект «</a:t>
            </a:r>
            <a:r>
              <a:rPr lang="ru-RU" altLang="ru-RU" b="1" dirty="0" err="1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Агроклассы</a:t>
            </a:r>
            <a:r>
              <a:rPr lang="ru-RU" altLang="ru-RU" b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» реализует комплексный подход к профориентации, создавая систему подготовки кадров, соответствующую требованиям рынка труда и способствующую продовольственной безопасности региона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37094"/>
              </p:ext>
            </p:extLst>
          </p:nvPr>
        </p:nvGraphicFramePr>
        <p:xfrm>
          <a:off x="1048327" y="3475162"/>
          <a:ext cx="7532002" cy="3188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4443"/>
                <a:gridCol w="2914443"/>
                <a:gridCol w="1703116"/>
              </a:tblGrid>
              <a:tr h="294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Вид программы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программы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Сроки исполнения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48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Основная программа профессионального обучения по программе подготовки по профессии рабочего/должности служащего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«Животновод»;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31.12.2025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«Скотовод»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31.12.2025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«Свиновод»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31.12.2026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«Птицевод»;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31.12.2026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«Овощевод»;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31.12.2026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«Садовод»;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31.12.2027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«Рабочий по уходу за животными»;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31.12.2027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«Санитар ветеринарный»;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31.12.2027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«Рабочий зеленого хозяйства»;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31.12.2027 год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63863" y="961031"/>
            <a:ext cx="5066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Сетевая модель развития школьного инженерно-технологического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 на основе использования возможностей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дополнительного,  неформального 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информального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образования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433"/>
            <a:ext cx="877455" cy="8774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0833" y="1607362"/>
            <a:ext cx="85678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Агроклассы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является важным шагом в подготовке квалифицированных кадров для сельского хозяйства Ленинградской области, интегрируя образовательные и производственные процессы и формируя интерес школьников к аграрной профессии. Программа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Агроклассы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предоставляет доступ к современным знаниям и навыкам, повышая конкурентоспособность обучающихся и способствуя продовольственной безопасности региона и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3177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433"/>
            <a:ext cx="877455" cy="8774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598" y="1513603"/>
            <a:ext cx="8020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инновационной деятельности: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системы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реализацией проекта с10.01.2025 по 31.03.2025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9111" y="876325"/>
            <a:ext cx="485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модель развития школьного инженерно-технологического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на основе использования возможностей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дополнительного,  неформального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информального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70390"/>
              </p:ext>
            </p:extLst>
          </p:nvPr>
        </p:nvGraphicFramePr>
        <p:xfrm>
          <a:off x="218365" y="2159934"/>
          <a:ext cx="8693624" cy="43954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033"/>
                <a:gridCol w="218760"/>
                <a:gridCol w="574292"/>
                <a:gridCol w="1228975"/>
                <a:gridCol w="1969252"/>
                <a:gridCol w="1393803"/>
                <a:gridCol w="1309944"/>
                <a:gridCol w="991276"/>
                <a:gridCol w="980289"/>
              </a:tblGrid>
              <a:tr h="790417">
                <a:tc>
                  <a:txBody>
                    <a:bodyPr/>
                    <a:lstStyle/>
                    <a:p>
                      <a:pPr marL="73025" marR="223520"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№</a:t>
                      </a:r>
                      <a:r>
                        <a:rPr lang="en-US" sz="700" spc="5" dirty="0">
                          <a:effectLst/>
                        </a:rPr>
                        <a:t> </a:t>
                      </a:r>
                      <a:r>
                        <a:rPr lang="en-US" sz="700" dirty="0">
                          <a:effectLst/>
                        </a:rPr>
                        <a:t>п/п</a:t>
                      </a:r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3025" marR="9842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Сроки проведения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73025" marR="98425"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9842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Задачи этапа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10668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Содержание и методы деятельности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Необходимые условия для реализации действий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algn="ctr"/>
                      <a:r>
                        <a:rPr lang="ru-RU" sz="800" spc="-5">
                          <a:effectLst/>
                        </a:rPr>
                        <a:t>Прогнозируемые </a:t>
                      </a:r>
                      <a:r>
                        <a:rPr lang="ru-RU" sz="800" spc="-28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результаты</a:t>
                      </a:r>
                      <a:r>
                        <a:rPr lang="ru-RU" sz="800" spc="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реализации</a:t>
                      </a:r>
                      <a:r>
                        <a:rPr lang="ru-RU" sz="800" spc="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действий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85725" algn="ctr">
                        <a:spcAft>
                          <a:spcPts val="0"/>
                        </a:spcAft>
                        <a:tabLst>
                          <a:tab pos="762635" algn="l"/>
                        </a:tabLst>
                      </a:pPr>
                      <a:r>
                        <a:rPr lang="ru-RU" sz="800">
                          <a:effectLst/>
                        </a:rPr>
                        <a:t>Средства контроля и обеспечения достоверности результатов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85725" algn="ctr">
                        <a:spcAft>
                          <a:spcPts val="0"/>
                        </a:spcAft>
                        <a:tabLst>
                          <a:tab pos="762635" algn="l"/>
                        </a:tabLst>
                      </a:pPr>
                      <a:r>
                        <a:rPr lang="ru-RU" sz="800">
                          <a:effectLst/>
                        </a:rPr>
                        <a:t>Материалы, подтверждающие выполнение работ по этапу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091">
                <a:tc gridSpan="8">
                  <a:txBody>
                    <a:bodyPr/>
                    <a:lstStyle/>
                    <a:p>
                      <a:pPr marL="73025" marR="85725" algn="ctr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800" dirty="0">
                          <a:effectLst/>
                        </a:rPr>
                        <a:t>1 </a:t>
                      </a:r>
                      <a:r>
                        <a:rPr lang="ru-RU" sz="800" dirty="0">
                          <a:effectLst/>
                        </a:rPr>
                        <a:t>этап</a:t>
                      </a:r>
                      <a:r>
                        <a:rPr lang="en-US" sz="800" dirty="0">
                          <a:effectLst/>
                        </a:rPr>
                        <a:t> (20</a:t>
                      </a:r>
                      <a:r>
                        <a:rPr lang="ru-RU" sz="800" dirty="0">
                          <a:effectLst/>
                        </a:rPr>
                        <a:t>25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год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85725" algn="ctr">
                        <a:spcAft>
                          <a:spcPts val="0"/>
                        </a:spcAft>
                        <a:tabLst>
                          <a:tab pos="762635" algn="l"/>
                        </a:tabLs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731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10.01.2025 -31.03.2025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Разработка 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внедрение системы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управления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реализацией проекта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Формирование рабочей группы по реализации проекта; Разработка плана реализации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Организационно-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педагогические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ресурсы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образовательной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организации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Оборудованный компьютерной техникой кабинет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Подготовка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нормативной 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рабочей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документации.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План работы круглого стола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Размещение материалов работы круглого стола  на сайте ОО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1465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01.04.2025-30.06.2025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Изучение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теоретических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разработок 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существующих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практик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профессионального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обучения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Освоение участниками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инновационной деятельности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основных понятий по теме проекта.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Изучение научно- педагогической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литературы по теме проекта 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режиме самообразования.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Проведение круглого стола 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участниками инновационной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деятельности. Аналитический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обзор практик организации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профессионального обучения.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Организационно-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педагогические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ресурсы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образовательной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организации.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Подготовка анализа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существующих практик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организации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профессиональной подготовки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Разработан перечень программ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профессионального обучения   в области  сельскохозяйственного производства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Размещение материалов на сайте ОО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44363">
                <a:tc gridSpan="2">
                  <a:txBody>
                    <a:bodyPr/>
                    <a:lstStyle/>
                    <a:p>
                      <a:pPr marL="73025"/>
                      <a:r>
                        <a:rPr lang="ru-RU" sz="7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01.07.2025-31.12.2025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Организация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сетевого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партнерства 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рамках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инновационного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проекта.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Разработка договоров о сотрудничестве с сетевыми партнерами   участниками инновационного образовательного проекта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Организационно педагогические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ресурсы, материально-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техническое обеспечение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образовательной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организации, методическое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сопровождение сетевых партнеров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Заключение договоров 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сотрудничестве 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сетевыми партнерами 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участниками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инновационного проекта.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Разработка сетевой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архитектуры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инновационного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образовательного</a:t>
                      </a:r>
                      <a:endParaRPr lang="ru-RU" sz="800" dirty="0">
                        <a:effectLst/>
                      </a:endParaRPr>
                    </a:p>
                    <a:p>
                      <a:pPr algn="ctr"/>
                      <a:r>
                        <a:rPr lang="ru-RU" sz="800" dirty="0">
                          <a:effectLst/>
                        </a:rPr>
                        <a:t>проекта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Заключены договора, разработана сетевая архитектура инновационного образовательного продукта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Размещение материалов на сайте ОО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1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433"/>
            <a:ext cx="877455" cy="8774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64424" y="824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модель развития школьного инженерно-технологического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на основе использования возможностей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дополнительного,  неформального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информального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4"/>
          <a:srcRect l="6250" t="19167" r="6250" b="11389"/>
          <a:stretch/>
        </p:blipFill>
        <p:spPr bwMode="auto">
          <a:xfrm>
            <a:off x="609600" y="1733266"/>
            <a:ext cx="8234148" cy="4681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34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433"/>
            <a:ext cx="877455" cy="87745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4"/>
          <a:srcRect l="6718" t="19167" r="2657" b="10833"/>
          <a:stretch/>
        </p:blipFill>
        <p:spPr bwMode="auto">
          <a:xfrm>
            <a:off x="491319" y="1760561"/>
            <a:ext cx="8488908" cy="4858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78071" y="8833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модель развития школьного инженерно-технологического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на основе использования возможностей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дополнительного,  неформального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информального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719</Words>
  <Application>Microsoft Office PowerPoint</Application>
  <PresentationFormat>Экран (4:3)</PresentationFormat>
  <Paragraphs>167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gauge</dc:creator>
  <cp:lastModifiedBy>Пользователь</cp:lastModifiedBy>
  <cp:revision>40</cp:revision>
  <dcterms:created xsi:type="dcterms:W3CDTF">2025-02-11T11:12:25Z</dcterms:created>
  <dcterms:modified xsi:type="dcterms:W3CDTF">2025-02-20T19:35:31Z</dcterms:modified>
</cp:coreProperties>
</file>