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11" r:id="rId2"/>
    <p:sldId id="322" r:id="rId3"/>
    <p:sldId id="327" r:id="rId4"/>
    <p:sldId id="323" r:id="rId5"/>
    <p:sldId id="326" r:id="rId6"/>
    <p:sldId id="334" r:id="rId7"/>
    <p:sldId id="325" r:id="rId8"/>
    <p:sldId id="328" r:id="rId9"/>
    <p:sldId id="341" r:id="rId10"/>
    <p:sldId id="342" r:id="rId11"/>
    <p:sldId id="343" r:id="rId12"/>
    <p:sldId id="329" r:id="rId13"/>
    <p:sldId id="337" r:id="rId14"/>
    <p:sldId id="330" r:id="rId15"/>
    <p:sldId id="332" r:id="rId16"/>
    <p:sldId id="339" r:id="rId17"/>
    <p:sldId id="331" r:id="rId18"/>
    <p:sldId id="335" r:id="rId19"/>
    <p:sldId id="336" r:id="rId20"/>
    <p:sldId id="34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394959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Управленческие аспекты взаимодействия общеобразовательных организаций и системы профессионального образования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449413"/>
            <a:ext cx="11430000" cy="1328023"/>
            <a:chOff x="7764371" y="2369015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5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Ознакомительные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экскурсии и краткосрочные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стажировки Ленинградского металлического завода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(ЛМЗ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)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Экскурсии и практики на Хлебозаводах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"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Колпинский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хлеб" и "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Хлебокомбинат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Пушкинского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района"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571624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632585"/>
            <a:ext cx="827493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Заключение соглашений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между образовательными учреждениями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предприятиями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Определение рамок стажировки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Оказание поддержка обучающимся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Использование современных технологий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2691" y="13701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Особенности реализации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017940"/>
            <a:ext cx="11347732" cy="163449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9285" y="5017939"/>
            <a:ext cx="835978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Осознание преимуществ и трудностей выбранной профессии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Понимание специфики профессиональной деятельности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уверенности и готовности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идти дальше по выбранной образовательной траектории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623355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8126" y="497300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Значение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Организация стажировок и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974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59070" y="2938582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695075"/>
              <a:ext cx="5945107" cy="76080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«Инновации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молодых» - ежегодный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молодежный научно-просветительский форум ко Дню российской науки   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581425"/>
            <a:ext cx="11430000" cy="115225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632585"/>
            <a:ext cx="827493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Концептуализация мероприятий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докладов и проектов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Проведение мероприятий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5273" y="1571899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Специфика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4572000"/>
            <a:ext cx="11347732" cy="208043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2532" y="4641736"/>
            <a:ext cx="8359785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научной среды, стимулирующей творчество и желание исследовать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новое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Поддержка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научного творчества и разработка перспективных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идей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Продвижение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престижа учительского корпуса и статуса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преподавателя-исследователя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361" y="4080430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58632" y="457295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Значение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45779" y="2617458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3" y="2853996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Научно-практические конференции и соревнования</a:t>
            </a:r>
          </a:p>
        </p:txBody>
      </p:sp>
    </p:spTree>
    <p:extLst>
      <p:ext uri="{BB962C8B-B14F-4D97-AF65-F5344CB8AC3E}">
        <p14:creationId xmlns:p14="http://schemas.microsoft.com/office/powerpoint/2010/main" val="3918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Ключевые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показатели эффективности (</a:t>
            </a:r>
            <a:r>
              <a:rPr lang="en-GB" sz="1600" b="1" dirty="0">
                <a:solidFill>
                  <a:srgbClr val="394959"/>
                </a:solidFill>
                <a:latin typeface="Montserrat" pitchFamily="2" charset="-52"/>
              </a:rPr>
              <a:t>KPI)</a:t>
            </a:r>
            <a:endParaRPr lang="ru-RU" sz="16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Показатели эффективности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7275" y="1677122"/>
            <a:ext cx="10163175" cy="8946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Количество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учащихся, прошедших специализированное обучение в рамках сетевого формата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7275" y="28873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Уровень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удовлетворенности родителей качеством полученного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образования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7274" y="40863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Число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вакансий, закрытых выпускниками СПО и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ОО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7273" y="52971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Успешность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участия школьников и студентов в региональных конкурсах и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олимпиадах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5880" y="67401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НУЖНЫ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38124" y="1701375"/>
            <a:ext cx="54387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Оценка масштаба взаимодействия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19849" y="1701375"/>
            <a:ext cx="53625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Оптимизация образовательных программ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flipV="1">
            <a:off x="3219449" y="1310850"/>
            <a:ext cx="53625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9648" y="1701375"/>
            <a:ext cx="2162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Прогресс в достижении целей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 rot="18254520">
            <a:off x="242732" y="2950492"/>
            <a:ext cx="246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ЗАЧЕМ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 rot="3430664">
            <a:off x="9090817" y="3137015"/>
            <a:ext cx="315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ПОКАЗАТЕЛИ?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6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98896" y="1011994"/>
            <a:ext cx="11111104" cy="169648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Как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рассчитывать?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508629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02929" y="510489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Методика расчёта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584903" y="1116769"/>
            <a:ext cx="5739089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Сбор данных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Классификация программ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Аналитика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176" y="2801906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274176" y="3672616"/>
            <a:ext cx="79458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8896" y="3154281"/>
            <a:ext cx="11111104" cy="348464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9"/>
          <p:cNvSpPr txBox="1"/>
          <p:nvPr/>
        </p:nvSpPr>
        <p:spPr>
          <a:xfrm>
            <a:off x="274177" y="3003667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015471" y="3710716"/>
            <a:ext cx="10923281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Профессиональный лицей г. </a:t>
            </a: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Выборга: в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прошлом учебном году количество учащихся, вовлеченных в сетевые образовательные программы, достигло 375 человек, увеличившись на 25% по сравнению с предыдущим годом.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Автошкола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г. Луга: Около 50% старшеклассников приняли участие в занятиях, проводимых в партнёрстве с местным транспортным колледжем.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Гатчинский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педагогический колледж: Каждый второй ученик местного лицея прошёл стажировку или участвовал в профильных занятиях, организованных совместно с </a:t>
            </a:r>
            <a:r>
              <a:rPr lang="ru-RU" altLang="zh-CN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колледжом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00244" y="1100583"/>
            <a:ext cx="11854053" cy="3185667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Значение показателя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175" y="4705350"/>
            <a:ext cx="11646171" cy="1733550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45780" y="4772025"/>
            <a:ext cx="11498725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i="1" u="sng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Итог:</a:t>
            </a:r>
          </a:p>
          <a:p>
            <a:pPr algn="ctr">
              <a:defRPr/>
            </a:pPr>
            <a:r>
              <a:rPr lang="ru-RU" altLang="zh-CN" sz="2000" b="1" i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Правильное </a:t>
            </a:r>
            <a:r>
              <a:rPr lang="ru-RU" altLang="zh-CN" sz="2000" b="1" i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планирование взаимодействия ОО и СПО заключается в глубоком анализе ситуации, постановке чётких целей, разработке эффективных мер и создании механизмов контроля и оценки</a:t>
            </a:r>
            <a:endParaRPr lang="zh-CN" altLang="en-US" b="1" i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4175" y="1212159"/>
            <a:ext cx="11506199" cy="296251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Широкое распространение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сетевых форм обучения,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активное участие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молодёжи в дополнительном профессиональном образовании и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удовлетворение образовательных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программ региональным потребностям.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Полнота использования возможностей, предоставляемых системой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сетевого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обучения.</a:t>
            </a: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noFill/>
          <a:ln w="762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1" y="336207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Обеспечение ресурсами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208" y="1260944"/>
            <a:ext cx="6686550" cy="4837393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65372" y="187739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Материальная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база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5372" y="321725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          Финансовое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обеспечение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3585" y="467774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Информационная поддержка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22280" y="2060695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46847" y="3400554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04797" y="486104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80" y="1644539"/>
            <a:ext cx="5775611" cy="44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5733" y="1543435"/>
            <a:ext cx="382614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23931" y="1543435"/>
            <a:ext cx="382614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Формирование кадрового ресурса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4"/>
            <a:ext cx="3821799" cy="1183215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224458"/>
            <a:ext cx="380770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Качественный подбор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60633" y="3049239"/>
            <a:ext cx="3434787" cy="166854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Привлечение талантов через конкурсы, </a:t>
            </a:r>
            <a:r>
              <a:rPr lang="ru-RU" altLang="zh-CN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рекрутинг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и достойные условия.</a:t>
            </a:r>
          </a:p>
          <a:p>
            <a:pPr algn="ctr">
              <a:defRPr/>
            </a:pPr>
            <a:endParaRPr lang="ru-RU" altLang="zh-CN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3931" y="1083735"/>
            <a:ext cx="3819525" cy="1183214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4223930" y="1212781"/>
            <a:ext cx="381952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Эффективная мотивация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230551" y="3049239"/>
            <a:ext cx="381952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/>
              <a:t>Система стимулов: </a:t>
            </a:r>
            <a:endParaRPr lang="ru-RU" altLang="zh-CN" dirty="0" smtClean="0"/>
          </a:p>
          <a:p>
            <a:pPr algn="ctr"/>
            <a:r>
              <a:rPr lang="ru-RU" altLang="zh-CN" dirty="0" smtClean="0"/>
              <a:t>от </a:t>
            </a:r>
            <a:r>
              <a:rPr lang="ru-RU" altLang="zh-CN" dirty="0"/>
              <a:t>материальных (премии, кредиты) </a:t>
            </a:r>
            <a:endParaRPr lang="ru-RU" altLang="zh-CN" dirty="0" smtClean="0"/>
          </a:p>
          <a:p>
            <a:pPr algn="ctr"/>
            <a:r>
              <a:rPr lang="ru-RU" altLang="zh-CN" dirty="0" smtClean="0"/>
              <a:t>до </a:t>
            </a:r>
            <a:r>
              <a:rPr lang="ru-RU" altLang="zh-CN" dirty="0"/>
              <a:t>нематериальных (культура, признание).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87784" y="1083735"/>
            <a:ext cx="3826145" cy="1183214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A8CDC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8381999" y="1208748"/>
            <a:ext cx="3514725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Непрерывное развитие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381998" y="3049239"/>
            <a:ext cx="351472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Регулярное </a:t>
            </a: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квалификации для роста мастерства и улучшения учебного процесса.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87784" y="1684158"/>
            <a:ext cx="3826145" cy="5030967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Создание цифровой инфраструктуры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039" y="1065435"/>
            <a:ext cx="5519089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Облачные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сервисы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039" y="2051472"/>
            <a:ext cx="5519089" cy="89175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Электронные библиотеки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7220" y="3220650"/>
            <a:ext cx="5519089" cy="9322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Виртуальные лаборатории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039" y="4381501"/>
            <a:ext cx="5519089" cy="11811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Автоматизированные системы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1588" y="1065435"/>
            <a:ext cx="5538134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Повышение доступности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1588" y="1946698"/>
            <a:ext cx="5538134" cy="6917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спектра возможностей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1588" y="2752725"/>
            <a:ext cx="5538134" cy="68340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Ускорение доступа к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1588" y="3581402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Упрощение обмена информацией между организациями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4039" y="5857274"/>
            <a:ext cx="5519089" cy="80010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 многое другое…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1588" y="4648204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Комфортные условия для индивидуального сопровождения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1588" y="5722726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Удобство для всех участников процесса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1525471" y="783226"/>
            <a:ext cx="666529" cy="59608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преимущества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-106292" y="616562"/>
            <a:ext cx="666529" cy="604081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инструменты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44957" y="20285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Ключевые моменты 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426" y="1000125"/>
            <a:ext cx="10772774" cy="11144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Планирование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координация усилий различных участников образовательного процесса, включая школы, колледжи, университеты, предприятия и государственные структуры.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426" y="2341386"/>
            <a:ext cx="10772774" cy="133766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Обеспечение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необходимого финансового ресурса для реализации интеграционных проектов, улучшения материально-технической базы, повышения квалификации преподавательского состава.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426" y="3877874"/>
            <a:ext cx="10772774" cy="12751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устойчивого кадрового резерва, включающего высококвалифицированных учителей и наставников, способных успешно внедрять современные образовательные технологии и методики.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3426" y="5335199"/>
            <a:ext cx="10772774" cy="10846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Интеграция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занятий и оперативного контроля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0825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22005" y="2993131"/>
            <a:ext cx="11430000" cy="2540894"/>
            <a:chOff x="7764371" y="1696614"/>
            <a:chExt cx="8128504" cy="1264596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6614"/>
              <a:ext cx="8128504" cy="1264596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61946" y="1995708"/>
              <a:ext cx="6472425" cy="660953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анализ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текущей ситуации,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изучение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актуальных тенденций рынка труда 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понимание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реальных потребностей бизнеса 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общества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постановка конкретных целей, разработка планов действий и установление ключевых показателей эффективности (KPI)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422005" y="2993131"/>
            <a:ext cx="2246449" cy="2540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76741" y="34129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Управленческие аспекты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502" y="1622069"/>
            <a:ext cx="11430000" cy="112371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524250" y="1792328"/>
            <a:ext cx="8245490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важная составляющая успешного функционирования любой образовательной структуры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502" y="1614734"/>
            <a:ext cx="2779848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422004" y="1962588"/>
            <a:ext cx="275934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401502" y="4042241"/>
            <a:ext cx="2266951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Этапы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76741" y="86451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i="1" u="sng" dirty="0">
                <a:solidFill>
                  <a:srgbClr val="394959"/>
                </a:solidFill>
                <a:latin typeface="Montserrat" pitchFamily="2" charset="-52"/>
              </a:rPr>
              <a:t>Планирование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399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399" y="749661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Анализ ситуации и выявление потребностей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69225"/>
              </p:ext>
            </p:extLst>
          </p:nvPr>
        </p:nvGraphicFramePr>
        <p:xfrm>
          <a:off x="233361" y="1935890"/>
          <a:ext cx="11677649" cy="2103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Тенденции рынка труда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Какие специальности наиболее востребованы работодателями?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Потребности региональной экономики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Какова структура предприятий региона и их требования к специалистам?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Интересы обучающихся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Что привлекает молодых людей в профессиональном образовании?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81541" y="482569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компоненты этапа планирования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1350160"/>
            <a:ext cx="3829047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Исследование рынка труда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698" y="3093236"/>
            <a:ext cx="3829047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Анализ ситуации и потребности региона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1" y="5258823"/>
            <a:ext cx="3829046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Выводы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8150" y="4607711"/>
            <a:ext cx="7762875" cy="2135989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  было выявлено значительное число желающих заниматься сельским хозяйством и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агротехнологиями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. Исходя из этого были разработаны программы дополнительного обучения в аграрных колледжах области, а также организовано создание агротехнологических классов в школах Ленинградской области.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8149" y="1350158"/>
            <a:ext cx="7762875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Востребованные профессии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48151" y="2390774"/>
            <a:ext cx="7762874" cy="2076451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Рабочие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специальности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Специалисты технической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направленности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Медицинские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работники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Montserrat" pitchFamily="2" charset="-52"/>
              </a:rPr>
              <a:t>IT-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специалисты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Аграрные специальности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19273" y="2276475"/>
            <a:ext cx="647700" cy="971550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19273" y="4400550"/>
            <a:ext cx="647700" cy="971550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924299" y="1512323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24301" y="3248025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781423" y="5403134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33357" y="488070"/>
            <a:ext cx="990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Постановка целей и разработка планов действий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8490" y="2265585"/>
            <a:ext cx="6690020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 – четкие и достижимые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4280" y="3885411"/>
            <a:ext cx="6714230" cy="123824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 отражают общие задачи образовательной системы и специфичные региона 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861201">
            <a:off x="7413777" y="1485669"/>
            <a:ext cx="4051254" cy="2791840"/>
          </a:xfrm>
          <a:prstGeom prst="corner">
            <a:avLst>
              <a:gd name="adj1" fmla="val 26630"/>
              <a:gd name="adj2" fmla="val 26843"/>
            </a:avLst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7296891" y="1692605"/>
            <a:ext cx="4037859" cy="3790811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Цель -</a:t>
            </a:r>
            <a:r>
              <a:rPr lang="en-US" sz="2000" b="1" dirty="0" smtClean="0">
                <a:solidFill>
                  <a:srgbClr val="394959"/>
                </a:solidFill>
                <a:latin typeface="Montserrat" pitchFamily="2" charset="-52"/>
              </a:rPr>
              <a:t>&gt;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 Результат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8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399" y="18603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Примеры 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09189"/>
              </p:ext>
            </p:extLst>
          </p:nvPr>
        </p:nvGraphicFramePr>
        <p:xfrm>
          <a:off x="314325" y="647704"/>
          <a:ext cx="11677649" cy="59117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8150"/>
                <a:gridCol w="2876550"/>
                <a:gridCol w="3467100"/>
                <a:gridCol w="4895849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5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План действий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Возраст</a:t>
                      </a:r>
                      <a:endParaRPr lang="ru-RU" sz="15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Расширить спектр профилей подготовки в учреждениях СПО Ленинградской области, учитывая региональные потребности и тенденции рынка труда.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анализ потребностей рынка труда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консультации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новые программы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дополнительное финансирование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педагогические кадры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информирование школьников и родителей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новые и востребованные специальности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учебные программы в соответствии с современными стандартами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модернизация материальной базы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доп. подготовка преподавателей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доступ к актуальной информации о новых направлениях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высокий процент </a:t>
                      </a:r>
                      <a:r>
                        <a:rPr lang="ru-RU" sz="12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трудоустроенности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выпускников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Увеличить количество старшеклассников, участвующих в профильных кружках и секциях, организуемых в партнерстве с профессиональными учебными заведениями.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маркетинговое</a:t>
                      </a:r>
                      <a:r>
                        <a:rPr lang="ru-RU" sz="1250" b="1" kern="1200" baseline="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исследование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разработка предложений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семинары и мастер-классы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рекламные кампании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мотивации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оценка достигнутого результата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осведомлённости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в профильных кружках и секциях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осознанное отношение к карьерному пути.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укрепление связи между общеобразовательными учреждениями и спо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оптимизация процесса профориентации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усиление привлекательности рабочих и технических профессий</a:t>
                      </a:r>
                      <a:endParaRPr lang="ru-RU" sz="12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Улучшить профессиональное ориентирование школьников старших классов.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анализ текущего состояния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предпочтения и запросы самих школьников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разработка новых инструментов и материалов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и онлайн-курсы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интерактивные мероприятия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поддержка семей и родителей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 цифровых платформ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 и оценка результатов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объективные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данные </a:t>
                      </a: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 состоянии</a:t>
                      </a:r>
                      <a:r>
                        <a:rPr lang="ru-RU" sz="1250" b="1" kern="1200" baseline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профориентационной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работы в регионе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инструменты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 материалы, облегчающие выбор профессии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реальная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возможность с условиями и особенностями профессиональной деятельности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. помощь в поддержке выбора профессии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практические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навыки самоопределения и осознанного выбора профессии у</a:t>
                      </a:r>
                      <a:r>
                        <a:rPr lang="ru-RU" sz="1250" b="1" kern="1200" baseline="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обучающихся</a:t>
                      </a:r>
                      <a:endParaRPr lang="ru-RU" sz="12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250" b="1" kern="1200" baseline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мотивации в выборе профессии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Примеры по Ленинградской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области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621" y="1293760"/>
            <a:ext cx="6686550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1798" y="1666320"/>
            <a:ext cx="5421797" cy="8482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Региональный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слет учащихся агротехнологических классов  Ленинградской области «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Агрокласс.Этап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2»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1797" y="278231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Выставка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«Выбор моей судьбы»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3874524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Городской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фестиваль профессий </a:t>
            </a:r>
            <a:endParaRPr lang="ru-RU" sz="16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Шаг в профессию»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17997" y="5025453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Конкурс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«Профориентация </a:t>
            </a:r>
            <a:r>
              <a:rPr lang="en-GB" sz="1600" b="1" dirty="0">
                <a:solidFill>
                  <a:schemeClr val="bg1"/>
                </a:solidFill>
                <a:latin typeface="Montserrat" pitchFamily="2" charset="-52"/>
              </a:rPr>
              <a:t>XXI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века»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5" r="25505"/>
          <a:stretch/>
        </p:blipFill>
        <p:spPr>
          <a:xfrm>
            <a:off x="7839518" y="1445074"/>
            <a:ext cx="41303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345919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532042"/>
              <a:ext cx="5945107" cy="108686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Список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востребованных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профессий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Участие работодателей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центров компетенций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320185" y="1728455"/>
            <a:ext cx="8426461" cy="136207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Мониторинг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рынка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труда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Отбор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приоритетных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направлений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Корректировка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программ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работодателей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59788" y="157190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Алгоритм работы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133974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3959" y="5382423"/>
            <a:ext cx="835978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Рост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числа трудоустроившихся выпускников </a:t>
            </a:r>
            <a:endParaRPr lang="ru-RU" altLang="zh-CN" b="1" dirty="0" smtClean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привлекательности образовательных учреждений среди молодежи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623355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5543" y="4817607"/>
            <a:ext cx="308464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Положительные эффекты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 smtClean="0">
                <a:solidFill>
                  <a:srgbClr val="394959"/>
                </a:solidFill>
                <a:latin typeface="Montserrat" pitchFamily="2" charset="-52"/>
              </a:rPr>
              <a:t>Определение перспективных профессий и специальностей</a:t>
            </a:r>
            <a:endParaRPr lang="ru-RU" sz="2800" b="1" u="sng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520838"/>
            <a:ext cx="11430000" cy="1328023"/>
            <a:chOff x="7764371" y="2369016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6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Механизмы реализации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проекта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учебных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групп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Совместные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мероприятия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Система наставничества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571624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762507"/>
            <a:ext cx="827493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соглашений между школами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колледжами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учебных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групп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Совместные мероприятия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наставничества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2691" y="13701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реализации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017940"/>
            <a:ext cx="11347732" cy="163449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9285" y="5219515"/>
            <a:ext cx="835978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Раннее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знакомство школьников с будущей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профессией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Приобретение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начальных профессиональных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навыков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Единый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передачи знаний и подготовки кадров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734561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8126" y="497300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Преимущества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Развитие сетевых форматов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116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1766</TotalTime>
  <Words>1140</Words>
  <Application>Microsoft Office PowerPoint</Application>
  <PresentationFormat>Произвольный</PresentationFormat>
  <Paragraphs>232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536</cp:revision>
  <dcterms:created xsi:type="dcterms:W3CDTF">2025-01-28T02:16:40Z</dcterms:created>
  <dcterms:modified xsi:type="dcterms:W3CDTF">2025-12-04T11:59:33Z</dcterms:modified>
</cp:coreProperties>
</file>