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11" r:id="rId2"/>
    <p:sldId id="320" r:id="rId3"/>
    <p:sldId id="321" r:id="rId4"/>
    <p:sldId id="322" r:id="rId5"/>
    <p:sldId id="323" r:id="rId6"/>
    <p:sldId id="325" r:id="rId7"/>
    <p:sldId id="326" r:id="rId8"/>
    <p:sldId id="327" r:id="rId9"/>
    <p:sldId id="340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959"/>
    <a:srgbClr val="92D050"/>
    <a:srgbClr val="F8F8F8"/>
    <a:srgbClr val="879FE1"/>
    <a:srgbClr val="568474"/>
    <a:srgbClr val="FDFDFD"/>
    <a:srgbClr val="BA8CDC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8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hyperlink" Target="https://vk.com/copp4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Нормативно-правовые </a:t>
            </a:r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и стратегические основы ранней профориентации в Ленинградской области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01499" y="2455969"/>
            <a:ext cx="11430000" cy="1325456"/>
            <a:chOff x="7764371" y="1696615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1696615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889264" y="1700144"/>
              <a:ext cx="5945107" cy="1340466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ru-RU" altLang="zh-CN" sz="17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система мероприятий, направленных на выявление личностных особенностей, интересов и способностей у каждого человека для оказания ему помощи в разумном выборе профессии, наиболее соответствующих его индивидуальным возможностям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Основные принципы организации ранней профориентации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1499" y="1008761"/>
            <a:ext cx="11430000" cy="1123711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343275" y="1025785"/>
            <a:ext cx="8426461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гармонизация и процесс согласования индивидуальных предпочтений и индивидуальных компетенций с требованиями и запросами рынка труда и общества</a:t>
            </a:r>
            <a:endParaRPr lang="zh-CN" altLang="en-US" sz="1600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779" y="866873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45781" y="1059838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Профориентация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83767" y="4105275"/>
            <a:ext cx="11347732" cy="234315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09950" y="4197056"/>
            <a:ext cx="8359785" cy="212824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Целостность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процесса формирования профессиональных предпочтений обучающихся.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Учет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индивидуальных особенностей каждого ребенка.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Ориентированность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 потребности рынка труда.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Информирование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школьников о современных профессиях и специальностях.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7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Активное </a:t>
            </a:r>
            <a:r>
              <a:rPr lang="ru-RU" altLang="zh-CN" sz="17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участие работодателей в процессе профориентации.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5779" y="3954335"/>
            <a:ext cx="3197495" cy="11310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483767" y="4197056"/>
            <a:ext cx="226695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Принципы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25274" y="2374362"/>
            <a:ext cx="3197494" cy="11597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25275" y="2455969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Ранняя профориентация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902633" y="3163617"/>
            <a:ext cx="2474259" cy="2326428"/>
          </a:xfrm>
          <a:prstGeom prst="ellipse">
            <a:avLst/>
          </a:prstGeom>
          <a:solidFill>
            <a:srgbClr val="3949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33063" y="4456040"/>
            <a:ext cx="2474259" cy="2326428"/>
          </a:xfrm>
          <a:prstGeom prst="ellips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608480" y="3261172"/>
            <a:ext cx="2474259" cy="2326428"/>
          </a:xfrm>
          <a:prstGeom prst="ellips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763438" y="1792838"/>
            <a:ext cx="2583156" cy="2384742"/>
          </a:xfrm>
          <a:prstGeom prst="ellips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Современные тенденции и инновации в профориентации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900" y="507206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КЛАСТЕРНЫЙ ПОДХОД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2900" y="222242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Практико-ориентированное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образование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2900" y="3261172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Повышение привлекательности профессий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976" y="1098054"/>
            <a:ext cx="11687088" cy="1000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Инновационная методика </a:t>
            </a:r>
            <a:r>
              <a:rPr lang="ru-RU" sz="1600" b="1" u="sng" dirty="0" smtClean="0">
                <a:solidFill>
                  <a:srgbClr val="394959"/>
                </a:solidFill>
                <a:latin typeface="Montserrat" pitchFamily="2" charset="-52"/>
              </a:rPr>
              <a:t>интеграции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1600" b="1" u="sng" dirty="0">
                <a:solidFill>
                  <a:srgbClr val="394959"/>
                </a:solidFill>
                <a:latin typeface="Montserrat" pitchFamily="2" charset="-52"/>
              </a:rPr>
              <a:t>образовательного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 пространства и </a:t>
            </a:r>
            <a:r>
              <a:rPr lang="ru-RU" sz="1600" b="1" u="sng" dirty="0">
                <a:solidFill>
                  <a:srgbClr val="394959"/>
                </a:solidFill>
                <a:latin typeface="Montserrat" pitchFamily="2" charset="-52"/>
              </a:rPr>
              <a:t>производственного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 сектора, объединяя ключевые элементы образовательного цикла в </a:t>
            </a:r>
            <a:r>
              <a:rPr lang="ru-RU" sz="1600" b="1" u="sng" dirty="0">
                <a:solidFill>
                  <a:srgbClr val="394959"/>
                </a:solidFill>
                <a:latin typeface="Montserrat" pitchFamily="2" charset="-52"/>
              </a:rPr>
              <a:t>единую систему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900" y="4326831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Готовность к труду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900" y="5404297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Поддержка регионального экономического развития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150138" y="4105934"/>
            <a:ext cx="1716698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ШКОЛА</a:t>
            </a:r>
            <a:endParaRPr lang="ru-RU" sz="2400" b="1" u="sng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90249" y="5619254"/>
            <a:ext cx="2159889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КОЛЛЕДЖ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23018" y="4074280"/>
            <a:ext cx="1538287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ВУЗ</a:t>
            </a:r>
            <a:endParaRPr lang="ru-RU" sz="2400" b="1" u="sng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626265" y="2596284"/>
            <a:ext cx="2857501" cy="7002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ПРЕДПРИЯТИЕ</a:t>
            </a:r>
            <a:endParaRPr lang="ru-RU" sz="2400" b="1" u="sng" dirty="0">
              <a:solidFill>
                <a:schemeClr val="bg1"/>
              </a:solidFill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90" y="3219384"/>
            <a:ext cx="2293453" cy="2293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1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95146" y="1494396"/>
            <a:ext cx="11111104" cy="169648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Дистанционное образование и цифровые технологии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965780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6" y="1083735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Преимущества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957111" y="1826648"/>
            <a:ext cx="9215714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Широкий спектр образовательных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материалов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Интерактивность и обратная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связь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Возможности для самоподготовки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175" y="3470855"/>
            <a:ext cx="8455296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274176" y="3672616"/>
            <a:ext cx="79458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Современные образовательные технологии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146" y="4078619"/>
            <a:ext cx="11111104" cy="224424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19"/>
          <p:cNvSpPr txBox="1"/>
          <p:nvPr/>
        </p:nvSpPr>
        <p:spPr>
          <a:xfrm>
            <a:off x="1957111" y="4473654"/>
            <a:ext cx="9215714" cy="173664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Искусственный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интеллект и машинное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обучение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err="1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Геймификация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процессов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Применение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дополненной реальности (AR) и виртуальной реальности (VR)</a:t>
            </a:r>
          </a:p>
        </p:txBody>
      </p:sp>
    </p:spTree>
    <p:extLst>
      <p:ext uri="{BB962C8B-B14F-4D97-AF65-F5344CB8AC3E}">
        <p14:creationId xmlns:p14="http://schemas.microsoft.com/office/powerpoint/2010/main" val="2314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6" y="1826648"/>
            <a:ext cx="5555124" cy="457415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Роль семьи и общественных организаций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5"/>
            <a:ext cx="556922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6" y="1083735"/>
            <a:ext cx="555512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Семья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51413" y="1993837"/>
            <a:ext cx="5200649" cy="377975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Первые наставники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Раскрытие талантов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Родительская поддержка и советы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мотивации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91634" y="1083735"/>
            <a:ext cx="577753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6177347" y="1083735"/>
            <a:ext cx="580610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Общественные организации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91634" y="1826648"/>
            <a:ext cx="5791819" cy="457415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19"/>
          <p:cNvSpPr txBox="1"/>
          <p:nvPr/>
        </p:nvSpPr>
        <p:spPr>
          <a:xfrm>
            <a:off x="6296408" y="1976701"/>
            <a:ext cx="5600317" cy="377975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Профессиональные пробы и мастер-классы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Знакомство с миром профессий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Информация о востребованных специальностях</a:t>
            </a:r>
          </a:p>
        </p:txBody>
      </p:sp>
    </p:spTree>
    <p:extLst>
      <p:ext uri="{BB962C8B-B14F-4D97-AF65-F5344CB8AC3E}">
        <p14:creationId xmlns:p14="http://schemas.microsoft.com/office/powerpoint/2010/main" val="31480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5" y="1826648"/>
            <a:ext cx="11854053" cy="249770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Методики и инструменты профориентации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5"/>
            <a:ext cx="1164617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5" y="1083735"/>
            <a:ext cx="1149872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Основные методы и инструменты </a:t>
            </a:r>
            <a:r>
              <a:rPr lang="ru-RU" altLang="zh-CN" sz="2400" b="1" dirty="0" err="1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профориентационной</a:t>
            </a: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работы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00050" y="1993837"/>
            <a:ext cx="11506199" cy="255389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Анкетирование и психологическое тестирование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Экскурсии на производственные объекты и встречи с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профессионалами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Организация мастер-классов и практических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занятий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центров профориентации и консультационных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услуг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5" y="1826648"/>
            <a:ext cx="11854053" cy="4764192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Комплексный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подход. Его важность 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0064" y="1083735"/>
            <a:ext cx="3879986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5" y="1083735"/>
            <a:ext cx="1149872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Мероприятия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00050" y="1993837"/>
            <a:ext cx="11506199" cy="459700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Совместные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проекты школ и промышленных предприятий, направленные на раннюю адаптацию молодежи к условиям реального производственного сектора.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преподавателей и сотрудников служб </a:t>
            </a:r>
            <a:r>
              <a:rPr lang="ru-RU" altLang="zh-CN" sz="2400" b="1" dirty="0" err="1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профконсультирования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, повышение квалификации кадров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Обеспечение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финансирования программ дополнительного образования и переподготовки педагогов и школьных психологов.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Развитие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инфраструктуры центров профориентации, оснащенных современным оборудованием и специализированными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val="25213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52399" y="186039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Стадии профессионального становления личности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96657"/>
              </p:ext>
            </p:extLst>
          </p:nvPr>
        </p:nvGraphicFramePr>
        <p:xfrm>
          <a:off x="314325" y="869090"/>
          <a:ext cx="11677649" cy="570603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8150"/>
                <a:gridCol w="4000500"/>
                <a:gridCol w="6076950"/>
                <a:gridCol w="1162049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Период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Возраст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Аморфная оптация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зарождение профессионально ориентированных интересов и склонностей под влиянием кого-либо/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чего-либо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0-12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Оптация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формирование профессиональных намерений в выборе профессии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12-16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Профессиональная подготовка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поступление в профессиональную образовательную организацию (ПОО СПО, ВО)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16-23 года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Профессиональная адаптация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освоение новой социальной роли, опыта самостоятельного выполнения профессиональной деятельности, профессионально важные качества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18-25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Первичная профессионализация и становление специалиста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Индивидуальные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личностносообразные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технологии выполнения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25-30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Второй уровень профессионализации и становление профессионала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квалификации, индивидуализация технологий выполнения деятельности, выработка собственной профессиональной позиции, высокое качество и производительность труда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30-42 года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Профессиональное мастерство и становление </a:t>
                      </a:r>
                      <a:r>
                        <a:rPr lang="ru-RU" sz="1500" b="1" kern="1200" dirty="0" err="1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акмепрофессионалов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высокая творческая и социальная активность личности, продуктивный уровень выполнения профессиональной деятельности, поиск новых и более эффективных способов выполнения деятельности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42-60 лет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Возможные цели профориентации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039" y="1065435"/>
            <a:ext cx="5519089" cy="85861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эгоистически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(корыстно) ориентированные цели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4039" y="2051472"/>
            <a:ext cx="5519089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бескорыстное служение людям или какой-то идее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4037" y="3601649"/>
            <a:ext cx="5519089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дело (на какое-то общее достижение) или на сам процесс труда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037" y="5162550"/>
            <a:ext cx="5519089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общение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9066" y="1065434"/>
            <a:ext cx="5538134" cy="85861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связанные с саморазвитием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9066" y="2051472"/>
            <a:ext cx="5538134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ориентированные на самосохранение, на поддержание уже имеющегося статуса и т.п.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9066" y="3601649"/>
            <a:ext cx="5538134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цели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, связанные с повышением своего статуса в глазах окружающих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9066" y="5162549"/>
            <a:ext cx="5538134" cy="13894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наблюдательные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цели, характерные для пассивных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256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Средства профориентации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04925" y="1065435"/>
            <a:ext cx="10344150" cy="85861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1.	методы традиционного обследования  и методы традиционного психолого-педагогического воздействия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04925" y="5403073"/>
            <a:ext cx="10344152" cy="118822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5.	методы управления профориентацией, включая и методы контроля, и соответствующего поощрения и т. п.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4926" y="2051473"/>
            <a:ext cx="10344150" cy="97747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2.	методы, основанные на жизненном опыте и профессиональной интуиции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04925" y="3182549"/>
            <a:ext cx="10344152" cy="108465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3.	методы активизации, стимулирования самого человека (или группы лиц), по отношению к которому проводится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профориентационная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работа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4924" y="4352926"/>
            <a:ext cx="10344153" cy="92392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4.	методы моделирования процесса профессионального самоопределения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380093" y="374307"/>
            <a:ext cx="615553" cy="6255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ctr">
              <a:defRPr/>
            </a:pPr>
            <a:r>
              <a:rPr lang="ru-RU" sz="2800" b="1" i="1" dirty="0" smtClean="0">
                <a:solidFill>
                  <a:srgbClr val="394959"/>
                </a:solidFill>
                <a:latin typeface="Montserrat" pitchFamily="2" charset="-52"/>
              </a:rPr>
              <a:t>Группы методов</a:t>
            </a:r>
            <a:endParaRPr lang="ru-RU" sz="2800" b="1" i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825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531142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Результаты (эффекты) профориентации</a:t>
            </a:r>
          </a:p>
        </p:txBody>
      </p:sp>
      <p:sp>
        <p:nvSpPr>
          <p:cNvPr id="2" name="Фигура, имеющая форму буквы L 1"/>
          <p:cNvSpPr/>
          <p:nvPr/>
        </p:nvSpPr>
        <p:spPr>
          <a:xfrm rot="18861201">
            <a:off x="1568217" y="1270250"/>
            <a:ext cx="4478062" cy="3073907"/>
          </a:xfrm>
          <a:prstGeom prst="corner">
            <a:avLst>
              <a:gd name="adj1" fmla="val 26630"/>
              <a:gd name="adj2" fmla="val 26843"/>
            </a:avLst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1447802" y="1691850"/>
            <a:ext cx="4295774" cy="4105276"/>
          </a:xfrm>
          <a:prstGeom prst="fram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реальные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(иногда и материальные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)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861201">
            <a:off x="6993443" y="1138505"/>
            <a:ext cx="4478062" cy="3073907"/>
          </a:xfrm>
          <a:prstGeom prst="corner">
            <a:avLst>
              <a:gd name="adj1" fmla="val 27497"/>
              <a:gd name="adj2" fmla="val 26838"/>
            </a:avLst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7124700" y="1691849"/>
            <a:ext cx="4067176" cy="4000501"/>
          </a:xfrm>
          <a:prstGeom prst="frame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моральные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36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7086600" y="428625"/>
            <a:ext cx="4782909" cy="4436392"/>
          </a:xfrm>
          <a:prstGeom prst="ellipse">
            <a:avLst/>
          </a:prstGeom>
          <a:solidFill>
            <a:srgbClr val="39495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53143" y="2105117"/>
            <a:ext cx="6157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394959"/>
                </a:solidFill>
                <a:latin typeface="Montserrat" pitchFamily="2" charset="-52"/>
              </a:rPr>
              <a:t>«Только тот, </a:t>
            </a:r>
            <a:r>
              <a:rPr lang="ru-RU" sz="32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32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3200" b="1" dirty="0" smtClean="0">
                <a:solidFill>
                  <a:srgbClr val="394959"/>
                </a:solidFill>
                <a:latin typeface="Montserrat" pitchFamily="2" charset="-52"/>
              </a:rPr>
              <a:t>кто </a:t>
            </a:r>
            <a:r>
              <a:rPr lang="ru-RU" sz="3200" b="1" dirty="0">
                <a:solidFill>
                  <a:srgbClr val="394959"/>
                </a:solidFill>
                <a:latin typeface="Montserrat" pitchFamily="2" charset="-52"/>
              </a:rPr>
              <a:t>пытается абсурдное, сможет достичь невозможного»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2030610" y="4167220"/>
            <a:ext cx="505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sz="1600" dirty="0" smtClean="0">
                <a:solidFill>
                  <a:srgbClr val="394959"/>
                </a:solidFill>
                <a:latin typeface="Montserrat" pitchFamily="2" charset="-52"/>
              </a:rPr>
              <a:t>Альберт </a:t>
            </a:r>
            <a:r>
              <a:rPr lang="ru-RU" sz="1600" dirty="0">
                <a:solidFill>
                  <a:srgbClr val="394959"/>
                </a:solidFill>
                <a:latin typeface="Montserrat" pitchFamily="2" charset="-52"/>
              </a:rPr>
              <a:t>Эйнштейн)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9" name="Рисунок 8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840737"/>
            <a:ext cx="4524375" cy="4366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74175" y="1826648"/>
            <a:ext cx="11854053" cy="435557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Категории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критериев оценки 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эффективности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079" y="1083735"/>
            <a:ext cx="11646171" cy="510778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74175" y="1083735"/>
            <a:ext cx="1149872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Основные методы и инструменты </a:t>
            </a:r>
            <a:r>
              <a:rPr lang="ru-RU" altLang="zh-CN" sz="2400" b="1" dirty="0" err="1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профориентационной</a:t>
            </a: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 работы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400050" y="1993837"/>
            <a:ext cx="11506199" cy="418838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полнота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учета основных факторов выбора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осознанность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планирования личных профессиональных перспектив (ЛПП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самостоятельность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 планировании и реализации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ЛПП;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относительная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устойчивость профессиональных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перспектив;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реалистичность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 гибкость профессиональных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перспектив;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перспективность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ЛПП, ориентация на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успех;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этическая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состоятельность профессиональных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выборов;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оптимизм </a:t>
            </a: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 отношению к своему профессиональному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будущему.</a:t>
            </a:r>
            <a:endParaRPr lang="ru-RU" altLang="zh-CN" sz="24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43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90410" y="3032347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1" y="336207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Ранняя профориентация — основа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будущего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99815" l="60208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3172" r="8334"/>
          <a:stretch/>
        </p:blipFill>
        <p:spPr>
          <a:xfrm>
            <a:off x="9224601" y="2040176"/>
            <a:ext cx="2219325" cy="36686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09421" y="1544356"/>
            <a:ext cx="6686550" cy="4837393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53585" y="2160810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КОМПЛЕКСНЫЙ ПОДХОД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3585" y="350066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АКТИВНОЕ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УЧАСТИЕ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1798" y="4961160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          РЕГУЛЯРНЫЙ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МОНИТОРИНГ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-43057" y="1344301"/>
            <a:ext cx="490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i="1" dirty="0">
                <a:solidFill>
                  <a:srgbClr val="394959"/>
                </a:solidFill>
                <a:latin typeface="Montserrat" pitchFamily="2" charset="-52"/>
              </a:rPr>
              <a:t>Условия </a:t>
            </a:r>
            <a:r>
              <a:rPr lang="ru-RU" sz="2000" b="1" i="1" dirty="0" smtClean="0">
                <a:solidFill>
                  <a:srgbClr val="394959"/>
                </a:solidFill>
                <a:latin typeface="Montserrat" pitchFamily="2" charset="-52"/>
              </a:rPr>
              <a:t>эффективности</a:t>
            </a:r>
            <a:endParaRPr lang="ru-RU" sz="2000" b="1" i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710493" y="2344107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735060" y="3683966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693010" y="5144458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rgbClr val="394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56363" y="241528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Законодательная база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351" y="1149193"/>
            <a:ext cx="11953874" cy="5489731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76274" y="826029"/>
            <a:ext cx="1085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500" b="1" i="1" dirty="0">
                <a:solidFill>
                  <a:srgbClr val="394959"/>
                </a:solidFill>
                <a:latin typeface="Montserrat" pitchFamily="2" charset="-52"/>
              </a:rPr>
              <a:t>Основными нормативно-правовыми актами, регулирующими раннюю профориентацию, являются: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714373" y="1375798"/>
            <a:ext cx="108585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Федеральный закон  «Об образовании в Российской Федерации» от 29.12.2012г. № 273-ФЗ ст. 75: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Приказ Министерства просвещения Российской Федерации  от 31 августа 2023 г. № 650 «Об утверждении Порядка осуществления мероприятий по профессиональной ориентации обучающихся по образовательным программам основного общего и среднего общего образования» (Зарегистрировано в Минюсте России 5 октября 2023 г. № 75467)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Письмо Министерства просвещения Российской Федерации  от 14.08.2025 N ВЖ-1399/05 "О направлении информации" (вместе с "Методическими рекомендациями по реализации Единой модели профессиональной ориентации обучающихся 6 - 11 классов образовательных организаций Российской Федерации, реализующих образовательные программы основного общего и среднего общего образования", утв. Протоколом Всероссийского экспертного совета по профориентации N 02 от 16.07.2025)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Распоряжение Министерства Просвещения Российской Федерации от 25 декабря 2019 года № Р-145 «Об утверждении методологии (целевой модели) наставничества обучающихся  для организаций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обучающимися»;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«Стратегия социально-экономического развития Ленинградской области до 2030 года» утверждена областным законом от 8 августа 2016 года №76-оз (в редакции областного закона).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Концепция совершенствования системы профессиональной ориентации в общеобразовательных организациях  Ленинградской области утвержденной Комитетом образования Ленинградской области от 30 декабря 2021 года № 3391-р  </a:t>
            </a:r>
          </a:p>
          <a:p>
            <a:pPr lvl="0">
              <a:defRPr/>
            </a:pPr>
            <a:endParaRPr lang="ru-RU" sz="12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200" b="1" dirty="0">
                <a:solidFill>
                  <a:srgbClr val="394959"/>
                </a:solidFill>
                <a:latin typeface="Montserrat" pitchFamily="2" charset="-52"/>
              </a:rPr>
              <a:t>С 2018 года действует Концепция развития системы профессиональной ориентации населения Ленинградской области до 2030 года, утверждённая координационным комитетом содействия занятости населения. 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61948" y="15144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61948" y="21621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23849" y="29241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28609" y="39528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338130" y="49053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338130" y="544830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338130" y="600075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9"/>
          <p:cNvGrpSpPr/>
          <p:nvPr/>
        </p:nvGrpSpPr>
        <p:grpSpPr>
          <a:xfrm>
            <a:off x="422005" y="2981152"/>
            <a:ext cx="11430000" cy="2553892"/>
            <a:chOff x="7764371" y="1690652"/>
            <a:chExt cx="8128504" cy="1271065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696614"/>
              <a:ext cx="8128504" cy="1264596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361946" y="1690652"/>
              <a:ext cx="6472425" cy="127106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формирование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комплексной системы межведомственного взаимодействия с участием работодателей и бизнес-структур;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укрепление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взаимосвязи рынка труда и рынка образовательных услуг;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создание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единой информационной среды для 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профориентационной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работы;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методическое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и кадровое обеспечение процесса профессионального самоопределения. 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422005" y="2993131"/>
            <a:ext cx="2246449" cy="254089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776741" y="493697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Основные цели и задачи</a:t>
            </a:r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01502" y="1622069"/>
            <a:ext cx="11430000" cy="1123712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2668454" y="1622068"/>
            <a:ext cx="9101286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системы профессиональной ориентации, направленной на удовлетворение потребности экономики Ленинградской области в высокопроизводительных кадрах. 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1502" y="1614734"/>
            <a:ext cx="2266951" cy="11310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683427" y="1962588"/>
            <a:ext cx="17030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401502" y="4042241"/>
            <a:ext cx="2266951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Задачи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081541" y="482569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Ключевые направления реализации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00150" y="1350161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Организационно-управленческое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обеспечение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0150" y="2436011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Социальное партнёрство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00150" y="3559961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Формирование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единого информационного пространства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0150" y="4807736"/>
            <a:ext cx="9907453" cy="833763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Методическое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кадровое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35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90410" y="3032347"/>
            <a:ext cx="2976201" cy="3009900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42536" y="126094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Практические механизмы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56" b="99815" l="60208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1" t="13172" r="8334"/>
          <a:stretch/>
        </p:blipFill>
        <p:spPr>
          <a:xfrm>
            <a:off x="9224601" y="2040176"/>
            <a:ext cx="2219325" cy="366869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85621" y="1293760"/>
            <a:ext cx="6686550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1798" y="1544356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Предпрофессиональные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классы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1797" y="2444468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Проект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Профессионалитет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1798" y="3427634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Всероссийский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проект «Билет в будущее»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17997" y="4465340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Чемпионаты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 фестивали профессий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17997" y="5399309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Первая профессия школьника»</a:t>
            </a:r>
          </a:p>
        </p:txBody>
      </p:sp>
    </p:spTree>
    <p:extLst>
      <p:ext uri="{BB962C8B-B14F-4D97-AF65-F5344CB8AC3E}">
        <p14:creationId xmlns:p14="http://schemas.microsoft.com/office/powerpoint/2010/main" val="34750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942536" y="1408334"/>
            <a:ext cx="3924300" cy="3990975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Проблемы и вызовы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9791" y="1408335"/>
            <a:ext cx="6690020" cy="123200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низкий интерес молодёжи к рабочим специальностям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5581" y="3028161"/>
            <a:ext cx="6714230" cy="123824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несоответствие квалификации выпускников требованиям рынка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труда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9791" y="4601774"/>
            <a:ext cx="6714230" cy="121406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отсутствие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механизмов экономического стимулирования работодателей к участию в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профориентационной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работе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" name="Знак запрета 1"/>
          <p:cNvSpPr/>
          <p:nvPr/>
        </p:nvSpPr>
        <p:spPr>
          <a:xfrm>
            <a:off x="7604397" y="1544356"/>
            <a:ext cx="3857625" cy="3958159"/>
          </a:xfrm>
          <a:prstGeom prst="noSmoking">
            <a:avLst/>
          </a:prstGeom>
          <a:solidFill>
            <a:schemeClr val="bg1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762487">
            <a:off x="7596630" y="3329270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tserrat" pitchFamily="2" charset="-52"/>
              </a:rPr>
              <a:t>Ключевые проблемы в работе</a:t>
            </a:r>
            <a:endParaRPr lang="ru-RU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8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152399" y="416871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Критерии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оценки эффективности </a:t>
            </a:r>
            <a:r>
              <a:rPr lang="ru-RU" sz="2400" b="1" dirty="0" err="1" smtClean="0">
                <a:solidFill>
                  <a:srgbClr val="394959"/>
                </a:solidFill>
                <a:latin typeface="Montserrat" pitchFamily="2" charset="-52"/>
              </a:rPr>
              <a:t>профориентационной</a:t>
            </a: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38279"/>
              </p:ext>
            </p:extLst>
          </p:nvPr>
        </p:nvGraphicFramePr>
        <p:xfrm>
          <a:off x="314325" y="1173890"/>
          <a:ext cx="11677649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2425"/>
                <a:gridCol w="4133850"/>
                <a:gridCol w="7191374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Сбалансированность кадров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соответствие числа молодых людей, выбравших профессию или образовательную программу, спросу работодателей на рынке труда конкретной территории.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Доля успешно трудоустроенных выпускников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процент студентов, которые нашли подходящую работу сразу после завершения учебы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Соответствие квалификации требованиям работодателя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уровень подготовки выпускников относительно реальных требований работодателей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Активность взаимодействия образовательных учреждений и предприятий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регулярное сотрудничество школы, колледжа или вуза с предприятиями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Оценка удовлетворенности выпускников выбранной профессией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мнение молодых специалистов, соответствие выбора профессии личным интересам и ожиданиям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219074" y="395589"/>
            <a:ext cx="1183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Стратегии повышения эффективности профориентации в регионе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58890"/>
              </p:ext>
            </p:extLst>
          </p:nvPr>
        </p:nvGraphicFramePr>
        <p:xfrm>
          <a:off x="300036" y="1202465"/>
          <a:ext cx="11677649" cy="4328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2425"/>
                <a:gridCol w="4133850"/>
                <a:gridCol w="7191374"/>
              </a:tblGrid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МЕЖВЕДОМСТВЕННОЕ ВЗАИМОДЕЙСТВИЕ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координация усилий органов власти, образовательных учреждений, бизнес-сообщества и общественных организаций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УЧАСТИЕ ПРЕДСТАВИТЕЛЕЙ БИЗНЕСА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прямые контакты с работодателями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 ИННОВАЦИОННЫХ МЕТОДОВ ПРОФОРИЕНТАЦИИ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овременных технологий и цифровые инструменты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ЦЕЛОСТНОСТЬ ОБРАЗОВАТЕЛЬНОЙ СИСТЕМЫ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создание непрерывной цепочки профессионального развития учащихся от начальной школы до высшего образования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1516</TotalTime>
  <Words>1064</Words>
  <Application>Microsoft Office PowerPoint</Application>
  <PresentationFormat>Произвольный</PresentationFormat>
  <Paragraphs>221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475</cp:revision>
  <dcterms:created xsi:type="dcterms:W3CDTF">2025-01-28T02:16:40Z</dcterms:created>
  <dcterms:modified xsi:type="dcterms:W3CDTF">2025-12-04T11:59:26Z</dcterms:modified>
</cp:coreProperties>
</file>