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311" r:id="rId2"/>
    <p:sldId id="344" r:id="rId3"/>
    <p:sldId id="339" r:id="rId4"/>
    <p:sldId id="328" r:id="rId5"/>
    <p:sldId id="345" r:id="rId6"/>
    <p:sldId id="335" r:id="rId7"/>
    <p:sldId id="329" r:id="rId8"/>
    <p:sldId id="331" r:id="rId9"/>
    <p:sldId id="346" r:id="rId10"/>
    <p:sldId id="349" r:id="rId11"/>
    <p:sldId id="348" r:id="rId12"/>
    <p:sldId id="350" r:id="rId13"/>
    <p:sldId id="351" r:id="rId14"/>
    <p:sldId id="352" r:id="rId15"/>
    <p:sldId id="359" r:id="rId16"/>
    <p:sldId id="353" r:id="rId17"/>
    <p:sldId id="357" r:id="rId18"/>
    <p:sldId id="358" r:id="rId19"/>
    <p:sldId id="356" r:id="rId20"/>
    <p:sldId id="360" r:id="rId21"/>
    <p:sldId id="36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959"/>
    <a:srgbClr val="BA8CDC"/>
    <a:srgbClr val="92D050"/>
    <a:srgbClr val="F8F8F8"/>
    <a:srgbClr val="879FE1"/>
    <a:srgbClr val="568474"/>
    <a:srgbClr val="FDFDFD"/>
    <a:srgbClr val="A66CD2"/>
    <a:srgbClr val="692E96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4680" autoAdjust="0"/>
  </p:normalViewPr>
  <p:slideViewPr>
    <p:cSldViewPr snapToGrid="0">
      <p:cViewPr>
        <p:scale>
          <a:sx n="80" d="100"/>
          <a:sy n="80" d="100"/>
        </p:scale>
        <p:origin x="-1099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F800-D4F1-40F1-B59B-24D16FB634D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334E-FD70-4482-8604-2E4A5A27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7A5268-9938-E810-E4F5-7203854E9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EE83E53-62C2-9CD3-8B8F-038601B8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F4FAB9-BCC9-5388-A8EE-D14BAA88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08.12.2025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829A1E-DEA1-C989-0D1F-C0267301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3268BF-CDE9-3E29-591A-FA162A78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0655B1-2466-B3BC-DF4F-07BB009D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F8A348-4868-7A68-4279-02E87D9DE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AF04EF-8502-862B-8892-742DF4D7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08.12.2025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3E7172-5C98-CA65-D941-B67ADD21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D002A3-31F1-3F45-00EC-99533A9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7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3EF243-8C51-2A2C-2CFA-F7EE2F71A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6D5A1E-F3F3-C0E0-7CB6-1DB4EDAF8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8FFDF7-9E7F-1101-984A-B58090CE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08.12.2025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A88EDF-32BD-2BD0-4503-D62CDFDE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6ACCDB-F234-ECAA-6732-DF91A602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CB474C-B82B-25F7-B316-CA5D4401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F5A6C1-CF07-B1DB-D7CA-EA7CD638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E2054C-1F57-8635-16FA-52DEDC95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08.12.2025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0E1111-E7ED-43F5-D187-1EBDB661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ABEAAE-4FAA-F403-C0C7-C8B7E434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7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33E89-102E-3E6D-D090-76ACD44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25036F-E1CA-F16C-21C2-C54CA81A8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090C80-3F2F-55D7-D5B8-6D8A43B1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08.12.2025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F74D2C-F226-52F3-8D40-EE0C2519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13178B-FF6F-55A9-AA32-DBF18A3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2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5B121B-C7FB-46E2-8A30-AB6B5659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E18E1E-EAB6-9BB1-0B5F-7763A4C6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178FA0E-D9B5-D155-972C-8CC6F558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F313FE-E67D-C0FE-BD8B-3B3BB87E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08.12.2025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C4F5C3-785B-CBA3-C5DB-DE2B6A47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893967-2742-C847-B771-A68EE6F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B8326F-D16A-7A52-8B55-B40C2300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AD6F6A-3436-185D-1FCC-A2F28B7D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A068AE7-F9F9-F4E0-F029-A54EAB5C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3B98795-E906-B0E8-CFC6-B6D0C469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AB7543C-A05C-7EA3-2952-29B3C8310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364D2F0-3700-5850-BFB9-A8834AA2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08.12.2025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C1370D7-AE9F-9F21-2346-1391F3E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619D9A3-69FD-5AB6-F57E-90E71E8E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2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958E34-A8C2-EB12-FD9F-5E40A0D1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1AB1136-1241-F7F9-54DB-97089B87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08.12.2025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E658352-A2A4-F298-236C-73C27FC1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F79A57E-6E28-0D8F-F74F-8B911828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9195612-2A6F-B471-86D8-7D10F5C6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08.12.2025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99BF4E3-D2A1-854E-EEDC-E0B94B8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B69422E-C268-C228-D34F-7207FB0B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48761F-D102-6EF2-03AB-51EF3CD0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58BBFD-6C45-1CF2-E5AE-429296B9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BDB3642-C639-E21C-000A-2576A57D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E329AF-0B58-E078-02D4-572C0B77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08.12.2025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C2D256-C94C-6117-D734-F9EFF3A1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369213-CE52-244B-841D-AA8A5CC6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63717-3AFB-811B-F38F-7C1E60A3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4930A6B-901F-3A23-C607-F202E15D7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BBAE60-00E9-313D-CAEE-7CEFC576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35BB00-D1FD-F408-4B80-A334960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08.12.2025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60AFEE-67A6-18F4-3318-AEABE7E5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9F9994-3016-3CFC-45D6-1CB11E9D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528FC3-5A77-4157-7A13-F26D20FB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652A87-E169-7941-7485-B4E28266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130CAF-4EB8-7D05-E5A7-3231B82A3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08.12.2025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1D6126-F4A8-DA5D-F8A9-118B05B69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2A8EB8-694C-D29A-C635-7BC58671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s://copp47.ru/" TargetMode="External"/><Relationship Id="rId7" Type="http://schemas.openxmlformats.org/officeDocument/2006/relationships/image" Target="../media/image7.gif"/><Relationship Id="rId2" Type="http://schemas.openxmlformats.org/officeDocument/2006/relationships/hyperlink" Target="https://t.me/copp4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hyperlink" Target="https://vk.com/copp4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959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D71A9B6-BC84-FDDB-6423-209C668AEE55}"/>
              </a:ext>
            </a:extLst>
          </p:cNvPr>
          <p:cNvSpPr txBox="1"/>
          <p:nvPr/>
        </p:nvSpPr>
        <p:spPr>
          <a:xfrm>
            <a:off x="244276" y="2036410"/>
            <a:ext cx="1171759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ABAB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Проектирование образовательной траектории «первая профессия</a:t>
            </a:r>
            <a:r>
              <a:rPr lang="ru-RU" sz="3600" b="1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»: </a:t>
            </a:r>
            <a:r>
              <a:rPr lang="ru-RU" sz="3600" b="1" smtClean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/>
            </a:r>
            <a:br>
              <a:rPr lang="ru-RU" sz="3600" b="1" smtClean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</a:br>
            <a:r>
              <a:rPr lang="ru-RU" sz="3600" b="1" smtClean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от </a:t>
            </a:r>
            <a:r>
              <a:rPr lang="ru-RU" sz="3600" b="1" dirty="0" err="1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профпробы</a:t>
            </a:r>
            <a:r>
              <a:rPr lang="ru-RU" sz="3600" b="1" dirty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 до трудоустройства</a:t>
            </a:r>
            <a:endParaRPr lang="ru-RU" sz="2000" i="1" dirty="0">
              <a:solidFill>
                <a:srgbClr val="394959"/>
              </a:solidFill>
              <a:latin typeface="Montserrat" pitchFamily="2" charset="-52"/>
              <a:cs typeface="Mongolian Baiti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365973" y="4461713"/>
            <a:ext cx="947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Ирина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Александровна Москвина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Руководитель ЦОПП Ленинградской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области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" y="-1"/>
            <a:ext cx="2390775" cy="1434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7" b="22166"/>
          <a:stretch/>
        </p:blipFill>
        <p:spPr>
          <a:xfrm>
            <a:off x="2433999" y="5643563"/>
            <a:ext cx="9753600" cy="1214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5" t="77834"/>
          <a:stretch/>
        </p:blipFill>
        <p:spPr>
          <a:xfrm flipH="1">
            <a:off x="0" y="5643563"/>
            <a:ext cx="2433999" cy="1214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125" y="262887"/>
            <a:ext cx="8428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Программа</a:t>
            </a:r>
            <a:r>
              <a:rPr lang="ru-RU" i="1" dirty="0" smtClean="0">
                <a:solidFill>
                  <a:schemeClr val="bg1"/>
                </a:solidFill>
              </a:rPr>
              <a:t>: </a:t>
            </a:r>
            <a:r>
              <a:rPr lang="ru-RU" i="1" dirty="0">
                <a:solidFill>
                  <a:schemeClr val="bg1"/>
                </a:solidFill>
              </a:rPr>
              <a:t>Методы, технологии и управленческие аспекты организации получения первой профессии учащимися Ленинградской области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на </a:t>
            </a:r>
            <a:r>
              <a:rPr lang="ru-RU" i="1" dirty="0">
                <a:solidFill>
                  <a:schemeClr val="bg1"/>
                </a:solidFill>
              </a:rPr>
              <a:t>уровне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679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364218" y="2537215"/>
            <a:ext cx="11430000" cy="1532334"/>
            <a:chOff x="7764371" y="2260328"/>
            <a:chExt cx="8128504" cy="1630297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388459" y="2260328"/>
              <a:ext cx="6504416" cy="1630297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разработка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регионального регламента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определить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типовые форматы </a:t>
              </a:r>
              <a:r>
                <a:rPr lang="ru-RU" altLang="zh-CN" sz="1400" b="1" dirty="0" err="1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профпроб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(мастер классы, симуляции, мини стажировки);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зафиксировать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продолжительность (от 2 часов до 3 дней);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утвердить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критерии отбора площадок (безопасность, оснащение, квалификация наставников).</a:t>
              </a:r>
            </a:p>
          </p:txBody>
        </p:sp>
      </p:grp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64218" y="1680120"/>
            <a:ext cx="11430000" cy="74229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1933576" y="1680120"/>
            <a:ext cx="9764870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обеспечить качество и сопоставимость профессиональных проб вне зависимости от образовательной организации.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603" y="1430562"/>
            <a:ext cx="1794416" cy="4991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40024" y="1418900"/>
            <a:ext cx="169355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Цель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77147" y="5600700"/>
            <a:ext cx="11347732" cy="1009192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2766158" y="5851444"/>
            <a:ext cx="9028059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снижение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риска «случайных» проб без образовательной ценности;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повышение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доверия родителей и работодателей к результатам </a:t>
            </a:r>
            <a:r>
              <a:rPr lang="ru-RU" altLang="zh-CN" sz="1600" b="1" dirty="0" err="1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профпроб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6477" y="5201038"/>
            <a:ext cx="2626556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39686" y="5201038"/>
            <a:ext cx="2420137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Ожидаемый результат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39603" y="2466776"/>
            <a:ext cx="2508347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39603" y="2499002"/>
            <a:ext cx="2508347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Конкретные шаги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84550" y="881152"/>
            <a:ext cx="874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Внедрение единых стандартов </a:t>
            </a:r>
            <a:r>
              <a:rPr lang="ru-RU" sz="1600" b="1" dirty="0" err="1">
                <a:solidFill>
                  <a:srgbClr val="394959"/>
                </a:solidFill>
                <a:latin typeface="Montserrat" pitchFamily="2" charset="-52"/>
              </a:rPr>
              <a:t>профпроб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 на региональном уровне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Модель образовательной траектории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«Первая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профессия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». Рекомендации по проектированию</a:t>
            </a:r>
            <a:endParaRPr lang="ru-RU" sz="24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896" y="4129810"/>
            <a:ext cx="3762377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Создание каталога профессий для проб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58229" y="4122452"/>
            <a:ext cx="3058659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Стандартизация документации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280187" y="4120285"/>
            <a:ext cx="2265816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Подготовка кадров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667875" y="4129810"/>
            <a:ext cx="2414863" cy="9098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Мониторинг качества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-109221" y="4206934"/>
            <a:ext cx="577938" cy="7110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!</a:t>
            </a:r>
            <a:endParaRPr lang="ru-RU" sz="6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8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364218" y="2640652"/>
            <a:ext cx="11430000" cy="1325456"/>
            <a:chOff x="7764371" y="2370378"/>
            <a:chExt cx="8128504" cy="1410193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388459" y="2513930"/>
              <a:ext cx="6504416" cy="1123094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договорные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отношения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долгосрочные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соглашения между школами/СПО и предприятиями (на 3–5 лет);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чёткое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распределение обязанностей: школа — диагностика, СПО — обучение, предприятие — практика и трудоустройство.</a:t>
              </a:r>
            </a:p>
          </p:txBody>
        </p:sp>
      </p:grp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64218" y="1680120"/>
            <a:ext cx="11430000" cy="74229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1933576" y="1680120"/>
            <a:ext cx="9764870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создать устойчивую экосистему взаимодействия для непрерывного сопровождения траектории.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603" y="1430562"/>
            <a:ext cx="1794416" cy="4991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40024" y="1418900"/>
            <a:ext cx="169355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Цель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77147" y="5600700"/>
            <a:ext cx="11347732" cy="1009192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2766158" y="5851444"/>
            <a:ext cx="9028059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сокращение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срока выхода выпускника на производство;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повышение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доли трудоустроенных по профилю (до 70–80 %).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6477" y="5201038"/>
            <a:ext cx="2626556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39686" y="5201038"/>
            <a:ext cx="2420137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Ожидаемый результат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39603" y="2466776"/>
            <a:ext cx="2508347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39603" y="2499002"/>
            <a:ext cx="2508347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Механизмы реализации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84550" y="881152"/>
            <a:ext cx="874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Развитие партнёрства школ, СПО и предприятий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Модель образовательной траектории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«Первая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профессия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». Рекомендации по проектированию</a:t>
            </a:r>
            <a:endParaRPr lang="ru-RU" sz="24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898" y="4128867"/>
            <a:ext cx="2657478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Совместные проекты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5623" y="4128867"/>
            <a:ext cx="3429002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Информационный обмен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32487" y="4128867"/>
            <a:ext cx="2265816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Мотивация партнёров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010651" y="4101217"/>
            <a:ext cx="3072088" cy="10998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Ролевые функции участников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-109221" y="4206934"/>
            <a:ext cx="577938" cy="7110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!</a:t>
            </a:r>
            <a:endParaRPr lang="ru-RU" sz="6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19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364218" y="2640652"/>
            <a:ext cx="11430000" cy="1325456"/>
            <a:chOff x="7764371" y="2370378"/>
            <a:chExt cx="8128504" cy="1410193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388459" y="2640730"/>
              <a:ext cx="6504416" cy="869492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Пилотный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запуск в 2–3 муниципалитетах.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Обучение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персонала (педагоги, IT специалисты).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Масштабирование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на регион с учётом обратной связи</a:t>
              </a:r>
            </a:p>
          </p:txBody>
        </p:sp>
      </p:grp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64218" y="1680120"/>
            <a:ext cx="11430000" cy="74229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1933576" y="1680120"/>
            <a:ext cx="9764870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автоматизировать учёт, мониторинг и персонализацию образовательного маршрута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603" y="1430562"/>
            <a:ext cx="1794416" cy="4991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40024" y="1418900"/>
            <a:ext cx="169355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Цель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77147" y="5600700"/>
            <a:ext cx="11347732" cy="1009192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2763033" y="5690491"/>
            <a:ext cx="9028059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экономия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времени на документооборот (до 40 %);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прозрачность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траектории для всех участников;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данные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для корректировки программ в реальном времени.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6477" y="5201038"/>
            <a:ext cx="2626556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39686" y="5201038"/>
            <a:ext cx="2420137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Ожидаемый результат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39603" y="2466776"/>
            <a:ext cx="2508347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39603" y="2499002"/>
            <a:ext cx="2508347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Этапы внедрения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84550" y="881152"/>
            <a:ext cx="874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Использование цифровых платформ для сопровождения траектории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Модель образовательной траектории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«Первая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профессия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». Рекомендации по проектированию</a:t>
            </a:r>
            <a:endParaRPr lang="ru-RU" sz="24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63033" y="4115040"/>
            <a:ext cx="2438400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Инструменты для педагогов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/ кураторов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57800" y="4116926"/>
            <a:ext cx="2527214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Раздел для работодателей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880262" y="4116926"/>
            <a:ext cx="1978113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Интеграции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929537" y="4089276"/>
            <a:ext cx="2262463" cy="9470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Безопасность и доступ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-117942" y="4219211"/>
            <a:ext cx="577938" cy="7110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!</a:t>
            </a:r>
            <a:endParaRPr lang="ru-RU" sz="6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8492" y="4116926"/>
            <a:ext cx="2398815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Личный</a:t>
            </a: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кабинет обучающегося</a:t>
            </a:r>
          </a:p>
        </p:txBody>
      </p:sp>
    </p:spTree>
    <p:extLst>
      <p:ext uri="{BB962C8B-B14F-4D97-AF65-F5344CB8AC3E}">
        <p14:creationId xmlns:p14="http://schemas.microsoft.com/office/powerpoint/2010/main" val="1379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364218" y="2850162"/>
            <a:ext cx="11430000" cy="1784788"/>
            <a:chOff x="7764371" y="2370378"/>
            <a:chExt cx="8128504" cy="1410193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388459" y="2389401"/>
              <a:ext cx="6504416" cy="1372155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Наставничество на рабочем </a:t>
              </a:r>
              <a:r>
                <a:rPr lang="ru-RU" altLang="zh-CN" sz="16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месте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Карьерное </a:t>
              </a:r>
              <a:r>
                <a:rPr lang="ru-RU" altLang="zh-CN" sz="16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консультирование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Обратная связь от </a:t>
              </a:r>
              <a:r>
                <a:rPr lang="ru-RU" altLang="zh-CN" sz="16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работодателя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Материальная и социальная </a:t>
              </a:r>
              <a:r>
                <a:rPr lang="ru-RU" altLang="zh-CN" sz="16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поддержка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Мониторинг устойчивости </a:t>
              </a:r>
              <a:r>
                <a:rPr lang="ru-RU" altLang="zh-CN" sz="16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занятости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Ресурсы для саморазвития</a:t>
              </a:r>
            </a:p>
          </p:txBody>
        </p:sp>
      </p:grp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64218" y="1680120"/>
            <a:ext cx="11430000" cy="786656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1934019" y="1869136"/>
            <a:ext cx="9764870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снизить отток молодых специалистов из профессии на этапе адаптации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603" y="1430562"/>
            <a:ext cx="1794416" cy="4991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40024" y="1418900"/>
            <a:ext cx="169355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Цель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77147" y="5086350"/>
            <a:ext cx="11347732" cy="1266367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2796820" y="5123625"/>
            <a:ext cx="9028059" cy="11918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снижение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текучести кадров среди молодых специалистов </a:t>
            </a: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/>
            </a:r>
            <a:b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</a:b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(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до 20–30 % в первый год);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рост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удовлетворённости работой (по опросам — не менее 75 %);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формирование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пула лояльных сотрудников для компании.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5026" y="4819579"/>
            <a:ext cx="2626556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88235" y="4800132"/>
            <a:ext cx="2420137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Ожидаемый результат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39603" y="2640442"/>
            <a:ext cx="2508347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36477" y="2632061"/>
            <a:ext cx="2508347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Формы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поддержки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84550" y="881152"/>
            <a:ext cx="874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Обеспечение </a:t>
            </a:r>
            <a:r>
              <a:rPr lang="ru-RU" sz="1600" b="1" dirty="0" err="1">
                <a:solidFill>
                  <a:srgbClr val="394959"/>
                </a:solidFill>
                <a:latin typeface="Montserrat" pitchFamily="2" charset="-52"/>
              </a:rPr>
              <a:t>посттрудовой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 поддержки в первые 6–12 месяцев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Модель образовательной траектории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«Первая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профессия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». Рекомендации по проектированию</a:t>
            </a:r>
            <a:endParaRPr lang="ru-RU" sz="2400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614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1221112"/>
            <a:ext cx="11739841" cy="883914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96855" y="1610477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i="1" dirty="0" smtClean="0">
                <a:solidFill>
                  <a:srgbClr val="394959"/>
                </a:solidFill>
                <a:latin typeface="Montserrat" pitchFamily="2" charset="-52"/>
              </a:rPr>
              <a:t>ОТ ПРОФПРОБЫ ДО ТРУДОУСТРОЙСТВА</a:t>
            </a:r>
            <a:endParaRPr lang="ru-RU" sz="2000" b="1" i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 анализ проектирования образовательной траектории «первая профессия</a:t>
            </a: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»</a:t>
            </a:r>
            <a:endParaRPr lang="ru-RU" sz="2800" b="1" dirty="0" smtClean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07482" y="2507807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ЦЕЛЬ АНАЛИЗА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782" y="3771900"/>
            <a:ext cx="11058525" cy="16192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оценить внутренние и внешние факторы, влияющие на эффективность построения индивидуальных образовательных маршрутов для освоения первой профессии и последующего трудоустройства.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63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Сильные стороны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 анализ проектирования образовательной траектории «первая профессия»: </a:t>
            </a:r>
            <a:endParaRPr lang="ru-RU" sz="2800" b="1" dirty="0" smtClean="0">
              <a:solidFill>
                <a:schemeClr val="bg1"/>
              </a:solidFill>
              <a:latin typeface="Montserrat" pitchFamily="2" charset="-52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от </a:t>
            </a:r>
            <a:r>
              <a:rPr lang="ru-RU" sz="2800" b="1" dirty="0" err="1">
                <a:solidFill>
                  <a:schemeClr val="bg1"/>
                </a:solidFill>
                <a:latin typeface="Montserrat" pitchFamily="2" charset="-52"/>
              </a:rPr>
              <a:t>профпробы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 до трудоустройства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9178" y="207918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Системность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подхода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211" y="321378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Индивидуализация 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1245" y="4442262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Практико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ориентированность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245" y="5632887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Межсекторное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взаимодействие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78953" y="2079182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Раннее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погружение в профессию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78953" y="3213787"/>
            <a:ext cx="5710236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Фиксируемые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результаты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78953" y="4442262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Соответствие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нацпроектам </a:t>
            </a:r>
          </a:p>
        </p:txBody>
      </p:sp>
    </p:spTree>
    <p:extLst>
      <p:ext uri="{BB962C8B-B14F-4D97-AF65-F5344CB8AC3E}">
        <p14:creationId xmlns:p14="http://schemas.microsoft.com/office/powerpoint/2010/main" val="29913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97279" y="204108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Ресурсная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неравномерность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3312" y="317568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Дефицит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квалифицированных наставников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9346" y="4404162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Фрагментарность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партнёрства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9346" y="5594787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Низкая </a:t>
            </a:r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профориентационная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грамотность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7054" y="2222056"/>
            <a:ext cx="5710236" cy="11346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Ограниченность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финансирования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программ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23634" y="3656004"/>
            <a:ext cx="5710236" cy="122847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Разрыв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между стандартами образования и требованиями рынка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23634" y="5212546"/>
            <a:ext cx="5710236" cy="106318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Слабая </a:t>
            </a:r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цифровизация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сопровождения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Слабые стороны 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 анализ проектирования образовательной траектории «первая профессия»: </a:t>
            </a:r>
            <a:endParaRPr lang="ru-RU" sz="2800" b="1" dirty="0" smtClean="0">
              <a:solidFill>
                <a:schemeClr val="bg1"/>
              </a:solidFill>
              <a:latin typeface="Montserrat" pitchFamily="2" charset="-52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от </a:t>
            </a:r>
            <a:r>
              <a:rPr lang="ru-RU" sz="2800" b="1" dirty="0" err="1">
                <a:solidFill>
                  <a:schemeClr val="bg1"/>
                </a:solidFill>
                <a:latin typeface="Montserrat" pitchFamily="2" charset="-52"/>
              </a:rPr>
              <a:t>профпробы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 до трудоустройства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17270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97279" y="204108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Развитие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нацпроектов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3312" y="317568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Montserrat" pitchFamily="2" charset="-52"/>
              </a:rPr>
              <a:t>Цифровизация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образования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9346" y="4404162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Рост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спроса на рабочие профессии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9346" y="5594787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Партнёрство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 бизнесом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7054" y="2222056"/>
            <a:ext cx="5710236" cy="11346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Гибкие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форматы обучения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23634" y="3656004"/>
            <a:ext cx="5710236" cy="122847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Международные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практики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23634" y="5212546"/>
            <a:ext cx="5710236" cy="106318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Данные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рынка труда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Возможности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 анализ проектирования образовательной траектории «первая профессия»: </a:t>
            </a:r>
            <a:endParaRPr lang="ru-RU" sz="2800" b="1" dirty="0" smtClean="0">
              <a:solidFill>
                <a:schemeClr val="bg1"/>
              </a:solidFill>
              <a:latin typeface="Montserrat" pitchFamily="2" charset="-52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от </a:t>
            </a:r>
            <a:r>
              <a:rPr lang="ru-RU" sz="2800" b="1" dirty="0" err="1">
                <a:solidFill>
                  <a:schemeClr val="bg1"/>
                </a:solidFill>
                <a:latin typeface="Montserrat" pitchFamily="2" charset="-52"/>
              </a:rPr>
              <a:t>профпробы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 до трудоустройства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1680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97279" y="204108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Экономическая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нестабильность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3312" y="317568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Демографические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колебания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9346" y="4404162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Конкуренция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за кадры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9346" y="5594787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bg1"/>
                </a:solidFill>
                <a:latin typeface="Montserrat" pitchFamily="2" charset="-52"/>
              </a:rPr>
              <a:t>Технологическая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безработица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7054" y="2041082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Правовые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барьеры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27054" y="3175688"/>
            <a:ext cx="5710236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Социокультурные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стереотипы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23634" y="4404162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Пандемические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 кризисные риски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Угрозы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 анализ проектирования образовательной траектории «первая профессия»: </a:t>
            </a:r>
            <a:endParaRPr lang="ru-RU" sz="2800" b="1" dirty="0" smtClean="0">
              <a:solidFill>
                <a:schemeClr val="bg1"/>
              </a:solidFill>
              <a:latin typeface="Montserrat" pitchFamily="2" charset="-52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от </a:t>
            </a:r>
            <a:r>
              <a:rPr lang="ru-RU" sz="2800" b="1" dirty="0" err="1">
                <a:solidFill>
                  <a:schemeClr val="bg1"/>
                </a:solidFill>
                <a:latin typeface="Montserrat" pitchFamily="2" charset="-52"/>
              </a:rPr>
              <a:t>профпробы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 до трудоустройства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27054" y="5594787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Неустойчивость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партнёрств </a:t>
            </a:r>
          </a:p>
        </p:txBody>
      </p:sp>
    </p:spTree>
    <p:extLst>
      <p:ext uri="{BB962C8B-B14F-4D97-AF65-F5344CB8AC3E}">
        <p14:creationId xmlns:p14="http://schemas.microsoft.com/office/powerpoint/2010/main" val="783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1081207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Выводы и рекомендации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 анализ проектирования образовательной траектории «первая профессия</a:t>
            </a: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»</a:t>
            </a:r>
            <a:endParaRPr lang="ru-RU" sz="28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grpSp>
        <p:nvGrpSpPr>
          <p:cNvPr id="19" name="组合 19"/>
          <p:cNvGrpSpPr/>
          <p:nvPr/>
        </p:nvGrpSpPr>
        <p:grpSpPr>
          <a:xfrm>
            <a:off x="193126" y="2569025"/>
            <a:ext cx="11772898" cy="1325457"/>
            <a:chOff x="7764371" y="2370378"/>
            <a:chExt cx="8128504" cy="1410193"/>
          </a:xfrm>
          <a:solidFill>
            <a:srgbClr val="394959"/>
          </a:solidFill>
        </p:grpSpPr>
        <p:sp>
          <p:nvSpPr>
            <p:cNvPr id="20" name="MH_SubTitle_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21" name="TextBox 27"/>
            <p:cNvSpPr txBox="1">
              <a:spLocks noChangeArrowheads="1"/>
            </p:cNvSpPr>
            <p:nvPr/>
          </p:nvSpPr>
          <p:spPr bwMode="auto">
            <a:xfrm>
              <a:off x="9947768" y="2441473"/>
              <a:ext cx="5945107" cy="1268008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6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обучать </a:t>
              </a: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наставников на предприятиях;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6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привлекать </a:t>
              </a:r>
              <a:r>
                <a:rPr lang="ru-RU" altLang="zh-CN" sz="1600" b="1" dirty="0" err="1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грантовое</a:t>
              </a: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финансирование для </a:t>
              </a:r>
              <a:r>
                <a:rPr lang="ru-RU" altLang="zh-CN" sz="1600" b="1" dirty="0" err="1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профпроб</a:t>
              </a: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6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повышать </a:t>
              </a:r>
              <a:r>
                <a:rPr lang="ru-RU" altLang="zh-CN" sz="1600" b="1" dirty="0" err="1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профориентационную</a:t>
              </a: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грамотность через родительские клубы и медиа.</a:t>
              </a:r>
            </a:p>
          </p:txBody>
        </p:sp>
      </p:grpSp>
      <p:sp>
        <p:nvSpPr>
          <p:cNvPr id="22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8291" y="1569390"/>
            <a:ext cx="11702733" cy="862661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423959" y="1512650"/>
            <a:ext cx="8274935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стандартизировать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этапы траектории на региональном уровне;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развивать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цифровые инструменты сопровождения (портфолио, аналитика).</a:t>
            </a:r>
            <a:endParaRPr lang="ru-RU" altLang="zh-CN" sz="1600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5779" y="1370138"/>
            <a:ext cx="3197495" cy="7780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8126" y="3999567"/>
            <a:ext cx="11772898" cy="1035348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3388877" y="4008999"/>
            <a:ext cx="8622147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интегрировать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нацпроекты в локальные программы;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внедрять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гибкие форматы (</a:t>
            </a:r>
            <a:r>
              <a:rPr lang="ru-RU" altLang="zh-CN" sz="1600" b="1" dirty="0" err="1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микросертификации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, онлайн симуляторы);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заключать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долгосрочные партнёрские соглашения с работодателями.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9465" y="2298065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9"/>
          <p:cNvSpPr txBox="1"/>
          <p:nvPr/>
        </p:nvSpPr>
        <p:spPr>
          <a:xfrm>
            <a:off x="113044" y="2298065"/>
            <a:ext cx="319749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Компенсация слабых сторон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179748" y="1365038"/>
            <a:ext cx="319749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Усиление </a:t>
            </a: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/>
            </a:r>
            <a:b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</a:b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сильных </a:t>
            </a: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сторон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01087" y="3586175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19"/>
          <p:cNvSpPr txBox="1"/>
          <p:nvPr/>
        </p:nvSpPr>
        <p:spPr>
          <a:xfrm>
            <a:off x="144665" y="3586175"/>
            <a:ext cx="319749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Использование возможностей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5" name="MH_SubTitle_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95662" y="5191131"/>
            <a:ext cx="11772898" cy="1323969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36" name="TextBox 19"/>
          <p:cNvSpPr txBox="1"/>
          <p:nvPr/>
        </p:nvSpPr>
        <p:spPr>
          <a:xfrm>
            <a:off x="3446413" y="5200564"/>
            <a:ext cx="8359785" cy="11918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err="1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мониторить</a:t>
            </a: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тренды рынка труда для актуализации программ;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разрабатывать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резервные сценарии (дистанционные практики) на случай кризисов;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проводить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просветительскую работу о ценности рабочих профессий.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70792" y="4884809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19"/>
          <p:cNvSpPr txBox="1"/>
          <p:nvPr/>
        </p:nvSpPr>
        <p:spPr>
          <a:xfrm>
            <a:off x="179748" y="4928400"/>
            <a:ext cx="319749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Минимизация </a:t>
            </a: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/>
            </a:r>
            <a:b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</a:b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угроз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11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252335" y="3032346"/>
            <a:ext cx="2976201" cy="3009900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461" y="1260943"/>
            <a:ext cx="3924300" cy="3990975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647700" y="336207"/>
            <a:ext cx="1079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Образовательная траектория </a:t>
            </a: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«Первая профессия»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56" b="99815" l="60208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21" t="13172" r="8334"/>
          <a:stretch/>
        </p:blipFill>
        <p:spPr>
          <a:xfrm>
            <a:off x="9386526" y="2040175"/>
            <a:ext cx="2219325" cy="366869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14349" y="1293760"/>
            <a:ext cx="7477125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4349" y="1293760"/>
            <a:ext cx="7477124" cy="282552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Высокий уровень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конкуренции на рынке труда.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Сложности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выбора первой профессии школьниками.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Быстрые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изменения структуры занятости и появления новых профессий.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Необходимость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соответствовать </a:t>
            </a: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государственным стандартам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подготовки кадров.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Социальные ожидания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успешного будущего молодежи.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Недостаточная информированность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подростков о современных профессиях и способах их освоения.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4351" y="4667250"/>
            <a:ext cx="7477123" cy="190499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создание эффективной системы индивидуального сопровождения учащихся от первичной профессиональной пробы до успешного трудоустройства, направленной на формирование осознанного профессионального выбора, развитие необходимых компетенций и адаптацию к условиям современного рынка труда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846" y="929226"/>
            <a:ext cx="5000625" cy="663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АКТУАЛЬНОСТЬ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0522" y="4200524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Цель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8817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8" y="615642"/>
            <a:ext cx="11739841" cy="55789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84551" y="711875"/>
            <a:ext cx="874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КЛЮЧЕВЫЕ ЭФФЕКТЫ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5429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Модель образовательной траектории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«Первая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профессия»</a:t>
            </a:r>
          </a:p>
        </p:txBody>
      </p:sp>
      <p:sp>
        <p:nvSpPr>
          <p:cNvPr id="6" name="Овал 5"/>
          <p:cNvSpPr/>
          <p:nvPr/>
        </p:nvSpPr>
        <p:spPr>
          <a:xfrm>
            <a:off x="7252335" y="3287103"/>
            <a:ext cx="2976201" cy="3009900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461" y="1515700"/>
            <a:ext cx="3924300" cy="3990975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56" b="99815" l="60208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21" t="13172" r="8334"/>
          <a:stretch/>
        </p:blipFill>
        <p:spPr>
          <a:xfrm>
            <a:off x="9386526" y="2294932"/>
            <a:ext cx="2219325" cy="366869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55733" y="1454657"/>
            <a:ext cx="6754667" cy="5171690"/>
          </a:xfrm>
          <a:prstGeom prst="roundRect">
            <a:avLst/>
          </a:prstGeom>
          <a:solidFill>
            <a:srgbClr val="394959">
              <a:alpha val="20000"/>
            </a:srgbClr>
          </a:solidFill>
          <a:ln w="38100">
            <a:solidFill>
              <a:srgbClr val="39495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9"/>
          <p:cNvSpPr txBox="1"/>
          <p:nvPr/>
        </p:nvSpPr>
        <p:spPr>
          <a:xfrm>
            <a:off x="379557" y="1946312"/>
            <a:ext cx="6240318" cy="418838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связка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теории и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практики</a:t>
            </a:r>
          </a:p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 </a:t>
            </a: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профессиональная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идентификация </a:t>
            </a: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стартовый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капитал </a:t>
            </a: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algn="ctr">
              <a:defRPr/>
            </a:pP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снижение рисков</a:t>
            </a:r>
          </a:p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 </a:t>
            </a: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адаптивность </a:t>
            </a:r>
            <a:endParaRPr lang="ru-RU" altLang="zh-CN" sz="28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55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5455" y="2527407"/>
            <a:ext cx="11397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Телефоны </a:t>
            </a:r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для связи: </a:t>
            </a:r>
            <a:endParaRPr lang="ru-RU" b="1" u="sng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+7-9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442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-4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51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–руководител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ЦОПП ЛО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</a:t>
            </a:r>
            <a:r>
              <a:rPr lang="ru-RU" b="1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Ирина Александровна</a:t>
            </a:r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Электронная почта:</a:t>
            </a:r>
          </a:p>
          <a:p>
            <a:pPr algn="ctr"/>
            <a:r>
              <a:rPr lang="en-GB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copp47@mail.ru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1555" y="165350"/>
            <a:ext cx="7559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600" spc="-20" dirty="0">
                <a:latin typeface="Arial Black" pitchFamily="34" charset="0"/>
                <a:ea typeface="+mj-ea"/>
                <a:cs typeface="+mj-cs"/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2815" y="846076"/>
            <a:ext cx="8928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Центр опережающей профессиональной подготовки Ленинградской области (ЦОПП ЛО)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базе </a:t>
            </a:r>
          </a:p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ГБПОУ ЛО «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Беседский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сельскохозяйственный техникум»</a:t>
            </a:r>
          </a:p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Ирина Александровна - руководитель  ЦОПП 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5371" y="2491533"/>
            <a:ext cx="10753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Адрес: 188447, Ленинградская область, 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Волосовский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район, пос. Беседа, д. 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77575" y="4664061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тг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https://t.me/copp47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3339" y="4664061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сайт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u="sng" dirty="0">
                <a:solidFill>
                  <a:srgbClr val="394959"/>
                </a:solidFill>
                <a:hlinkClick r:id="rId3"/>
              </a:rPr>
              <a:t>https://copp47.ru/</a:t>
            </a:r>
            <a:endParaRPr lang="ru-RU" dirty="0">
              <a:solidFill>
                <a:srgbClr val="39495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2714" y="4664061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vk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u="sng" dirty="0">
                <a:solidFill>
                  <a:srgbClr val="394959"/>
                </a:solidFill>
                <a:hlinkClick r:id="rId4"/>
              </a:rPr>
              <a:t>https://vk.com/copp47</a:t>
            </a:r>
            <a:endParaRPr lang="ru-RU" dirty="0">
              <a:solidFill>
                <a:srgbClr val="394959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  <p:pic>
        <p:nvPicPr>
          <p:cNvPr id="13" name="Рисунок 12" descr="http://qrcoder.ru/code/?http%3A%2F%2Fcopp47.ru%2F&amp;4&amp;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65" y="5174401"/>
            <a:ext cx="1463311" cy="145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qrcoder.ru/code/?https%3A%2F%2Fvk.com%2Fcopp47&amp;4&amp;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14" y="5172911"/>
            <a:ext cx="1434342" cy="146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http://qrcoder.ru/code/?https%3A%2F%2Ft.me%2Fcopp47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73" y="5172910"/>
            <a:ext cx="1461084" cy="14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8125" y="942976"/>
            <a:ext cx="11677650" cy="5610224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01160" y="338384"/>
            <a:ext cx="980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Задачи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7674" y="1152525"/>
            <a:ext cx="11258551" cy="517207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3899" y="885008"/>
            <a:ext cx="10706101" cy="3467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Формирование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осознанного профессионального выбора путем предоставления подросткам возможностей попробовать себя в разных видах профессиональной деятельности.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Развитие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необходимых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компетенций,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требуемые современным рынком труда.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Обеспечение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непрерывности перехода от школьного образования к среднему профессиональному или высшему образованию и последующему трудоустройству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.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763000" y="3460589"/>
            <a:ext cx="3352799" cy="3308877"/>
          </a:xfrm>
          <a:prstGeom prst="ellipse">
            <a:avLst/>
          </a:prstGeom>
          <a:solidFill>
            <a:schemeClr val="bg1"/>
          </a:solidFill>
          <a:ln w="762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98" y="3538538"/>
            <a:ext cx="3710401" cy="288586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23899" y="3552825"/>
            <a:ext cx="7943852" cy="2790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Повышение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конкурентоспособности выпускников на рынке труда посредством тесного сотрудничества с потенциальными работодателями и адаптивных образовательных программ.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Мониторинг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индивидуальных успехов учеников и своевременная коррекция их путей профессионального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становления.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135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394879" y="2999083"/>
            <a:ext cx="11430000" cy="1532334"/>
            <a:chOff x="7764371" y="2260328"/>
            <a:chExt cx="8128504" cy="1630297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947768" y="2260328"/>
              <a:ext cx="5945107" cy="1630297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индивидуализация 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практико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ориентированность </a:t>
              </a:r>
              <a:endPara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партнёрство 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непрерывность 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err="1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рефлексивность</a:t>
              </a: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доступность </a:t>
              </a:r>
              <a:endPara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0899" y="169780"/>
            <a:ext cx="11982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Понятие и принципы </a:t>
            </a:r>
            <a:endParaRPr lang="ru-RU" sz="24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образовательной </a:t>
            </a: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траектории </a:t>
            </a: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«</a:t>
            </a: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первая профессия»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47124" y="1452052"/>
            <a:ext cx="11430000" cy="1358306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465092" y="1365038"/>
            <a:ext cx="8277518" cy="153233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индивидуальный маршрут освоения профессиональных компетенций, включающий: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диагностику </a:t>
            </a: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интересов и способностей;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пробные </a:t>
            </a: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профессиональные опыты;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теоретическую </a:t>
            </a: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 практическую подготовку;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стажировки </a:t>
            </a: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 трудоустройство.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159" y="1126739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0" y="1115077"/>
            <a:ext cx="3357282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Образовательная траектория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77147" y="4890575"/>
            <a:ext cx="11347732" cy="151845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23958" y="5002816"/>
            <a:ext cx="8359785" cy="129397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Целевой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Содержательный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Технологический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err="1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Диагностико</a:t>
            </a: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-мониторинговый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Организационно-управленческий </a:t>
            </a:r>
            <a:endParaRPr lang="ru-RU" altLang="zh-CN" sz="1400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4269" y="4531417"/>
            <a:ext cx="3264171" cy="12698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40024" y="4531417"/>
            <a:ext cx="3084642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Структурные компоненты модели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18654" y="2897372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18654" y="2929598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Ключевые принципы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8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394879" y="3102520"/>
            <a:ext cx="11430000" cy="1325456"/>
            <a:chOff x="7764371" y="2370378"/>
            <a:chExt cx="8128504" cy="1410193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10165957" y="2441472"/>
              <a:ext cx="5645633" cy="1268009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defRPr/>
              </a:pP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завершённый цикл учебно трудовой деятельности в условиях, приближённых к производственным (С. Н. Чистякова), направленный на проверку осознанности профессионального выбора.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0899" y="169780"/>
            <a:ext cx="11982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Ключевые понятия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образовательной </a:t>
            </a: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траектории </a:t>
            </a: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«</a:t>
            </a: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первая профессия»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47124" y="1452052"/>
            <a:ext cx="11430000" cy="1358306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428999" y="1452052"/>
            <a:ext cx="8313609" cy="11918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индивидуализированный маршрут освоения компетенций, включающий целеполагание, содержание, формы, средства и результаты обучения </a:t>
            </a: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/>
            </a:r>
            <a:b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</a:b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(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 А. В. Хуторскому)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160" y="1126739"/>
            <a:ext cx="3185066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64268" y="1115077"/>
            <a:ext cx="3264732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Образовательная траектория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77147" y="4733925"/>
            <a:ext cx="11347732" cy="185737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4133850" y="4658081"/>
            <a:ext cx="7487968" cy="200906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интегративное качество личности, включающее: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мотивационно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личностный компонент (интересы, ценности, мотивация);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когнитивный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компонент (знания о профессиях, карьерная грамотность);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err="1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деятельностный</a:t>
            </a: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компонент (опыт проб, навыки принятия решений).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4269" y="4531417"/>
            <a:ext cx="3969581" cy="12698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164268" y="4531417"/>
            <a:ext cx="3969582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Готовность к профессиональному самоопределению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18654" y="2897372"/>
            <a:ext cx="3653246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18654" y="2929598"/>
            <a:ext cx="3653246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Профессиональная проба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4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633381" y="12357"/>
            <a:ext cx="9291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Теоретические основы проектирования образовательных траекторий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4039" y="1065435"/>
            <a:ext cx="5519089" cy="77288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Теоретические подходы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4039" y="2051472"/>
            <a:ext cx="551908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Системный подход </a:t>
            </a:r>
            <a:endParaRPr lang="ru-RU" sz="20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(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Б. Г. Ананьев, В. П. Беспалько)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1588" y="1065435"/>
            <a:ext cx="5538134" cy="77288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Психолого-педагогические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механизмы самоопределения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4038" y="3146848"/>
            <a:ext cx="551908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394959"/>
                </a:solidFill>
                <a:latin typeface="Montserrat" pitchFamily="2" charset="-52"/>
              </a:rPr>
              <a:t>Деятельностный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 подход </a:t>
            </a:r>
            <a:endParaRPr lang="ru-RU" sz="20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(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В. В. Давыдов, Д. Б. </a:t>
            </a:r>
            <a:r>
              <a:rPr lang="ru-RU" sz="2000" b="1" dirty="0" err="1">
                <a:solidFill>
                  <a:srgbClr val="394959"/>
                </a:solidFill>
                <a:latin typeface="Montserrat" pitchFamily="2" charset="-52"/>
              </a:rPr>
              <a:t>Эльконин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4037" y="4213650"/>
            <a:ext cx="551908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Личностно-ориентированный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подход 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(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Е. В. </a:t>
            </a:r>
            <a:r>
              <a:rPr lang="ru-RU" sz="2000" b="1" dirty="0" err="1">
                <a:solidFill>
                  <a:srgbClr val="394959"/>
                </a:solidFill>
                <a:latin typeface="Montserrat" pitchFamily="2" charset="-52"/>
              </a:rPr>
              <a:t>Бондаревская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, </a:t>
            </a:r>
            <a:endParaRPr lang="ru-RU" sz="20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И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. С. </a:t>
            </a:r>
            <a:r>
              <a:rPr lang="ru-RU" sz="2000" b="1" dirty="0" err="1">
                <a:solidFill>
                  <a:srgbClr val="394959"/>
                </a:solidFill>
                <a:latin typeface="Montserrat" pitchFamily="2" charset="-52"/>
              </a:rPr>
              <a:t>Якиманская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)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4036" y="5288172"/>
            <a:ext cx="551908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394959"/>
                </a:solidFill>
                <a:latin typeface="Montserrat" pitchFamily="2" charset="-52"/>
              </a:rPr>
              <a:t>Компетентностный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 подход </a:t>
            </a:r>
            <a:endParaRPr lang="ru-RU" sz="20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(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В. А. </a:t>
            </a:r>
            <a:r>
              <a:rPr lang="ru-RU" sz="2000" b="1" dirty="0" err="1">
                <a:solidFill>
                  <a:srgbClr val="394959"/>
                </a:solidFill>
                <a:latin typeface="Montserrat" pitchFamily="2" charset="-52"/>
              </a:rPr>
              <a:t>Болотов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, И. А. Зимняя)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60633" y="2051472"/>
            <a:ext cx="551908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Идентификация 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60632" y="3146848"/>
            <a:ext cx="551908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Рефлексия 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60631" y="4213650"/>
            <a:ext cx="551908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Прогнозирование 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41588" y="5288172"/>
            <a:ext cx="551908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Принятие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решения </a:t>
            </a:r>
          </a:p>
        </p:txBody>
      </p:sp>
    </p:spTree>
    <p:extLst>
      <p:ext uri="{BB962C8B-B14F-4D97-AF65-F5344CB8AC3E}">
        <p14:creationId xmlns:p14="http://schemas.microsoft.com/office/powerpoint/2010/main" val="25671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8" y="61564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84551" y="711875"/>
            <a:ext cx="874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Этапы проектирования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5429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Модель образовательной траектории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«Первая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профессия»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30857"/>
              </p:ext>
            </p:extLst>
          </p:nvPr>
        </p:nvGraphicFramePr>
        <p:xfrm>
          <a:off x="62270" y="1072158"/>
          <a:ext cx="11922043" cy="56707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3655"/>
                <a:gridCol w="1984766"/>
                <a:gridCol w="3066659"/>
                <a:gridCol w="3895725"/>
                <a:gridCol w="2621238"/>
              </a:tblGrid>
              <a:tr h="397725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Этап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120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Цели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Формы</a:t>
                      </a:r>
                      <a:endParaRPr lang="ru-RU" sz="14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Результаты</a:t>
                      </a:r>
                      <a:endParaRPr lang="ru-RU" sz="14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0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1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Профессиональная проба </a:t>
                      </a:r>
                      <a:b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</a:b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(6–11 классы)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познакомить с реальными профессиями;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выявить склонности и мотивацию;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сформировать первичный образ «я — профессионал».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мастер классы и </a:t>
                      </a:r>
                      <a:r>
                        <a:rPr lang="ru-RU" sz="11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воркшопы</a:t>
                      </a: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на площадках работодателей;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симуляционные</a:t>
                      </a: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игры и кейсы;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мини стажировки (1–3 дня);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онлайн пробы и виртуальные туры в профессию.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портфолио </a:t>
                      </a:r>
                      <a:r>
                        <a:rPr lang="ru-RU" sz="11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профпроб</a:t>
                      </a: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рефлексивный дневник;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рекомендация по выбору направления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ru-RU" sz="11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81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1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Предварительная профессиональная подготовка </a:t>
                      </a:r>
                      <a:b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</a:b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(9–11 классы, </a:t>
                      </a:r>
                      <a:b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</a:b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 курс СПО)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углубить представления о профессии;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освоить базовые компетенции;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подготовиться к поступлению в </a:t>
                      </a:r>
                      <a:r>
                        <a:rPr lang="ru-RU" sz="11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профобразовательную</a:t>
                      </a: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организацию.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предпрофильные</a:t>
                      </a: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курсы и кружки;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программы «Профессиональное обучение без границ»;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участие в чемпионатах </a:t>
                      </a:r>
                      <a:r>
                        <a:rPr lang="ru-RU" sz="11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профмастерства</a:t>
                      </a: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проектная деятельность с отраслевыми заказчиками.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сертификат о прохождении курса;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первый профессиональный продукт;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портфолио для поступления.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ru-RU" sz="11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81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11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Основное профессиональное обучение (СПО, ДПО, короткие программы)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сформировать квалификационно значимые компетенции;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интегрировать в профессиональное сообщество;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подготовить к независимой оценке квалификации.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дуальное обучение (теория + практика на предприятии);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модульные программы с </a:t>
                      </a:r>
                      <a:r>
                        <a:rPr lang="ru-RU" sz="11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микросертификациями</a:t>
                      </a: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наставничество от работодателя;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участие в реальных производственных задачах.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диплом/свидетельство о профессии;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опыт работы в портфолио;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отзыв наставника;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готовность к трудоустройству.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ru-RU" sz="11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53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11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Сопровождение трудоустройства (финал обучения — 6 месяцев после выпуска)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помочь в поиске работы;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снизить адаптационный барьер;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отследить устойчивость трудоустройства.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ru-RU" sz="11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ярмарки вакансий и карьерные консультации;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тренинги по составлению резюме и прохождению интервью;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менторство</a:t>
                      </a: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первых месяцев работы;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мониторинг трудоустройства и обратная связь от работодателя.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ru-RU" sz="11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трудовой договор;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план профессионального роста на 1–3 года;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оценка эффективности траектории.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ru-RU" sz="11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6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55733" y="1543435"/>
            <a:ext cx="5592617" cy="517169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81305" y="1544167"/>
            <a:ext cx="5991225" cy="517169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Модель образовательной траектории «Первая профессия»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2578" y="943743"/>
            <a:ext cx="3821799" cy="1183215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226675" y="1288778"/>
            <a:ext cx="380770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Участники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79557" y="2127287"/>
            <a:ext cx="5344967" cy="418838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Образовательная организация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Работодатель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Служба занятости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Обучающийся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Наставник/ куратор</a:t>
            </a:r>
            <a:endParaRPr lang="ru-RU" altLang="zh-CN" sz="28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67156" y="867569"/>
            <a:ext cx="3819525" cy="1183214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7167155" y="996615"/>
            <a:ext cx="3819526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Инструменты реализации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6219417" y="1916016"/>
            <a:ext cx="5715000" cy="4733211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defRPr>
            </a:lvl1pPr>
          </a:lstStyle>
          <a:p>
            <a:pPr marL="342900" indent="-342900" algn="ctr">
              <a:buFont typeface="Wingdings" pitchFamily="2" charset="2"/>
              <a:buChar char="ü"/>
            </a:pPr>
            <a:r>
              <a:rPr lang="ru-RU" altLang="zh-CN" sz="2400" dirty="0" smtClean="0"/>
              <a:t>Диагностика</a:t>
            </a:r>
          </a:p>
          <a:p>
            <a:pPr algn="ctr"/>
            <a:r>
              <a:rPr lang="ru-RU" altLang="zh-CN" sz="1600" dirty="0"/>
              <a:t>(</a:t>
            </a:r>
            <a:r>
              <a:rPr lang="ru-RU" altLang="zh-CN" sz="1600" dirty="0" err="1"/>
              <a:t>профориентационные</a:t>
            </a:r>
            <a:r>
              <a:rPr lang="ru-RU" altLang="zh-CN" sz="1600" dirty="0"/>
              <a:t> тесты, </a:t>
            </a:r>
            <a:r>
              <a:rPr lang="ru-RU" altLang="zh-CN" sz="1600" dirty="0" err="1"/>
              <a:t>ассессмент</a:t>
            </a:r>
            <a:r>
              <a:rPr lang="ru-RU" altLang="zh-CN" sz="1600" dirty="0"/>
              <a:t> </a:t>
            </a:r>
            <a:r>
              <a:rPr lang="ru-RU" altLang="zh-CN" sz="1600" dirty="0" smtClean="0"/>
              <a:t>центры, интервью)</a:t>
            </a:r>
          </a:p>
          <a:p>
            <a:pPr algn="ctr"/>
            <a:endParaRPr lang="ru-RU" altLang="zh-CN" sz="1600" dirty="0"/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altLang="zh-CN" sz="2400" dirty="0" smtClean="0"/>
              <a:t>Планирование</a:t>
            </a:r>
          </a:p>
          <a:p>
            <a:pPr algn="ctr"/>
            <a:r>
              <a:rPr lang="ru-RU" altLang="zh-CN" sz="1600" dirty="0"/>
              <a:t>(индивидуальный учебный план, карта компетенций, дорожная карта</a:t>
            </a:r>
            <a:r>
              <a:rPr lang="ru-RU" altLang="zh-CN" sz="1600" dirty="0" smtClean="0"/>
              <a:t>)</a:t>
            </a:r>
          </a:p>
          <a:p>
            <a:pPr algn="ctr"/>
            <a:endParaRPr lang="ru-RU" altLang="zh-CN" sz="1600" dirty="0"/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altLang="zh-CN" sz="2400" dirty="0"/>
              <a:t>Фиксация </a:t>
            </a:r>
            <a:r>
              <a:rPr lang="ru-RU" altLang="zh-CN" sz="2400" dirty="0" smtClean="0"/>
              <a:t>результатов</a:t>
            </a:r>
          </a:p>
          <a:p>
            <a:pPr algn="ctr"/>
            <a:r>
              <a:rPr lang="ru-RU" altLang="zh-CN" sz="1600" dirty="0"/>
              <a:t>(цифровое портфолио, </a:t>
            </a:r>
            <a:r>
              <a:rPr lang="ru-RU" altLang="zh-CN" sz="1600" dirty="0" err="1"/>
              <a:t>бейджи</a:t>
            </a:r>
            <a:r>
              <a:rPr lang="ru-RU" altLang="zh-CN" sz="1600" dirty="0"/>
              <a:t> компетенций, отзывы</a:t>
            </a:r>
            <a:r>
              <a:rPr lang="ru-RU" altLang="zh-CN" sz="1600" dirty="0" smtClean="0"/>
              <a:t>)</a:t>
            </a:r>
          </a:p>
          <a:p>
            <a:pPr algn="ctr"/>
            <a:endParaRPr lang="ru-RU" altLang="zh-CN" sz="1600" dirty="0"/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altLang="zh-CN" sz="2400" dirty="0" smtClean="0"/>
              <a:t>Мониторинг</a:t>
            </a:r>
          </a:p>
          <a:p>
            <a:pPr algn="ctr"/>
            <a:r>
              <a:rPr lang="ru-RU" altLang="zh-CN" sz="1600" dirty="0"/>
              <a:t>(анкеты удовлетворённости, показатели трудоустройства, KPI траектории)</a:t>
            </a:r>
          </a:p>
        </p:txBody>
      </p:sp>
    </p:spTree>
    <p:extLst>
      <p:ext uri="{BB962C8B-B14F-4D97-AF65-F5344CB8AC3E}">
        <p14:creationId xmlns:p14="http://schemas.microsoft.com/office/powerpoint/2010/main" val="31480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09551" y="1547403"/>
            <a:ext cx="4714875" cy="517169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57775" y="1544167"/>
            <a:ext cx="7014755" cy="517169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Модель образовательной траектории «Первая профессия»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879" y="1000583"/>
            <a:ext cx="3821799" cy="855759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686228" y="1007413"/>
            <a:ext cx="3619073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Критерии эффективности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22384" y="1856342"/>
            <a:ext cx="4935391" cy="500562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Образовательные:</a:t>
            </a: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algn="ctr">
              <a:defRPr/>
            </a:pPr>
            <a:r>
              <a:rPr lang="ru-RU" altLang="zh-CN" sz="16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успешность промежуточной аттестации.</a:t>
            </a:r>
          </a:p>
          <a:p>
            <a:pPr algn="ctr">
              <a:defRPr/>
            </a:pPr>
            <a:endParaRPr lang="ru-RU" altLang="zh-CN" sz="16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Профессиональные:</a:t>
            </a:r>
          </a:p>
          <a:p>
            <a:pPr algn="ctr">
              <a:defRPr/>
            </a:pPr>
            <a:r>
              <a:rPr lang="ru-RU" altLang="zh-CN" sz="16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наличие опыта работы;</a:t>
            </a:r>
          </a:p>
          <a:p>
            <a:pPr algn="ctr">
              <a:defRPr/>
            </a:pPr>
            <a:r>
              <a:rPr lang="ru-RU" altLang="zh-CN" sz="16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готовность к независимой оценке квалификации.</a:t>
            </a:r>
          </a:p>
          <a:p>
            <a:pPr algn="ctr">
              <a:defRPr/>
            </a:pPr>
            <a:endParaRPr lang="ru-RU" altLang="zh-CN" sz="16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Трудовые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:</a:t>
            </a:r>
          </a:p>
          <a:p>
            <a:pPr algn="ctr">
              <a:defRPr/>
            </a:pPr>
            <a:r>
              <a:rPr lang="ru-RU" altLang="zh-CN" sz="16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трудоустройство </a:t>
            </a:r>
            <a:r>
              <a:rPr lang="ru-RU" altLang="zh-CN" sz="16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в срок до 6 </a:t>
            </a:r>
            <a:r>
              <a:rPr lang="ru-RU" altLang="zh-CN" sz="16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месяцев;</a:t>
            </a:r>
          </a:p>
          <a:p>
            <a:pPr algn="ctr">
              <a:defRPr/>
            </a:pPr>
            <a:r>
              <a:rPr lang="ru-RU" altLang="zh-CN" sz="16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устойчивость </a:t>
            </a:r>
            <a:r>
              <a:rPr lang="ru-RU" altLang="zh-CN" sz="16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занятости (≥ 1 год</a:t>
            </a:r>
            <a:r>
              <a:rPr lang="ru-RU" altLang="zh-CN" sz="16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).</a:t>
            </a:r>
          </a:p>
          <a:p>
            <a:pPr algn="ctr">
              <a:defRPr/>
            </a:pPr>
            <a:endParaRPr lang="ru-RU" altLang="zh-CN" sz="16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Личностные:</a:t>
            </a:r>
          </a:p>
          <a:p>
            <a:pPr algn="ctr">
              <a:defRPr/>
            </a:pPr>
            <a:r>
              <a:rPr lang="ru-RU" altLang="zh-CN" sz="16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удовлетворённость </a:t>
            </a:r>
            <a:r>
              <a:rPr lang="ru-RU" altLang="zh-CN" sz="16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выбором;</a:t>
            </a:r>
          </a:p>
          <a:p>
            <a:pPr algn="ctr">
              <a:defRPr/>
            </a:pPr>
            <a:r>
              <a:rPr lang="ru-RU" altLang="zh-CN" sz="16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готовность </a:t>
            </a:r>
            <a:r>
              <a:rPr lang="ru-RU" altLang="zh-CN" sz="16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 дальнейшему обучению.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09928" y="1007413"/>
            <a:ext cx="3819525" cy="848929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6509927" y="1000583"/>
            <a:ext cx="3819526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Риски и пути их минимизации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5300454" y="2068973"/>
            <a:ext cx="2400300" cy="715089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ru-RU" altLang="zh-CN" dirty="0" smtClean="0"/>
              <a:t>Неточный </a:t>
            </a:r>
            <a:r>
              <a:rPr lang="ru-RU" altLang="zh-CN" dirty="0"/>
              <a:t>выбор профессии </a:t>
            </a:r>
            <a:endParaRPr lang="ru-RU" altLang="zh-CN" dirty="0" smtClean="0"/>
          </a:p>
        </p:txBody>
      </p:sp>
      <p:sp>
        <p:nvSpPr>
          <p:cNvPr id="11" name="TextBox 19"/>
          <p:cNvSpPr txBox="1"/>
          <p:nvPr/>
        </p:nvSpPr>
        <p:spPr>
          <a:xfrm>
            <a:off x="5300454" y="2990700"/>
            <a:ext cx="2400301" cy="1328023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ru-RU" altLang="zh-CN" dirty="0" smtClean="0"/>
              <a:t>Разрыв </a:t>
            </a:r>
            <a:r>
              <a:rPr lang="ru-RU" altLang="zh-CN" dirty="0"/>
              <a:t>между обучением и требованиями рынка </a:t>
            </a:r>
            <a:endParaRPr lang="ru-RU" altLang="zh-CN" dirty="0" smtClean="0"/>
          </a:p>
        </p:txBody>
      </p:sp>
      <p:sp>
        <p:nvSpPr>
          <p:cNvPr id="12" name="TextBox 19"/>
          <p:cNvSpPr txBox="1"/>
          <p:nvPr/>
        </p:nvSpPr>
        <p:spPr>
          <a:xfrm>
            <a:off x="5319099" y="4444296"/>
            <a:ext cx="2381657" cy="715089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ru-RU" altLang="zh-CN" dirty="0" smtClean="0"/>
              <a:t>Низкая </a:t>
            </a:r>
            <a:r>
              <a:rPr lang="ru-RU" altLang="zh-CN" dirty="0"/>
              <a:t>мотивация </a:t>
            </a:r>
            <a:endParaRPr lang="ru-RU" altLang="zh-CN" dirty="0" smtClean="0"/>
          </a:p>
        </p:txBody>
      </p:sp>
      <p:sp>
        <p:nvSpPr>
          <p:cNvPr id="15" name="TextBox 19"/>
          <p:cNvSpPr txBox="1"/>
          <p:nvPr/>
        </p:nvSpPr>
        <p:spPr>
          <a:xfrm>
            <a:off x="5319099" y="5615392"/>
            <a:ext cx="2400302" cy="715089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ru-RU" altLang="zh-CN" dirty="0" smtClean="0"/>
              <a:t>Сложности </a:t>
            </a:r>
            <a:r>
              <a:rPr lang="ru-RU" altLang="zh-CN" dirty="0"/>
              <a:t>трудоустройства </a:t>
            </a:r>
            <a:endParaRPr lang="ru-RU" altLang="zh-CN" dirty="0" smtClean="0"/>
          </a:p>
        </p:txBody>
      </p:sp>
      <p:sp>
        <p:nvSpPr>
          <p:cNvPr id="16" name="TextBox 19"/>
          <p:cNvSpPr txBox="1"/>
          <p:nvPr/>
        </p:nvSpPr>
        <p:spPr>
          <a:xfrm>
            <a:off x="7819618" y="2068973"/>
            <a:ext cx="4172357" cy="715089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ru-RU" altLang="zh-CN" dirty="0"/>
              <a:t>многократные </a:t>
            </a:r>
            <a:r>
              <a:rPr lang="ru-RU" altLang="zh-CN" dirty="0" err="1"/>
              <a:t>профпробы</a:t>
            </a:r>
            <a:r>
              <a:rPr lang="ru-RU" altLang="zh-CN" dirty="0"/>
              <a:t>, рефлексивные сессии</a:t>
            </a:r>
            <a:endParaRPr lang="ru-RU" altLang="zh-CN" dirty="0" smtClean="0"/>
          </a:p>
        </p:txBody>
      </p:sp>
      <p:sp>
        <p:nvSpPr>
          <p:cNvPr id="22" name="TextBox 19"/>
          <p:cNvSpPr txBox="1"/>
          <p:nvPr/>
        </p:nvSpPr>
        <p:spPr>
          <a:xfrm>
            <a:off x="7819618" y="3297166"/>
            <a:ext cx="4086225" cy="715089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ru-RU" altLang="zh-CN" dirty="0"/>
              <a:t>участие работодателей в разработке программ</a:t>
            </a:r>
            <a:endParaRPr lang="ru-RU" altLang="zh-CN" dirty="0" smtClean="0"/>
          </a:p>
        </p:txBody>
      </p:sp>
      <p:sp>
        <p:nvSpPr>
          <p:cNvPr id="23" name="TextBox 19"/>
          <p:cNvSpPr txBox="1"/>
          <p:nvPr/>
        </p:nvSpPr>
        <p:spPr>
          <a:xfrm>
            <a:off x="7819617" y="4271505"/>
            <a:ext cx="4086225" cy="1021556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ru-RU" altLang="zh-CN" dirty="0" err="1"/>
              <a:t>геймификация</a:t>
            </a:r>
            <a:r>
              <a:rPr lang="ru-RU" altLang="zh-CN" dirty="0"/>
              <a:t>, реальные проекты, видимые результаты</a:t>
            </a:r>
            <a:endParaRPr lang="ru-RU" altLang="zh-CN" dirty="0" smtClean="0"/>
          </a:p>
        </p:txBody>
      </p:sp>
      <p:sp>
        <p:nvSpPr>
          <p:cNvPr id="24" name="TextBox 19"/>
          <p:cNvSpPr txBox="1"/>
          <p:nvPr/>
        </p:nvSpPr>
        <p:spPr>
          <a:xfrm>
            <a:off x="7819616" y="5462158"/>
            <a:ext cx="4086225" cy="1021556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ru-RU" altLang="zh-CN" dirty="0"/>
              <a:t>раннее вовлечение в сеть профессиональных контактов, </a:t>
            </a:r>
            <a:r>
              <a:rPr lang="ru-RU" altLang="zh-CN" dirty="0" err="1"/>
              <a:t>менторство</a:t>
            </a:r>
            <a:endParaRPr lang="ru-RU" altLang="zh-CN" dirty="0" smtClean="0"/>
          </a:p>
        </p:txBody>
      </p:sp>
      <p:sp>
        <p:nvSpPr>
          <p:cNvPr id="2" name="Стрелка вправо 1"/>
          <p:cNvSpPr/>
          <p:nvPr/>
        </p:nvSpPr>
        <p:spPr>
          <a:xfrm>
            <a:off x="7617416" y="2264592"/>
            <a:ext cx="404403" cy="28575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617416" y="3511836"/>
            <a:ext cx="404403" cy="28575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7607483" y="4658965"/>
            <a:ext cx="404403" cy="28575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617416" y="5830061"/>
            <a:ext cx="404403" cy="28575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3_Тема Office">
  <a:themeElements>
    <a:clrScheme name="Межрегиональная конференция">
      <a:dk1>
        <a:srgbClr val="051E3C"/>
      </a:dk1>
      <a:lt1>
        <a:srgbClr val="F8F8F8"/>
      </a:lt1>
      <a:dk2>
        <a:srgbClr val="F8F8F8"/>
      </a:dk2>
      <a:lt2>
        <a:srgbClr val="051E3C"/>
      </a:lt2>
      <a:accent1>
        <a:srgbClr val="236EC1"/>
      </a:accent1>
      <a:accent2>
        <a:srgbClr val="CADFF2"/>
      </a:accent2>
      <a:accent3>
        <a:srgbClr val="F8F8F8"/>
      </a:accent3>
      <a:accent4>
        <a:srgbClr val="F8F8F8"/>
      </a:accent4>
      <a:accent5>
        <a:srgbClr val="F8F8F8"/>
      </a:accent5>
      <a:accent6>
        <a:srgbClr val="F8F8F8"/>
      </a:accent6>
      <a:hlink>
        <a:srgbClr val="ED7D31"/>
      </a:hlink>
      <a:folHlink>
        <a:srgbClr val="ED7D31"/>
      </a:folHlink>
    </a:clrScheme>
    <a:fontScheme name="Официальная тема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1973</TotalTime>
  <Words>1469</Words>
  <Application>Microsoft Office PowerPoint</Application>
  <PresentationFormat>Произвольный</PresentationFormat>
  <Paragraphs>334</Paragraphs>
  <Slides>21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VideoDoska</dc:creator>
  <cp:lastModifiedBy>1</cp:lastModifiedBy>
  <cp:revision>594</cp:revision>
  <dcterms:created xsi:type="dcterms:W3CDTF">2025-01-28T02:16:40Z</dcterms:created>
  <dcterms:modified xsi:type="dcterms:W3CDTF">2025-12-08T10:10:22Z</dcterms:modified>
</cp:coreProperties>
</file>