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80" r:id="rId6"/>
    <p:sldId id="271" r:id="rId7"/>
    <p:sldId id="272" r:id="rId8"/>
    <p:sldId id="273" r:id="rId9"/>
    <p:sldId id="274" r:id="rId10"/>
    <p:sldId id="277" r:id="rId11"/>
    <p:sldId id="278" r:id="rId12"/>
    <p:sldId id="260" r:id="rId13"/>
    <p:sldId id="259" r:id="rId14"/>
    <p:sldId id="261" r:id="rId15"/>
    <p:sldId id="262" r:id="rId16"/>
    <p:sldId id="263" r:id="rId17"/>
    <p:sldId id="264" r:id="rId18"/>
    <p:sldId id="283" r:id="rId19"/>
    <p:sldId id="284" r:id="rId20"/>
    <p:sldId id="285" r:id="rId21"/>
    <p:sldId id="266" r:id="rId22"/>
    <p:sldId id="281" r:id="rId23"/>
    <p:sldId id="282" r:id="rId24"/>
  </p:sldIdLst>
  <p:sldSz cx="9144000" cy="6858000" type="screen4x3"/>
  <p:notesSz cx="6858000" cy="9144000"/>
  <p:defaultTextStyle>
    <a:defPPr lvl="0">
      <a:defRPr lang="ru-RU"/>
    </a:defPPr>
    <a:lvl1pPr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E9C9E-01A9-4EA3-9FE9-DD3A4B8546F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C434D1BF-8F5A-4480-8694-6ADF0F928A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?</a:t>
          </a:r>
        </a:p>
      </dgm:t>
    </dgm:pt>
    <dgm:pt modelId="{92D5A758-15DC-4B56-8331-226C41A1EBF7}" type="parTrans" cxnId="{AAF76EC6-161B-425D-881C-BB82518F169A}">
      <dgm:prSet/>
      <dgm:spPr/>
    </dgm:pt>
    <dgm:pt modelId="{C5E409DE-DB27-417D-AA2F-BD69CC6A1DAA}" type="sibTrans" cxnId="{AAF76EC6-161B-425D-881C-BB82518F169A}">
      <dgm:prSet/>
      <dgm:spPr/>
    </dgm:pt>
    <dgm:pt modelId="{5AE0D166-D56A-46A5-8404-2E02E86970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Быстрая мощная</a:t>
          </a:r>
        </a:p>
      </dgm:t>
    </dgm:pt>
    <dgm:pt modelId="{A26BD35B-38BF-4FF7-8CEC-05AFB18F3DFA}" type="parTrans" cxnId="{B6675879-3BBE-4AA3-86F8-69BC28AE5D91}">
      <dgm:prSet/>
      <dgm:spPr/>
    </dgm:pt>
    <dgm:pt modelId="{3A77C12B-7CDB-4895-9EB5-E8522A7D0F7E}" type="sibTrans" cxnId="{B6675879-3BBE-4AA3-86F8-69BC28AE5D91}">
      <dgm:prSet/>
      <dgm:spPr/>
    </dgm:pt>
    <dgm:pt modelId="{E35B2137-EB62-4024-B091-3938D4814D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Едет обгоняет тормозит</a:t>
          </a:r>
        </a:p>
      </dgm:t>
    </dgm:pt>
    <dgm:pt modelId="{F5CBD176-963B-4EFD-9E33-B20D547AD6DA}" type="parTrans" cxnId="{40C8E4C8-A153-46B4-9335-E0B4E1738F14}">
      <dgm:prSet/>
      <dgm:spPr/>
    </dgm:pt>
    <dgm:pt modelId="{8D6F841B-0079-4503-BEE2-22DA86A74429}" type="sibTrans" cxnId="{40C8E4C8-A153-46B4-9335-E0B4E1738F14}">
      <dgm:prSet/>
      <dgm:spPr/>
    </dgm:pt>
    <dgm:pt modelId="{976CCBA7-860E-42BB-8EB6-9109274FD6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Я люблю кататься по городу.</a:t>
          </a:r>
        </a:p>
      </dgm:t>
    </dgm:pt>
    <dgm:pt modelId="{52A9CBC4-6884-4F8B-87A2-CB6F8B87F579}" type="parTrans" cxnId="{347FAA77-9860-4D60-A3A0-6EF5FB56B48B}">
      <dgm:prSet/>
      <dgm:spPr/>
    </dgm:pt>
    <dgm:pt modelId="{E62962D5-5CFA-4B5A-A296-91428A623276}" type="sibTrans" cxnId="{347FAA77-9860-4D60-A3A0-6EF5FB56B48B}">
      <dgm:prSet/>
      <dgm:spPr/>
    </dgm:pt>
    <dgm:pt modelId="{315EBD84-76EC-4431-A5BB-157BE2CC94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Транспорт</a:t>
          </a:r>
        </a:p>
      </dgm:t>
    </dgm:pt>
    <dgm:pt modelId="{A47710E8-14FA-48D6-A92F-941B0074AF5E}" type="parTrans" cxnId="{2D946EFD-3A59-4A2C-A56F-BD61118EC3FF}">
      <dgm:prSet/>
      <dgm:spPr/>
    </dgm:pt>
    <dgm:pt modelId="{E0E0BF8C-7EFC-483F-9F93-8D8A28D4BB91}" type="sibTrans" cxnId="{2D946EFD-3A59-4A2C-A56F-BD61118EC3FF}">
      <dgm:prSet/>
      <dgm:spPr/>
    </dgm:pt>
    <dgm:pt modelId="{5F457BED-B3E1-42FA-B261-F996980A4655}" type="pres">
      <dgm:prSet presAssocID="{FAFE9C9E-01A9-4EA3-9FE9-DD3A4B8546F1}" presName="Name0" presStyleCnt="0">
        <dgm:presLayoutVars>
          <dgm:dir/>
          <dgm:animLvl val="lvl"/>
          <dgm:resizeHandles val="exact"/>
        </dgm:presLayoutVars>
      </dgm:prSet>
      <dgm:spPr/>
    </dgm:pt>
    <dgm:pt modelId="{AB87D05D-8902-4E29-A28E-1E652882AE5A}" type="pres">
      <dgm:prSet presAssocID="{C434D1BF-8F5A-4480-8694-6ADF0F928A8D}" presName="Name8" presStyleCnt="0"/>
      <dgm:spPr/>
    </dgm:pt>
    <dgm:pt modelId="{5A4D2B64-C997-4949-9B79-85C2440E1C5D}" type="pres">
      <dgm:prSet presAssocID="{C434D1BF-8F5A-4480-8694-6ADF0F928A8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159F2-FCF4-48FE-A634-FAFCE2624453}" type="pres">
      <dgm:prSet presAssocID="{C434D1BF-8F5A-4480-8694-6ADF0F928A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32874-88A5-43E4-B5F8-A3BA22DADFAE}" type="pres">
      <dgm:prSet presAssocID="{5AE0D166-D56A-46A5-8404-2E02E86970AD}" presName="Name8" presStyleCnt="0"/>
      <dgm:spPr/>
    </dgm:pt>
    <dgm:pt modelId="{17D3CC51-4185-47DC-9874-4EAE4C1C3293}" type="pres">
      <dgm:prSet presAssocID="{5AE0D166-D56A-46A5-8404-2E02E86970A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A05D1-893C-43D2-AC89-4CF98C1CFCB3}" type="pres">
      <dgm:prSet presAssocID="{5AE0D166-D56A-46A5-8404-2E02E86970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43CB7-0AE2-4FE6-B3D3-92006C73D437}" type="pres">
      <dgm:prSet presAssocID="{E35B2137-EB62-4024-B091-3938D4814DEF}" presName="Name8" presStyleCnt="0"/>
      <dgm:spPr/>
    </dgm:pt>
    <dgm:pt modelId="{1034A474-39CB-4920-B880-C6622482EA7E}" type="pres">
      <dgm:prSet presAssocID="{E35B2137-EB62-4024-B091-3938D4814DE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35A57-1F3C-4B09-98E8-1C1CDEAF6AC3}" type="pres">
      <dgm:prSet presAssocID="{E35B2137-EB62-4024-B091-3938D4814D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E4D39-E5DE-4C73-9AF4-F2032DA16238}" type="pres">
      <dgm:prSet presAssocID="{976CCBA7-860E-42BB-8EB6-9109274FD6C8}" presName="Name8" presStyleCnt="0"/>
      <dgm:spPr/>
    </dgm:pt>
    <dgm:pt modelId="{B7ED993A-76CC-4344-A79B-F91D9F8F0845}" type="pres">
      <dgm:prSet presAssocID="{976CCBA7-860E-42BB-8EB6-9109274FD6C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6567D-E568-45B5-96FE-ABF84D7F2460}" type="pres">
      <dgm:prSet presAssocID="{976CCBA7-860E-42BB-8EB6-9109274FD6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6A14-524E-4057-B0B5-BB1AB56E7170}" type="pres">
      <dgm:prSet presAssocID="{315EBD84-76EC-4431-A5BB-157BE2CC94F8}" presName="Name8" presStyleCnt="0"/>
      <dgm:spPr/>
    </dgm:pt>
    <dgm:pt modelId="{3292E7F4-ECC1-4C22-97F2-8D0A20CCFD20}" type="pres">
      <dgm:prSet presAssocID="{315EBD84-76EC-4431-A5BB-157BE2CC94F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D12A8-8F53-4846-8FCD-32F8B0858D9D}" type="pres">
      <dgm:prSet presAssocID="{315EBD84-76EC-4431-A5BB-157BE2CC94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642BF-79A7-4279-AB67-C3D8FE087D58}" type="presOf" srcId="{C434D1BF-8F5A-4480-8694-6ADF0F928A8D}" destId="{941159F2-FCF4-48FE-A634-FAFCE2624453}" srcOrd="1" destOrd="0" presId="urn:microsoft.com/office/officeart/2005/8/layout/pyramid1"/>
    <dgm:cxn modelId="{474F8258-5751-4656-9F15-24F0387204A7}" type="presOf" srcId="{315EBD84-76EC-4431-A5BB-157BE2CC94F8}" destId="{3292E7F4-ECC1-4C22-97F2-8D0A20CCFD20}" srcOrd="0" destOrd="0" presId="urn:microsoft.com/office/officeart/2005/8/layout/pyramid1"/>
    <dgm:cxn modelId="{9B270D8E-4BC6-4FB4-BBB2-EE1DC3E0F57D}" type="presOf" srcId="{315EBD84-76EC-4431-A5BB-157BE2CC94F8}" destId="{26CD12A8-8F53-4846-8FCD-32F8B0858D9D}" srcOrd="1" destOrd="0" presId="urn:microsoft.com/office/officeart/2005/8/layout/pyramid1"/>
    <dgm:cxn modelId="{40C8E4C8-A153-46B4-9335-E0B4E1738F14}" srcId="{FAFE9C9E-01A9-4EA3-9FE9-DD3A4B8546F1}" destId="{E35B2137-EB62-4024-B091-3938D4814DEF}" srcOrd="2" destOrd="0" parTransId="{F5CBD176-963B-4EFD-9E33-B20D547AD6DA}" sibTransId="{8D6F841B-0079-4503-BEE2-22DA86A74429}"/>
    <dgm:cxn modelId="{F47EF8DB-4E28-41E0-82F7-DD55F6994901}" type="presOf" srcId="{E35B2137-EB62-4024-B091-3938D4814DEF}" destId="{85235A57-1F3C-4B09-98E8-1C1CDEAF6AC3}" srcOrd="1" destOrd="0" presId="urn:microsoft.com/office/officeart/2005/8/layout/pyramid1"/>
    <dgm:cxn modelId="{347FAA77-9860-4D60-A3A0-6EF5FB56B48B}" srcId="{FAFE9C9E-01A9-4EA3-9FE9-DD3A4B8546F1}" destId="{976CCBA7-860E-42BB-8EB6-9109274FD6C8}" srcOrd="3" destOrd="0" parTransId="{52A9CBC4-6884-4F8B-87A2-CB6F8B87F579}" sibTransId="{E62962D5-5CFA-4B5A-A296-91428A623276}"/>
    <dgm:cxn modelId="{AAF76EC6-161B-425D-881C-BB82518F169A}" srcId="{FAFE9C9E-01A9-4EA3-9FE9-DD3A4B8546F1}" destId="{C434D1BF-8F5A-4480-8694-6ADF0F928A8D}" srcOrd="0" destOrd="0" parTransId="{92D5A758-15DC-4B56-8331-226C41A1EBF7}" sibTransId="{C5E409DE-DB27-417D-AA2F-BD69CC6A1DAA}"/>
    <dgm:cxn modelId="{DA631669-AE4E-4666-82E4-AF741672578A}" type="presOf" srcId="{976CCBA7-860E-42BB-8EB6-9109274FD6C8}" destId="{B7ED993A-76CC-4344-A79B-F91D9F8F0845}" srcOrd="0" destOrd="0" presId="urn:microsoft.com/office/officeart/2005/8/layout/pyramid1"/>
    <dgm:cxn modelId="{2D946EFD-3A59-4A2C-A56F-BD61118EC3FF}" srcId="{FAFE9C9E-01A9-4EA3-9FE9-DD3A4B8546F1}" destId="{315EBD84-76EC-4431-A5BB-157BE2CC94F8}" srcOrd="4" destOrd="0" parTransId="{A47710E8-14FA-48D6-A92F-941B0074AF5E}" sibTransId="{E0E0BF8C-7EFC-483F-9F93-8D8A28D4BB91}"/>
    <dgm:cxn modelId="{B778DA36-DC5B-43A6-AF33-1671BD34289C}" type="presOf" srcId="{FAFE9C9E-01A9-4EA3-9FE9-DD3A4B8546F1}" destId="{5F457BED-B3E1-42FA-B261-F996980A4655}" srcOrd="0" destOrd="0" presId="urn:microsoft.com/office/officeart/2005/8/layout/pyramid1"/>
    <dgm:cxn modelId="{0027218C-5D33-48E8-A5F8-DEA95B3E9CDC}" type="presOf" srcId="{5AE0D166-D56A-46A5-8404-2E02E86970AD}" destId="{17D3CC51-4185-47DC-9874-4EAE4C1C3293}" srcOrd="0" destOrd="0" presId="urn:microsoft.com/office/officeart/2005/8/layout/pyramid1"/>
    <dgm:cxn modelId="{02377FC2-26C6-4DDF-A44D-91E918616FF9}" type="presOf" srcId="{C434D1BF-8F5A-4480-8694-6ADF0F928A8D}" destId="{5A4D2B64-C997-4949-9B79-85C2440E1C5D}" srcOrd="0" destOrd="0" presId="urn:microsoft.com/office/officeart/2005/8/layout/pyramid1"/>
    <dgm:cxn modelId="{B6675879-3BBE-4AA3-86F8-69BC28AE5D91}" srcId="{FAFE9C9E-01A9-4EA3-9FE9-DD3A4B8546F1}" destId="{5AE0D166-D56A-46A5-8404-2E02E86970AD}" srcOrd="1" destOrd="0" parTransId="{A26BD35B-38BF-4FF7-8CEC-05AFB18F3DFA}" sibTransId="{3A77C12B-7CDB-4895-9EB5-E8522A7D0F7E}"/>
    <dgm:cxn modelId="{A83C71DD-5234-4D98-89C9-9AE645C4AF2D}" type="presOf" srcId="{E35B2137-EB62-4024-B091-3938D4814DEF}" destId="{1034A474-39CB-4920-B880-C6622482EA7E}" srcOrd="0" destOrd="0" presId="urn:microsoft.com/office/officeart/2005/8/layout/pyramid1"/>
    <dgm:cxn modelId="{6E363A30-59F6-4CCC-9B4C-3EF6EBFF5100}" type="presOf" srcId="{5AE0D166-D56A-46A5-8404-2E02E86970AD}" destId="{B9AA05D1-893C-43D2-AC89-4CF98C1CFCB3}" srcOrd="1" destOrd="0" presId="urn:microsoft.com/office/officeart/2005/8/layout/pyramid1"/>
    <dgm:cxn modelId="{D666E641-6EBA-4636-AB14-72B7EBAC18A8}" type="presOf" srcId="{976CCBA7-860E-42BB-8EB6-9109274FD6C8}" destId="{4236567D-E568-45B5-96FE-ABF84D7F2460}" srcOrd="1" destOrd="0" presId="urn:microsoft.com/office/officeart/2005/8/layout/pyramid1"/>
    <dgm:cxn modelId="{CF4971B4-1EC5-47E5-8A96-BE4685D35980}" type="presParOf" srcId="{5F457BED-B3E1-42FA-B261-F996980A4655}" destId="{AB87D05D-8902-4E29-A28E-1E652882AE5A}" srcOrd="0" destOrd="0" presId="urn:microsoft.com/office/officeart/2005/8/layout/pyramid1"/>
    <dgm:cxn modelId="{550A844A-7B1F-4CC0-9367-BAB9FBA35067}" type="presParOf" srcId="{AB87D05D-8902-4E29-A28E-1E652882AE5A}" destId="{5A4D2B64-C997-4949-9B79-85C2440E1C5D}" srcOrd="0" destOrd="0" presId="urn:microsoft.com/office/officeart/2005/8/layout/pyramid1"/>
    <dgm:cxn modelId="{505AD764-EFE3-4222-9A16-9E7030D36477}" type="presParOf" srcId="{AB87D05D-8902-4E29-A28E-1E652882AE5A}" destId="{941159F2-FCF4-48FE-A634-FAFCE2624453}" srcOrd="1" destOrd="0" presId="urn:microsoft.com/office/officeart/2005/8/layout/pyramid1"/>
    <dgm:cxn modelId="{BE1952AF-F7F9-471F-B618-F2FD6F97C29F}" type="presParOf" srcId="{5F457BED-B3E1-42FA-B261-F996980A4655}" destId="{57432874-88A5-43E4-B5F8-A3BA22DADFAE}" srcOrd="1" destOrd="0" presId="urn:microsoft.com/office/officeart/2005/8/layout/pyramid1"/>
    <dgm:cxn modelId="{52BB4D0C-7424-407A-979C-8D5894A861CA}" type="presParOf" srcId="{57432874-88A5-43E4-B5F8-A3BA22DADFAE}" destId="{17D3CC51-4185-47DC-9874-4EAE4C1C3293}" srcOrd="0" destOrd="0" presId="urn:microsoft.com/office/officeart/2005/8/layout/pyramid1"/>
    <dgm:cxn modelId="{481F533F-1430-48DE-BAE8-DE358870F1CC}" type="presParOf" srcId="{57432874-88A5-43E4-B5F8-A3BA22DADFAE}" destId="{B9AA05D1-893C-43D2-AC89-4CF98C1CFCB3}" srcOrd="1" destOrd="0" presId="urn:microsoft.com/office/officeart/2005/8/layout/pyramid1"/>
    <dgm:cxn modelId="{AA15FBFB-C8BF-41AC-A555-5DFF69444FFD}" type="presParOf" srcId="{5F457BED-B3E1-42FA-B261-F996980A4655}" destId="{7CC43CB7-0AE2-4FE6-B3D3-92006C73D437}" srcOrd="2" destOrd="0" presId="urn:microsoft.com/office/officeart/2005/8/layout/pyramid1"/>
    <dgm:cxn modelId="{06373A07-7BE3-4BF4-B1E9-83CEF3885876}" type="presParOf" srcId="{7CC43CB7-0AE2-4FE6-B3D3-92006C73D437}" destId="{1034A474-39CB-4920-B880-C6622482EA7E}" srcOrd="0" destOrd="0" presId="urn:microsoft.com/office/officeart/2005/8/layout/pyramid1"/>
    <dgm:cxn modelId="{9FEB547B-3BD2-4F91-85CA-4C88651106CF}" type="presParOf" srcId="{7CC43CB7-0AE2-4FE6-B3D3-92006C73D437}" destId="{85235A57-1F3C-4B09-98E8-1C1CDEAF6AC3}" srcOrd="1" destOrd="0" presId="urn:microsoft.com/office/officeart/2005/8/layout/pyramid1"/>
    <dgm:cxn modelId="{41099518-410A-48FE-8A52-FC5A239273F7}" type="presParOf" srcId="{5F457BED-B3E1-42FA-B261-F996980A4655}" destId="{CCBE4D39-E5DE-4C73-9AF4-F2032DA16238}" srcOrd="3" destOrd="0" presId="urn:microsoft.com/office/officeart/2005/8/layout/pyramid1"/>
    <dgm:cxn modelId="{15C2A2C3-5052-4FE4-8212-2A5905535FF0}" type="presParOf" srcId="{CCBE4D39-E5DE-4C73-9AF4-F2032DA16238}" destId="{B7ED993A-76CC-4344-A79B-F91D9F8F0845}" srcOrd="0" destOrd="0" presId="urn:microsoft.com/office/officeart/2005/8/layout/pyramid1"/>
    <dgm:cxn modelId="{122F1197-7C1C-44E6-A896-C6DD7EA319E9}" type="presParOf" srcId="{CCBE4D39-E5DE-4C73-9AF4-F2032DA16238}" destId="{4236567D-E568-45B5-96FE-ABF84D7F2460}" srcOrd="1" destOrd="0" presId="urn:microsoft.com/office/officeart/2005/8/layout/pyramid1"/>
    <dgm:cxn modelId="{3DD62906-4E91-4A65-A6CB-5A5D57FFD8C3}" type="presParOf" srcId="{5F457BED-B3E1-42FA-B261-F996980A4655}" destId="{ABB66A14-524E-4057-B0B5-BB1AB56E7170}" srcOrd="4" destOrd="0" presId="urn:microsoft.com/office/officeart/2005/8/layout/pyramid1"/>
    <dgm:cxn modelId="{72260D55-E339-4FAB-A21B-CCCC7B6A1483}" type="presParOf" srcId="{ABB66A14-524E-4057-B0B5-BB1AB56E7170}" destId="{3292E7F4-ECC1-4C22-97F2-8D0A20CCFD20}" srcOrd="0" destOrd="0" presId="urn:microsoft.com/office/officeart/2005/8/layout/pyramid1"/>
    <dgm:cxn modelId="{C8645C09-D161-43C2-A223-7164F935F74A}" type="presParOf" srcId="{ABB66A14-524E-4057-B0B5-BB1AB56E7170}" destId="{26CD12A8-8F53-4846-8FCD-32F8B0858D9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D2B64-C997-4949-9B79-85C2440E1C5D}">
      <dsp:nvSpPr>
        <dsp:cNvPr id="0" name=""/>
        <dsp:cNvSpPr/>
      </dsp:nvSpPr>
      <dsp:spPr>
        <a:xfrm>
          <a:off x="3585845" y="0"/>
          <a:ext cx="1792922" cy="1147127"/>
        </a:xfrm>
        <a:prstGeom prst="trapezoid">
          <a:avLst>
            <a:gd name="adj" fmla="val 781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?</a:t>
          </a:r>
        </a:p>
      </dsp:txBody>
      <dsp:txXfrm>
        <a:off x="3585845" y="0"/>
        <a:ext cx="1792922" cy="1147127"/>
      </dsp:txXfrm>
    </dsp:sp>
    <dsp:sp modelId="{17D3CC51-4185-47DC-9874-4EAE4C1C3293}">
      <dsp:nvSpPr>
        <dsp:cNvPr id="0" name=""/>
        <dsp:cNvSpPr/>
      </dsp:nvSpPr>
      <dsp:spPr>
        <a:xfrm>
          <a:off x="2689383" y="1147127"/>
          <a:ext cx="3585845" cy="1147127"/>
        </a:xfrm>
        <a:prstGeom prst="trapezoid">
          <a:avLst>
            <a:gd name="adj" fmla="val 781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Быстрая мощная</a:t>
          </a:r>
        </a:p>
      </dsp:txBody>
      <dsp:txXfrm>
        <a:off x="3316906" y="1147127"/>
        <a:ext cx="2330799" cy="1147127"/>
      </dsp:txXfrm>
    </dsp:sp>
    <dsp:sp modelId="{1034A474-39CB-4920-B880-C6622482EA7E}">
      <dsp:nvSpPr>
        <dsp:cNvPr id="0" name=""/>
        <dsp:cNvSpPr/>
      </dsp:nvSpPr>
      <dsp:spPr>
        <a:xfrm>
          <a:off x="1792922" y="2294254"/>
          <a:ext cx="5378767" cy="1147127"/>
        </a:xfrm>
        <a:prstGeom prst="trapezoid">
          <a:avLst>
            <a:gd name="adj" fmla="val 781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Едет обгоняет тормозит</a:t>
          </a:r>
        </a:p>
      </dsp:txBody>
      <dsp:txXfrm>
        <a:off x="2734206" y="2294254"/>
        <a:ext cx="3496199" cy="1147127"/>
      </dsp:txXfrm>
    </dsp:sp>
    <dsp:sp modelId="{B7ED993A-76CC-4344-A79B-F91D9F8F0845}">
      <dsp:nvSpPr>
        <dsp:cNvPr id="0" name=""/>
        <dsp:cNvSpPr/>
      </dsp:nvSpPr>
      <dsp:spPr>
        <a:xfrm>
          <a:off x="896461" y="3441382"/>
          <a:ext cx="7171690" cy="1147127"/>
        </a:xfrm>
        <a:prstGeom prst="trapezoid">
          <a:avLst>
            <a:gd name="adj" fmla="val 781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Я люблю кататься по городу.</a:t>
          </a:r>
        </a:p>
      </dsp:txBody>
      <dsp:txXfrm>
        <a:off x="2151507" y="3441382"/>
        <a:ext cx="4661598" cy="1147127"/>
      </dsp:txXfrm>
    </dsp:sp>
    <dsp:sp modelId="{3292E7F4-ECC1-4C22-97F2-8D0A20CCFD20}">
      <dsp:nvSpPr>
        <dsp:cNvPr id="0" name=""/>
        <dsp:cNvSpPr/>
      </dsp:nvSpPr>
      <dsp:spPr>
        <a:xfrm>
          <a:off x="0" y="4588509"/>
          <a:ext cx="8964613" cy="1147127"/>
        </a:xfrm>
        <a:prstGeom prst="trapezoid">
          <a:avLst>
            <a:gd name="adj" fmla="val 781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rPr>
            <a:t>Транспорт</a:t>
          </a:r>
        </a:p>
      </dsp:txBody>
      <dsp:txXfrm>
        <a:off x="1568807" y="4588509"/>
        <a:ext cx="5826998" cy="114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601B6-88C3-4062-90C4-CA68D0C23834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73A8C-08DF-466E-993C-D5A7DA05696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480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686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2404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249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311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409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9AD8F-45C2-45EE-A2C6-A14AA88084FA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F77D0-280C-43D8-AC51-3B791ACB37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119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ADCF2-1246-4918-A484-76E66A0E3547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F8E68-6A74-4A05-A992-385A3FA6E1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446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6FB82-7D57-446E-9842-5A07578F4ED1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F35BA-2864-45CF-9A50-103302B7AE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330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5677A-3B60-4C83-AA9B-6CAA83D921D3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22566-AC44-4280-8969-CAF5453E6A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616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82DB6-643A-44ED-80E3-2DE23B8C1FE0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950AA-A660-4255-92FA-05AB82444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640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F564A-EE54-4756-A5D7-38F9DEB01DD4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5DBD-9E9D-4079-9174-05090D7152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2580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9580A-E52F-431F-A1E7-7ED20BB57990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88793-D9C3-49F3-ACAE-A65E067654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870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5B5C1-245D-4A1E-BE34-0C3B7FE54F9C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FDE89-C540-48A7-A592-6016CFBC46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483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E523-C281-49B6-85D7-E6F071B4F48D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0596-18DA-44B8-9D63-3ADD86810C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49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AFEB49-C11E-4E27-8FED-C065038E72A6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0D930-875E-44CF-9C46-745B6C3C48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2459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B2F348-5608-4E86-A332-645AC340930B}" type="datetimeFigureOut">
              <a:rPr lang="ru-RU" smtClean="0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5E61EDB-F6BE-4AFC-8E10-F509BEFA1E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59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000375" y="785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857224" y="2000240"/>
            <a:ext cx="72167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Инновационная технология 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речевого развития 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дошкольников 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</a:t>
            </a:r>
            <a:r>
              <a:rPr lang="ru-RU" alt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инквейн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</a:t>
            </a:r>
            <a:endParaRPr lang="ru-RU" alt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8088" y="5013325"/>
            <a:ext cx="3744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учитель-логопед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Инфалова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Виктория Олеговна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188913"/>
            <a:ext cx="8066087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можно использовать: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1196975"/>
            <a:ext cx="7848600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изученной лексической темы.</a:t>
            </a:r>
          </a:p>
          <a:p>
            <a:pPr eaLnBrk="1" hangingPunct="1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Рябина.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Тонкая, кудрявая.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Растет, Зеленеет, Цветет.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Ягоды рябины любят снегири.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Дерево.</a:t>
            </a:r>
          </a:p>
          <a:p>
            <a:pPr eaLnBrk="1" hangingPunct="1">
              <a:defRPr/>
            </a:pP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325" y="836613"/>
            <a:ext cx="72009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понятий, усвоенных на занятиях по подготовке к обучению грамоте: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Звуки.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Гласные, согласные.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Слышим, произносим, выделяем.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Звуки складываются в слоги.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Речь.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714375"/>
            <a:ext cx="7500938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</a:rPr>
              <a:t>- Когда же начинать знакомство с этим приёмом?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itchFamily="18" charset="0"/>
              </a:rPr>
              <a:t>  В старшем дошкольном возрасте!</a:t>
            </a:r>
            <a:r>
              <a:rPr lang="ru-RU" sz="2800" u="sng" dirty="0">
                <a:latin typeface="Times New Roman" pitchFamily="18" charset="0"/>
              </a:rPr>
              <a:t/>
            </a:r>
            <a:br>
              <a:rPr lang="ru-RU" sz="2800" u="sng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Целесообразно вначале предлагать детям для прослушивания готовые  </a:t>
            </a:r>
            <a:r>
              <a:rPr lang="ru-RU" sz="2800" dirty="0" err="1">
                <a:latin typeface="Times New Roman" pitchFamily="18" charset="0"/>
              </a:rPr>
              <a:t>синквейны</a:t>
            </a:r>
            <a:r>
              <a:rPr lang="ru-RU" sz="2800" dirty="0">
                <a:latin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</a:rPr>
              <a:t>например:</a:t>
            </a:r>
          </a:p>
        </p:txBody>
      </p:sp>
      <p:pic>
        <p:nvPicPr>
          <p:cNvPr id="14340" name="Рисунок 4" descr="1 - Ольга Васильевна Смирн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88" y="3357563"/>
            <a:ext cx="42148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5" descr="http://nachalo4ka.ru/wp-content/uploads/2014/08/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88" y="4000500"/>
            <a:ext cx="457200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Lucida Console" pitchFamily="49" charset="0"/>
              </a:rPr>
              <a:t>Осень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</a:rPr>
              <a:t>Солнечная, тёплая.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Дарит, светится, радует.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 парке осыпаются листья.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Золото</a:t>
            </a:r>
            <a:endParaRPr lang="ru-RU" sz="2800" b="1" dirty="0"/>
          </a:p>
        </p:txBody>
      </p:sp>
      <p:pic>
        <p:nvPicPr>
          <p:cNvPr id="14343" name="Рисунок 7" descr="http://nachalo4ka.ru/wp-content/uploads/2014/08/0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5" y="3214688"/>
            <a:ext cx="16240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3500438"/>
            <a:ext cx="8429625" cy="267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1 этап 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На этом этапе вводится понятие: </a:t>
            </a:r>
            <a:r>
              <a:rPr lang="ru-RU" sz="2400" b="1" dirty="0">
                <a:latin typeface="Times New Roman" pitchFamily="18" charset="0"/>
              </a:rPr>
              <a:t>“слово-предмет”</a:t>
            </a:r>
            <a:r>
              <a:rPr lang="ru-RU" sz="2400" dirty="0">
                <a:latin typeface="Times New Roman" pitchFamily="18" charset="0"/>
              </a:rPr>
              <a:t> предъявляется модель-существительное,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актуализируется номинативная лексика.</a:t>
            </a:r>
            <a:r>
              <a:rPr lang="ru-RU" sz="2400" i="1" dirty="0">
                <a:latin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Предъявляется модель - </a:t>
            </a:r>
            <a:r>
              <a:rPr lang="ru-RU" sz="2400" b="1" i="1" dirty="0">
                <a:latin typeface="Times New Roman" pitchFamily="18" charset="0"/>
              </a:rPr>
              <a:t>предмет</a:t>
            </a:r>
            <a:r>
              <a:rPr lang="ru-RU" sz="2400" i="1" dirty="0">
                <a:latin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</a:rPr>
            </a:br>
            <a:r>
              <a:rPr lang="ru-RU" sz="2400" i="1" dirty="0">
                <a:latin typeface="Times New Roman" pitchFamily="18" charset="0"/>
              </a:rPr>
              <a:t>Кто это? - Ежик:</a:t>
            </a:r>
            <a:endParaRPr lang="ru-RU" sz="2400" dirty="0"/>
          </a:p>
        </p:txBody>
      </p:sp>
      <p:pic>
        <p:nvPicPr>
          <p:cNvPr id="5" name="Рисунок 1" descr="http://festival.1september.ru/articles/58644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4271963"/>
            <a:ext cx="1785937" cy="22145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0" y="0"/>
            <a:ext cx="85725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Lucida Console" pitchFamily="49" charset="0"/>
                <a:cs typeface="Arial" charset="0"/>
              </a:rPr>
              <a:t>  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Алгоритм обучения 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синквейну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b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altLang="ru-RU" sz="2400" dirty="0" smtClean="0">
                <a:latin typeface="Times New Roman" pitchFamily="18" charset="0"/>
                <a:cs typeface="Arial" charset="0"/>
              </a:rPr>
              <a:t>Здравствуйте, ребята! Отгадайте, кто к нам пришел в гости?</a:t>
            </a:r>
            <a:br>
              <a:rPr lang="ru-RU" altLang="ru-RU" sz="2400" dirty="0" smtClean="0"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Ночью ходит, днем он спит,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Если сердится – ворчит.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Он живет в лесу дремучем,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Сам он круглый и колючий.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Угадайте, это кто же?</a:t>
            </a:r>
            <a:b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Ну, конечно, это – Ежик</a:t>
            </a:r>
            <a:r>
              <a:rPr lang="ru-RU" altLang="ru-RU" sz="2000" dirty="0" smtClean="0">
                <a:latin typeface="Times New Roman" pitchFamily="18" charset="0"/>
                <a:cs typeface="Arial" charset="0"/>
              </a:rPr>
              <a:t>.</a:t>
            </a:r>
            <a:endParaRPr lang="ru-RU" altLang="ru-RU" sz="2000" dirty="0" smtClean="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63" y="6457950"/>
            <a:ext cx="1343025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</a:rPr>
              <a:t>Рисунок 1</a:t>
            </a:r>
            <a:endParaRPr lang="ru-RU" sz="2000" b="1" dirty="0"/>
          </a:p>
        </p:txBody>
      </p:sp>
      <p:pic>
        <p:nvPicPr>
          <p:cNvPr id="15367" name="Рисунок 7" descr="http://nachalo4ka.ru/wp-content/uploads/2014/08/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63" y="1357313"/>
            <a:ext cx="2357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14313"/>
            <a:ext cx="8501063" cy="3416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latin typeface="Times New Roman" pitchFamily="18" charset="0"/>
              </a:rPr>
              <a:t>2 этап “Слово-признак”</a:t>
            </a:r>
            <a:r>
              <a:rPr lang="ru-RU" sz="2400" dirty="0">
                <a:latin typeface="Times New Roman" pitchFamily="18" charset="0"/>
              </a:rPr>
              <a:t>, предъявляется модель-прилагательное актуализируется адъективная лексика.</a:t>
            </a:r>
            <a:endParaRPr lang="ru-RU" sz="2400" i="1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Предъявляется модель - </a:t>
            </a:r>
            <a:r>
              <a:rPr lang="ru-RU" sz="2400" b="1" i="1" dirty="0">
                <a:latin typeface="Times New Roman" pitchFamily="18" charset="0"/>
              </a:rPr>
              <a:t>признак предмета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</a:rPr>
              <a:t>                        Ежик какой?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                             Колючий, дикий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pic>
        <p:nvPicPr>
          <p:cNvPr id="16388" name="Рисунок 2" descr="http://festival.1september.ru/articles/58644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17145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3" y="3929063"/>
            <a:ext cx="8643937" cy="267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3этап </a:t>
            </a:r>
            <a:r>
              <a:rPr lang="ru-RU" sz="2400" b="1" dirty="0">
                <a:latin typeface="Times New Roman" pitchFamily="18" charset="0"/>
              </a:rPr>
              <a:t>“Слово-действие”</a:t>
            </a:r>
            <a:r>
              <a:rPr lang="ru-RU" sz="2400" dirty="0">
                <a:latin typeface="Times New Roman" pitchFamily="18" charset="0"/>
              </a:rPr>
              <a:t>, предъявляется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модель-глагол, актуализируется  лексика.</a:t>
            </a:r>
            <a:endParaRPr lang="ru-RU" sz="2400" i="1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i="1" dirty="0">
                <a:latin typeface="Times New Roman" pitchFamily="18" charset="0"/>
              </a:rPr>
              <a:t>Предъявляется модель-</a:t>
            </a:r>
            <a:r>
              <a:rPr lang="ru-RU" sz="2400" b="1" i="1" dirty="0">
                <a:latin typeface="Times New Roman" pitchFamily="18" charset="0"/>
              </a:rPr>
              <a:t>действие предмета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i="1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             Ежик что делает?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</a:rPr>
              <a:t>- Фыркает, спит, сворачивается.</a:t>
            </a:r>
          </a:p>
        </p:txBody>
      </p:sp>
      <p:pic>
        <p:nvPicPr>
          <p:cNvPr id="16390" name="Рисунок 3" descr="http://festival.1september.ru/articles/586446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4000500"/>
            <a:ext cx="1733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571500" y="3071813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Рисунок 2</a:t>
            </a:r>
            <a:endParaRPr lang="ru-RU" altLang="ru-RU" sz="2000" b="1"/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6929438" y="6149975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Рисунок 3</a:t>
            </a:r>
            <a:endParaRPr lang="ru-RU" altLang="ru-RU" sz="2000" b="1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4572000"/>
            <a:ext cx="7286625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400" b="1" dirty="0">
                <a:latin typeface="Times New Roman" pitchFamily="18" charset="0"/>
              </a:rPr>
              <a:t>Предмет (тема)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одно</a:t>
            </a:r>
            <a:r>
              <a:rPr lang="ru-RU" sz="2400" b="1" dirty="0">
                <a:latin typeface="Times New Roman" pitchFamily="18" charset="0"/>
              </a:rPr>
              <a:t> слово-существительное.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Два</a:t>
            </a:r>
            <a:r>
              <a:rPr lang="ru-RU" sz="2400" b="1" dirty="0">
                <a:latin typeface="Times New Roman" pitchFamily="18" charset="0"/>
              </a:rPr>
              <a:t> прилагательных по теме.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Три</a:t>
            </a:r>
            <a:r>
              <a:rPr lang="ru-RU" sz="2400" b="1" dirty="0">
                <a:latin typeface="Times New Roman" pitchFamily="18" charset="0"/>
              </a:rPr>
              <a:t> глагола по теме.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400" b="1" dirty="0">
                <a:latin typeface="Times New Roman" pitchFamily="18" charset="0"/>
              </a:rPr>
              <a:t>Предложение из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четырех</a:t>
            </a:r>
            <a:r>
              <a:rPr lang="ru-RU" sz="2400" b="1" dirty="0">
                <a:latin typeface="Times New Roman" pitchFamily="18" charset="0"/>
              </a:rPr>
              <a:t> слов по теме.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400" b="1" dirty="0">
                <a:latin typeface="Times New Roman" pitchFamily="18" charset="0"/>
              </a:rPr>
              <a:t>Ассоциация по теме: одно слово-предмет</a:t>
            </a:r>
            <a:r>
              <a:rPr lang="ru-RU" b="1" dirty="0">
                <a:latin typeface="Times New Roman" pitchFamily="18" charset="0"/>
              </a:rPr>
              <a:t>.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1071563" y="214313"/>
            <a:ext cx="7500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Алгоритм составления </a:t>
            </a:r>
            <a:r>
              <a:rPr lang="ru-RU" alt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синквейна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Модель </a:t>
            </a:r>
            <a:r>
              <a:rPr lang="ru-RU" alt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синквейна</a:t>
            </a:r>
            <a:endParaRPr lang="ru-RU" alt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7413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8875" y="1285875"/>
            <a:ext cx="3905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 descr="http://teremok2.caduk.ru/images/917874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4313" y="714375"/>
            <a:ext cx="29289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7" descr="идем в школ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25" y="857250"/>
            <a:ext cx="27860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357188" y="1500188"/>
            <a:ext cx="4429125" cy="4383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1.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2.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3.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4.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5.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1285875" y="285750"/>
            <a:ext cx="7286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Примеры алгоритмов </a:t>
            </a:r>
            <a:r>
              <a:rPr lang="ru-RU" alt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синквейна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для не читающих детей.</a:t>
            </a:r>
            <a:endParaRPr lang="ru-RU" alt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042988" y="1916113"/>
            <a:ext cx="13684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2124075" y="2349500"/>
            <a:ext cx="876300" cy="192088"/>
          </a:xfrm>
          <a:custGeom>
            <a:avLst/>
            <a:gdLst>
              <a:gd name="T0" fmla="*/ 0 w 552"/>
              <a:gd name="T1" fmla="*/ 2147483647 h 121"/>
              <a:gd name="T2" fmla="*/ 2147483647 w 552"/>
              <a:gd name="T3" fmla="*/ 2147483647 h 121"/>
              <a:gd name="T4" fmla="*/ 2147483647 w 552"/>
              <a:gd name="T5" fmla="*/ 2147483647 h 121"/>
              <a:gd name="T6" fmla="*/ 2147483647 w 552"/>
              <a:gd name="T7" fmla="*/ 2147483647 h 121"/>
              <a:gd name="T8" fmla="*/ 2147483647 w 552"/>
              <a:gd name="T9" fmla="*/ 2147483647 h 121"/>
              <a:gd name="T10" fmla="*/ 2147483647 w 552"/>
              <a:gd name="T11" fmla="*/ 2147483647 h 121"/>
              <a:gd name="T12" fmla="*/ 2147483647 w 552"/>
              <a:gd name="T13" fmla="*/ 2147483647 h 121"/>
              <a:gd name="T14" fmla="*/ 2147483647 w 552"/>
              <a:gd name="T15" fmla="*/ 2147483647 h 121"/>
              <a:gd name="T16" fmla="*/ 2147483647 w 552"/>
              <a:gd name="T17" fmla="*/ 2147483647 h 121"/>
              <a:gd name="T18" fmla="*/ 2147483647 w 552"/>
              <a:gd name="T19" fmla="*/ 2147483647 h 121"/>
              <a:gd name="T20" fmla="*/ 2147483647 w 552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2"/>
              <a:gd name="T34" fmla="*/ 0 h 121"/>
              <a:gd name="T35" fmla="*/ 552 w 552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2" h="121">
                <a:moveTo>
                  <a:pt x="0" y="106"/>
                </a:moveTo>
                <a:cubicBezTo>
                  <a:pt x="11" y="68"/>
                  <a:pt x="23" y="30"/>
                  <a:pt x="46" y="15"/>
                </a:cubicBezTo>
                <a:cubicBezTo>
                  <a:pt x="69" y="0"/>
                  <a:pt x="106" y="0"/>
                  <a:pt x="136" y="15"/>
                </a:cubicBezTo>
                <a:cubicBezTo>
                  <a:pt x="166" y="30"/>
                  <a:pt x="204" y="91"/>
                  <a:pt x="227" y="106"/>
                </a:cubicBezTo>
                <a:cubicBezTo>
                  <a:pt x="250" y="121"/>
                  <a:pt x="257" y="114"/>
                  <a:pt x="272" y="106"/>
                </a:cubicBezTo>
                <a:cubicBezTo>
                  <a:pt x="287" y="98"/>
                  <a:pt x="303" y="75"/>
                  <a:pt x="318" y="60"/>
                </a:cubicBezTo>
                <a:cubicBezTo>
                  <a:pt x="333" y="45"/>
                  <a:pt x="348" y="22"/>
                  <a:pt x="363" y="15"/>
                </a:cubicBezTo>
                <a:cubicBezTo>
                  <a:pt x="378" y="8"/>
                  <a:pt x="393" y="8"/>
                  <a:pt x="408" y="15"/>
                </a:cubicBezTo>
                <a:cubicBezTo>
                  <a:pt x="423" y="22"/>
                  <a:pt x="431" y="45"/>
                  <a:pt x="454" y="60"/>
                </a:cubicBezTo>
                <a:cubicBezTo>
                  <a:pt x="477" y="75"/>
                  <a:pt x="538" y="98"/>
                  <a:pt x="545" y="106"/>
                </a:cubicBezTo>
                <a:cubicBezTo>
                  <a:pt x="552" y="114"/>
                  <a:pt x="525" y="110"/>
                  <a:pt x="499" y="106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ahoma" pitchFamily="34" charset="0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000125" y="2428875"/>
            <a:ext cx="876300" cy="192088"/>
          </a:xfrm>
          <a:custGeom>
            <a:avLst/>
            <a:gdLst>
              <a:gd name="T0" fmla="*/ 0 w 552"/>
              <a:gd name="T1" fmla="*/ 2147483647 h 121"/>
              <a:gd name="T2" fmla="*/ 2147483647 w 552"/>
              <a:gd name="T3" fmla="*/ 2147483647 h 121"/>
              <a:gd name="T4" fmla="*/ 2147483647 w 552"/>
              <a:gd name="T5" fmla="*/ 2147483647 h 121"/>
              <a:gd name="T6" fmla="*/ 2147483647 w 552"/>
              <a:gd name="T7" fmla="*/ 2147483647 h 121"/>
              <a:gd name="T8" fmla="*/ 2147483647 w 552"/>
              <a:gd name="T9" fmla="*/ 2147483647 h 121"/>
              <a:gd name="T10" fmla="*/ 2147483647 w 552"/>
              <a:gd name="T11" fmla="*/ 2147483647 h 121"/>
              <a:gd name="T12" fmla="*/ 2147483647 w 552"/>
              <a:gd name="T13" fmla="*/ 2147483647 h 121"/>
              <a:gd name="T14" fmla="*/ 2147483647 w 552"/>
              <a:gd name="T15" fmla="*/ 2147483647 h 121"/>
              <a:gd name="T16" fmla="*/ 2147483647 w 552"/>
              <a:gd name="T17" fmla="*/ 2147483647 h 121"/>
              <a:gd name="T18" fmla="*/ 2147483647 w 552"/>
              <a:gd name="T19" fmla="*/ 2147483647 h 121"/>
              <a:gd name="T20" fmla="*/ 2147483647 w 552"/>
              <a:gd name="T21" fmla="*/ 2147483647 h 1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2"/>
              <a:gd name="T34" fmla="*/ 0 h 121"/>
              <a:gd name="T35" fmla="*/ 552 w 552"/>
              <a:gd name="T36" fmla="*/ 121 h 1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2" h="121">
                <a:moveTo>
                  <a:pt x="0" y="106"/>
                </a:moveTo>
                <a:cubicBezTo>
                  <a:pt x="11" y="68"/>
                  <a:pt x="23" y="30"/>
                  <a:pt x="46" y="15"/>
                </a:cubicBezTo>
                <a:cubicBezTo>
                  <a:pt x="69" y="0"/>
                  <a:pt x="106" y="0"/>
                  <a:pt x="136" y="15"/>
                </a:cubicBezTo>
                <a:cubicBezTo>
                  <a:pt x="166" y="30"/>
                  <a:pt x="204" y="91"/>
                  <a:pt x="227" y="106"/>
                </a:cubicBezTo>
                <a:cubicBezTo>
                  <a:pt x="250" y="121"/>
                  <a:pt x="257" y="114"/>
                  <a:pt x="272" y="106"/>
                </a:cubicBezTo>
                <a:cubicBezTo>
                  <a:pt x="287" y="98"/>
                  <a:pt x="303" y="75"/>
                  <a:pt x="318" y="60"/>
                </a:cubicBezTo>
                <a:cubicBezTo>
                  <a:pt x="333" y="45"/>
                  <a:pt x="348" y="22"/>
                  <a:pt x="363" y="15"/>
                </a:cubicBezTo>
                <a:cubicBezTo>
                  <a:pt x="378" y="8"/>
                  <a:pt x="393" y="8"/>
                  <a:pt x="408" y="15"/>
                </a:cubicBezTo>
                <a:cubicBezTo>
                  <a:pt x="423" y="22"/>
                  <a:pt x="431" y="45"/>
                  <a:pt x="454" y="60"/>
                </a:cubicBezTo>
                <a:cubicBezTo>
                  <a:pt x="477" y="75"/>
                  <a:pt x="538" y="98"/>
                  <a:pt x="545" y="106"/>
                </a:cubicBezTo>
                <a:cubicBezTo>
                  <a:pt x="552" y="114"/>
                  <a:pt x="525" y="110"/>
                  <a:pt x="499" y="106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000125" y="3071813"/>
            <a:ext cx="8651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071688" y="3071813"/>
            <a:ext cx="86518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43250" y="3071813"/>
            <a:ext cx="86518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000125" y="3571875"/>
            <a:ext cx="0" cy="2159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000125" y="3786188"/>
            <a:ext cx="642938" cy="4603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116013" y="4292600"/>
            <a:ext cx="122396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6" name="Рисунок 13" descr="http://img-fotki.yandex.ru/get/6310/83813999.5d6/0_9cfe2_7d4893c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0" y="3786188"/>
            <a:ext cx="25003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785938" y="3714750"/>
            <a:ext cx="70485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643313" y="3786188"/>
            <a:ext cx="785812" cy="4603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643188" y="3786188"/>
            <a:ext cx="815975" cy="4603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618038" y="3811588"/>
            <a:ext cx="46037" cy="4603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Rectangle 3"/>
          <p:cNvSpPr txBox="1">
            <a:spLocks/>
          </p:cNvSpPr>
          <p:nvPr/>
        </p:nvSpPr>
        <p:spPr>
          <a:xfrm>
            <a:off x="4929188" y="1357313"/>
            <a:ext cx="4000500" cy="4643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1.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2.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3.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4.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200" b="1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solidFill>
                  <a:srgbClr val="002060"/>
                </a:solidFill>
              </a:rPr>
              <a:t>5. </a:t>
            </a:r>
          </a:p>
        </p:txBody>
      </p:sp>
      <p:pic>
        <p:nvPicPr>
          <p:cNvPr id="18452" name="Picture 11" descr="dglxasset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75" y="1357313"/>
            <a:ext cx="1373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34" descr="f2a0ebd6c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2214563"/>
            <a:ext cx="1011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38" descr="clipart_oval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2214563"/>
            <a:ext cx="1012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37" descr="DQtYmVj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88" y="3214688"/>
            <a:ext cx="8461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35" descr="cuchillo-fallkniven-nl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1450" y="3214688"/>
            <a:ext cx="8366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36" descr="a_vy_znaete_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12063" y="3214688"/>
            <a:ext cx="10239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39" descr="dglxasset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92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Рисунок 165" descr="ЛЕЖИ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38" y="4357688"/>
            <a:ext cx="9763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0" descr="i?id=413475909-44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63" y="4286250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Рисунок 182" descr="н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9500" y="4357688"/>
            <a:ext cx="328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3" descr="e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5072063"/>
            <a:ext cx="1660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928688"/>
          <a:ext cx="8964613" cy="573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088" y="285750"/>
            <a:ext cx="77041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Синквейн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 -загадка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(воспитатель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читает)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35" name="Рисунок 5" descr="http://nachalo4ka.ru/wp-content/uploads/2014/08/9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2714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s://ds04.infourok.ru/uploads/ex/0821/000e2568-21cb679b/hello_html_m340a68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525" y="1071563"/>
            <a:ext cx="30003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788" y="188640"/>
            <a:ext cx="820570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Дети сочиняют </a:t>
            </a:r>
            <a:r>
              <a:rPr lang="ru-RU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синквейны</a:t>
            </a: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4300" y="1989138"/>
            <a:ext cx="4895850" cy="3538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1.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Арбуз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Круглый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вкусный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Катится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растет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зреет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4.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Арбуз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–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это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большая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ягода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5.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Лето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251936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788" y="188640"/>
            <a:ext cx="820570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Дети сочиняют </a:t>
            </a:r>
            <a:r>
              <a:rPr lang="ru-RU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синквейны</a:t>
            </a: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7638" y="1700213"/>
            <a:ext cx="4897437" cy="4032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1.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Котенок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ru-RU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Полосатенький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пушистенький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Играет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спит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ест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4.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Он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мой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лучший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друг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5.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Домашнее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животное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6525" y="1844675"/>
            <a:ext cx="37322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55650" y="1290638"/>
            <a:ext cx="77041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 о формах, методах и приемах обучения детей, нельзя не сказать о серьёзных изменениях в системе дошкольного образования, которые коснулись как организационной, так и содержательной стороны образования. Принятие ФГОС требует от воспитателя более глубокого продумывания методов и приёмов к организации образовательной деятельности, так как роль воспитателя является направляющей, развивающей. Поиск подходов к повышению эффективности образовательного процесса вызывает необходимость уделять большое внимание применению инновационных педагогических технологий и методов, которым и является синквейн.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38" y="260350"/>
            <a:ext cx="7345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Новизна метода</a:t>
            </a:r>
            <a:endParaRPr lang="ru-RU" sz="3600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788" y="188640"/>
            <a:ext cx="820570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Дети сочиняют </a:t>
            </a:r>
            <a:r>
              <a:rPr lang="ru-RU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синквейны</a:t>
            </a: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9700" y="1557338"/>
            <a:ext cx="4895850" cy="4030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1.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Дом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Большой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красивый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Защищает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греет</a:t>
            </a:r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, радует.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4. </a:t>
            </a:r>
            <a:r>
              <a:rPr lang="ru-RU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Дом н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ужен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всем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людям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5.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Убежище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300" y="1773238"/>
            <a:ext cx="3681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119188" y="115888"/>
            <a:ext cx="69056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Составить 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по теме </a:t>
            </a:r>
          </a:p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«ЗИМА»</a:t>
            </a:r>
            <a:endParaRPr lang="ru-RU" alt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423988"/>
            <a:ext cx="4032250" cy="1939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1. Слово-предмет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2. Слова – признаки(2)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3. Слова-действия (3)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4. Предложение по теме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5. Одно слово, выражающее настроение</a:t>
            </a:r>
            <a:r>
              <a:rPr lang="ru-RU" sz="2000" dirty="0">
                <a:latin typeface="Arial" charset="0"/>
              </a:rPr>
              <a:t>.</a:t>
            </a:r>
          </a:p>
        </p:txBody>
      </p:sp>
      <p:pic>
        <p:nvPicPr>
          <p:cNvPr id="22533" name="Рисунок 8" descr="первые домашние 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9700" y="1085850"/>
            <a:ext cx="33226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s://ds04.infourok.ru/uploads/ex/0c7d/000aa754-e3a145dd/1/img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9430" y="3481973"/>
            <a:ext cx="3622916" cy="2717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0" name="Picture 10" descr="https://wallpapers-fenix.eu/lar/141214/142207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597072"/>
            <a:ext cx="4163342" cy="2602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2988" y="188913"/>
            <a:ext cx="691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Выводы о синквейне:</a:t>
            </a:r>
            <a:endParaRPr lang="ru-RU" altLang="ru-RU" sz="36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11188" y="641350"/>
            <a:ext cx="81375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– это французское пятистишие, похожее на японские стихотворения.</a:t>
            </a:r>
            <a:endParaRPr lang="ru-RU" altLang="ru-RU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 помогает пополнить словарный запас.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учит краткому пересказу.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учит находить и выделять в большом объеме информации главную мысль.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синквейна – процесс творческий. Это интересное занятие помогает самовыражению детей, через сочинение собственных нерифмованных стихов.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синквейн получается у всех.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помогает развить речь и мышление.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облегчает процесс усвоения понятий и их содержания.</a:t>
            </a:r>
            <a:endParaRPr lang="ru-RU" altLang="ru-RU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— это также способ контроля и самоконтроля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могут сравнить синквейны и оценивать их).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50" y="1268413"/>
            <a:ext cx="7704138" cy="47704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работы с детьми по формированию речемыслительной деятельности с использованием метода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освоению коммуникативных умений, обеспечивает полноценное включение в общение, как процесс установления и развития контактов с людьми, возникающих на основе потребности совместной деятельности, а также подготовки дошкольника к успешному обучению в школе.</a:t>
            </a: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03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Заключение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1557338"/>
            <a:ext cx="77041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речи является актуальной темой в дошкольном возрасте. Хорошее владение словом – это искусство, которому нужно учиться с детства. Этому искусству и обучает синквейн, являясь формой свободного творчества, требующий умения находить в информационном материале наиболее существенные элементы, делать выводы, кратко и эмоционально их формулировать.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38" y="260350"/>
            <a:ext cx="7345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Актуальность метода</a:t>
            </a:r>
            <a:endParaRPr lang="ru-RU" sz="3600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827088" y="1341438"/>
            <a:ext cx="74898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пополнять знания детей по лексическим темам;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пассивный и активный словарный запас;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навык использования в речи синонимов, антонимов;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ассоциативное мышление и образную память;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умение высказывать собственное отношение к чему-либо.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038" y="260350"/>
            <a:ext cx="7345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Задачи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  <a:endParaRPr lang="ru-RU" sz="3600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268413"/>
            <a:ext cx="87137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89000" y="12700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Синквейн – один из эффективных методов развития речи дошкольника</a:t>
            </a:r>
            <a:endParaRPr lang="ru-RU" alt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565150" y="1254125"/>
            <a:ext cx="82089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чём же его эффективность и значимость?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его простота. Синквейн могут составить все.</a:t>
            </a:r>
            <a:endParaRPr lang="ru-RU" altLang="ru-RU" sz="2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в составлении синквейна каждый ребенок может реализовать свои творческие, интеллектуальные возможности.</a:t>
            </a:r>
            <a:endParaRPr lang="ru-RU" altLang="ru-RU" sz="2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является игровым приемом.</a:t>
            </a:r>
            <a:endParaRPr lang="ru-RU" altLang="ru-RU" sz="2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синквейна используется как заключительное задание по пройденному материалу.</a:t>
            </a:r>
            <a:endParaRPr lang="ru-RU" altLang="ru-RU" sz="26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синквейна используется для проведения рефлексии, анализа и синтеза полученной информации.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25525" y="1989138"/>
            <a:ext cx="71643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«синквейн»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французского слова «пять» и означает «нерифмованное стихотворение, состоящее из пяти строк»;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обычное стихотворение, написанное в соответствии с определёнными правилами.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038" y="260350"/>
            <a:ext cx="7345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такое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ru-RU" sz="3600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775" y="188913"/>
            <a:ext cx="82677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Правила написания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синквейна</a:t>
            </a:r>
            <a:endParaRPr lang="ru-RU" sz="36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95288" y="1557338"/>
            <a:ext cx="79216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состоит из 5 строк.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Его форма напоминает ёлочку.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     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02388" y="4938713"/>
            <a:ext cx="649287" cy="57467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54688" y="4941888"/>
            <a:ext cx="647700" cy="57467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430838" y="5513388"/>
            <a:ext cx="647700" cy="576262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432425" y="3213100"/>
            <a:ext cx="647700" cy="57626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11750" y="3789363"/>
            <a:ext cx="647700" cy="576262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54688" y="3789363"/>
            <a:ext cx="647700" cy="576262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078538" y="4365625"/>
            <a:ext cx="647700" cy="57626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430838" y="4365625"/>
            <a:ext cx="647700" cy="57626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786313" y="4365625"/>
            <a:ext cx="647700" cy="576263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452938" y="4941888"/>
            <a:ext cx="647700" cy="57467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105400" y="4941888"/>
            <a:ext cx="649288" cy="57467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32" name="TextBox 22"/>
          <p:cNvSpPr txBox="1">
            <a:spLocks noChangeArrowheads="1"/>
          </p:cNvSpPr>
          <p:nvPr/>
        </p:nvSpPr>
        <p:spPr bwMode="auto">
          <a:xfrm>
            <a:off x="1547813" y="3213100"/>
            <a:ext cx="216058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omic Sans MS" panose="030F0702030302020204" pitchFamily="66" charset="0"/>
              </a:rPr>
              <a:t>1 слово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mic Sans MS" panose="030F0702030302020204" pitchFamily="66" charset="0"/>
              </a:rPr>
              <a:t>2 слова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Comic Sans MS" panose="030F0702030302020204" pitchFamily="66" charset="0"/>
              </a:rPr>
              <a:t>3 слова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Comic Sans MS" panose="030F0702030302020204" pitchFamily="66" charset="0"/>
              </a:rPr>
              <a:t>4 слова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omic Sans MS" panose="030F0702030302020204" pitchFamily="66" charset="0"/>
              </a:rPr>
              <a:t>1 слово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263" y="188913"/>
            <a:ext cx="72405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пишется в каждой строке?</a:t>
            </a:r>
          </a:p>
        </p:txBody>
      </p:sp>
      <p:sp>
        <p:nvSpPr>
          <p:cNvPr id="3" name="Рамка 2"/>
          <p:cNvSpPr/>
          <p:nvPr/>
        </p:nvSpPr>
        <p:spPr>
          <a:xfrm>
            <a:off x="323850" y="1557338"/>
            <a:ext cx="1727200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850" y="2492375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850" y="3500438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850" y="4508500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850" y="5516563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 строка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2 строка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62585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 строка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4581525"/>
            <a:ext cx="1800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4 строка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5589588"/>
            <a:ext cx="18002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 строка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413" y="1412875"/>
            <a:ext cx="6408737" cy="8731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413" y="2420938"/>
            <a:ext cx="6408737" cy="720725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413" y="3429000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413" y="4357688"/>
            <a:ext cx="6408737" cy="785812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413" y="5357813"/>
            <a:ext cx="5184775" cy="950912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39975" y="1341438"/>
            <a:ext cx="6553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1 слово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– заголовок,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тема, состоящие из одного слова (обычно существительное, означающее предмет или действие, о котором идёт речь). 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411413" y="2178090"/>
            <a:ext cx="65532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слова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- прилагательные. Это описание признаков предмета или его свойства, раскрывающие тему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синквейна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2411413" y="3429000"/>
            <a:ext cx="65532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3 слова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– глаголы. Обозначающие действия предмета.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413" y="4286250"/>
            <a:ext cx="655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4 слова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- это словосочетание или предложение, состоящее из нескольких слов, Это фраза, в которой выражается личное  мнение к предмету разговора.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9975" y="5516563"/>
            <a:ext cx="52562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1 слово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- Вывод, итог. Повторение сути, синоним.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525" y="333375"/>
            <a:ext cx="80232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 чём можно написать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синквейн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484313"/>
            <a:ext cx="7416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его может быть любой:</a:t>
            </a:r>
          </a:p>
          <a:p>
            <a:pPr eaLnBrk="1" hangingPunct="1">
              <a:defRPr/>
            </a:pPr>
            <a:endParaRPr lang="ru-RU" sz="3200" b="1" dirty="0">
              <a:solidFill>
                <a:srgbClr val="6633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b="1" i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природе;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 картине и литературном герое;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 семье, о маме или папе;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 настроении;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изученном на занятии;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космосе, транспорте и др.</a:t>
            </a:r>
          </a:p>
          <a:p>
            <a:pPr eaLnBrk="1" hangingPunct="1">
              <a:defRPr/>
            </a:pP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706</TotalTime>
  <Words>937</Words>
  <Application>Microsoft Office PowerPoint</Application>
  <PresentationFormat>Экран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Ladushki10</cp:lastModifiedBy>
  <cp:revision>76</cp:revision>
  <dcterms:created xsi:type="dcterms:W3CDTF">2015-03-16T17:14:42Z</dcterms:created>
  <dcterms:modified xsi:type="dcterms:W3CDTF">2024-02-21T08:47:27Z</dcterms:modified>
</cp:coreProperties>
</file>