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0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61B51-7D6C-4991-BD7A-C65A21081962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B2565-D0BD-4AC9-86EB-E3DCCCF3B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96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B2565-D0BD-4AC9-86EB-E3DCCCF3B92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81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6615-5F9B-4895-AA73-FF13A58D8F8A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BD99FD-CD2F-48D9-BA5F-4F7E648C6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6615-5F9B-4895-AA73-FF13A58D8F8A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99FD-CD2F-48D9-BA5F-4F7E648C6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6615-5F9B-4895-AA73-FF13A58D8F8A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99FD-CD2F-48D9-BA5F-4F7E648C6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6615-5F9B-4895-AA73-FF13A58D8F8A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BD99FD-CD2F-48D9-BA5F-4F7E648C6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6615-5F9B-4895-AA73-FF13A58D8F8A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99FD-CD2F-48D9-BA5F-4F7E648C6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6615-5F9B-4895-AA73-FF13A58D8F8A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99FD-CD2F-48D9-BA5F-4F7E648C6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6615-5F9B-4895-AA73-FF13A58D8F8A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6BD99FD-CD2F-48D9-BA5F-4F7E648C6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6615-5F9B-4895-AA73-FF13A58D8F8A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99FD-CD2F-48D9-BA5F-4F7E648C6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6615-5F9B-4895-AA73-FF13A58D8F8A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99FD-CD2F-48D9-BA5F-4F7E648C6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6615-5F9B-4895-AA73-FF13A58D8F8A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99FD-CD2F-48D9-BA5F-4F7E648C6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6615-5F9B-4895-AA73-FF13A58D8F8A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99FD-CD2F-48D9-BA5F-4F7E648C6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EA6615-5F9B-4895-AA73-FF13A58D8F8A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BD99FD-CD2F-48D9-BA5F-4F7E648C6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li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3668" y="366197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PMingLiU-ExtB" pitchFamily="18" charset="-120"/>
                <a:cs typeface="Arial" pitchFamily="34" charset="0"/>
              </a:rPr>
              <a:t>Карельская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PMingLiU-ExtB" pitchFamily="18" charset="-120"/>
                <a:cs typeface="Arial" pitchFamily="34" charset="0"/>
              </a:rPr>
              <a:t>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PMingLiU-ExtB" pitchFamily="18" charset="-120"/>
                <a:cs typeface="Arial" pitchFamily="34" charset="0"/>
              </a:rPr>
              <a:t>кукла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ea typeface="PMingLiU-ExtB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92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260648"/>
            <a:ext cx="3688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0" dirty="0" smtClean="0">
                <a:solidFill>
                  <a:srgbClr val="111111"/>
                </a:solidFill>
                <a:effectLst/>
                <a:latin typeface="Segoe Print" pitchFamily="2" charset="0"/>
              </a:rPr>
              <a:t>«</a:t>
            </a:r>
            <a:r>
              <a:rPr lang="ru-RU" sz="3200" b="0" dirty="0" err="1" smtClean="0">
                <a:solidFill>
                  <a:srgbClr val="111111"/>
                </a:solidFill>
                <a:effectLst/>
                <a:latin typeface="Segoe Print" pitchFamily="2" charset="0"/>
              </a:rPr>
              <a:t>Десятиручка</a:t>
            </a:r>
            <a:r>
              <a:rPr lang="ru-RU" sz="3200" b="0" dirty="0" smtClean="0">
                <a:solidFill>
                  <a:srgbClr val="111111"/>
                </a:solidFill>
                <a:effectLst/>
                <a:latin typeface="Segoe Print" pitchFamily="2" charset="0"/>
              </a:rPr>
              <a:t>»</a:t>
            </a:r>
            <a:endParaRPr lang="ru-RU" sz="3200" dirty="0"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842" y="1124744"/>
            <a:ext cx="5042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 вот в хозяйстве помогали кукла </a:t>
            </a:r>
            <a:r>
              <a:rPr lang="ru-RU" sz="2000" dirty="0" err="1" smtClean="0"/>
              <a:t>Десятиручка</a:t>
            </a:r>
            <a:r>
              <a:rPr lang="ru-RU" sz="2000" dirty="0" smtClean="0"/>
              <a:t>. Её специально ставили на видное место. Она помогала в ежедневной работе, поддержании порядка в доме. Её делали из соломы и лыка и красиво украшали.</a:t>
            </a:r>
            <a:endParaRPr lang="ru-RU" sz="2000" dirty="0"/>
          </a:p>
        </p:txBody>
      </p:sp>
      <p:pic>
        <p:nvPicPr>
          <p:cNvPr id="9218" name="Picture 2" descr="C:\Users\julia\Desktop\photo_1666328_587772dca7e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4932040" cy="3288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ulia\Desktop\post-1487578-1528223115-5b16d58b36b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361556" cy="5042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662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16632"/>
            <a:ext cx="3491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0" dirty="0" smtClean="0">
                <a:solidFill>
                  <a:srgbClr val="111111"/>
                </a:solidFill>
                <a:effectLst/>
                <a:latin typeface="Segoe Print" pitchFamily="2" charset="0"/>
              </a:rPr>
              <a:t>«</a:t>
            </a:r>
            <a:r>
              <a:rPr lang="ru-RU" sz="3200" b="0" dirty="0" err="1" smtClean="0">
                <a:solidFill>
                  <a:srgbClr val="111111"/>
                </a:solidFill>
                <a:effectLst/>
                <a:latin typeface="Segoe Print" pitchFamily="2" charset="0"/>
              </a:rPr>
              <a:t>Берестушка</a:t>
            </a:r>
            <a:r>
              <a:rPr lang="ru-RU" sz="3200" b="0" dirty="0" smtClean="0">
                <a:solidFill>
                  <a:srgbClr val="111111"/>
                </a:solidFill>
                <a:effectLst/>
                <a:latin typeface="Segoe Print" pitchFamily="2" charset="0"/>
              </a:rPr>
              <a:t>»</a:t>
            </a:r>
            <a:endParaRPr lang="ru-RU" sz="3200" dirty="0"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438" y="716913"/>
            <a:ext cx="55266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Народная тряпичная кукла </a:t>
            </a:r>
            <a:r>
              <a:rPr lang="ru-RU" sz="2000" dirty="0" err="1" smtClean="0"/>
              <a:t>Берестушка</a:t>
            </a:r>
            <a:r>
              <a:rPr lang="ru-RU" sz="2000" dirty="0" smtClean="0"/>
              <a:t> считалась самой распространенной в Карелии. Она изготавливалась из бересты свернутой в трубочку, а платье делалось из тряпочек. Внутрь </a:t>
            </a:r>
            <a:r>
              <a:rPr lang="ru-RU" sz="2000" dirty="0" err="1" smtClean="0"/>
              <a:t>Берестушки</a:t>
            </a:r>
            <a:r>
              <a:rPr lang="ru-RU" sz="2000" dirty="0" smtClean="0"/>
              <a:t> вкладывали записку с заговором или молитвой, или же просто написали желание на бересте.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0443" y="4974535"/>
            <a:ext cx="42135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Обычно такую куколку ребенку дарила бабушка, поэтому еще она называется Бабушкина кукла – считалось – что это самый мощный оберег.</a:t>
            </a:r>
          </a:p>
        </p:txBody>
      </p:sp>
      <p:pic>
        <p:nvPicPr>
          <p:cNvPr id="10242" name="Picture 2" descr="C:\Users\juli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819" y="2963682"/>
            <a:ext cx="4606915" cy="3800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julia\Desktop\16052716321559192106df72ae63fe4bc0d74604a4f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9852" y="721948"/>
            <a:ext cx="2842588" cy="4261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395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188640"/>
            <a:ext cx="2242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0" dirty="0" smtClean="0">
                <a:solidFill>
                  <a:srgbClr val="111111"/>
                </a:solidFill>
                <a:effectLst/>
                <a:latin typeface="Segoe Print" pitchFamily="2" charset="0"/>
              </a:rPr>
              <a:t>«</a:t>
            </a:r>
            <a:r>
              <a:rPr lang="ru-RU" sz="3200" b="0" dirty="0" err="1" smtClean="0">
                <a:solidFill>
                  <a:srgbClr val="111111"/>
                </a:solidFill>
                <a:effectLst/>
                <a:latin typeface="Segoe Print" pitchFamily="2" charset="0"/>
              </a:rPr>
              <a:t>Рванка</a:t>
            </a:r>
            <a:r>
              <a:rPr lang="ru-RU" sz="3200" b="0" dirty="0" smtClean="0">
                <a:solidFill>
                  <a:srgbClr val="111111"/>
                </a:solidFill>
                <a:effectLst/>
                <a:latin typeface="Segoe Print" pitchFamily="2" charset="0"/>
              </a:rPr>
              <a:t>»</a:t>
            </a:r>
            <a:endParaRPr lang="ru-RU" sz="3200" dirty="0"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73415"/>
            <a:ext cx="43572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Карельская </a:t>
            </a:r>
            <a:r>
              <a:rPr lang="ru-RU" sz="2000" dirty="0" err="1" smtClean="0"/>
              <a:t>рванка</a:t>
            </a:r>
            <a:r>
              <a:rPr lang="ru-RU" sz="2000" dirty="0" smtClean="0"/>
              <a:t> – северная народная тряпичная кукла. Нашли этнографы такую куклу в деревне </a:t>
            </a:r>
            <a:r>
              <a:rPr lang="ru-RU" sz="2000" dirty="0" err="1" smtClean="0"/>
              <a:t>Киндасово</a:t>
            </a:r>
            <a:r>
              <a:rPr lang="ru-RU" sz="2000" dirty="0" smtClean="0"/>
              <a:t>. </a:t>
            </a:r>
            <a:r>
              <a:rPr lang="ru-RU" sz="2000" dirty="0" err="1" smtClean="0"/>
              <a:t>Рванка</a:t>
            </a:r>
            <a:r>
              <a:rPr lang="ru-RU" sz="2000" dirty="0" smtClean="0"/>
              <a:t> – это карельский и архангельский вариант «куклы-</a:t>
            </a:r>
            <a:r>
              <a:rPr lang="ru-RU" sz="2000" dirty="0" err="1" smtClean="0"/>
              <a:t>кормилки</a:t>
            </a:r>
            <a:r>
              <a:rPr lang="ru-RU" sz="2000" dirty="0" smtClean="0"/>
              <a:t>». Как и любая «</a:t>
            </a:r>
            <a:r>
              <a:rPr lang="ru-RU" sz="2000" dirty="0" err="1" smtClean="0"/>
              <a:t>кормилка</a:t>
            </a:r>
            <a:r>
              <a:rPr lang="ru-RU" sz="2000" dirty="0" smtClean="0"/>
              <a:t>», она символизировала достаток и плодородие.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33963" y="372182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 У этой тряпичной куклы есть жилет – традиционно красных тонов – а юбочка и фартук повязываются под углом. Как и большинство народных тряпичных кукол Карельская </a:t>
            </a:r>
            <a:r>
              <a:rPr lang="ru-RU" sz="2000" dirty="0" err="1" smtClean="0"/>
              <a:t>рванка</a:t>
            </a:r>
            <a:r>
              <a:rPr lang="ru-RU" sz="2000" dirty="0" smtClean="0"/>
              <a:t> делалась без помощи иглы и ножниц. Делали ее или дарили с мыслями и пожеланиями благополучия в семье.</a:t>
            </a:r>
            <a:endParaRPr lang="ru-RU" sz="2000" dirty="0"/>
          </a:p>
        </p:txBody>
      </p:sp>
      <p:pic>
        <p:nvPicPr>
          <p:cNvPr id="11266" name="Picture 2" descr="C:\Users\julia\Desktop\3d0353c7f7cfb172efcb7862ad9b0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87" y="3573016"/>
            <a:ext cx="4213264" cy="3159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julia\Desktop\rvank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2246" y="838698"/>
            <a:ext cx="4357261" cy="2883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331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498" y="995720"/>
            <a:ext cx="3554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Карельский оберег </a:t>
            </a:r>
            <a:r>
              <a:rPr lang="ru-RU" sz="2000" dirty="0">
                <a:solidFill>
                  <a:srgbClr val="000000"/>
                </a:solidFill>
              </a:rPr>
              <a:t>куклы Неразлучники в давние времена был обязательным подарком новобрачным. После свадьбы его годами бережно хранили в красном углу.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223657"/>
            <a:ext cx="405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Print" pitchFamily="2" charset="0"/>
              </a:rPr>
              <a:t>«Неразлучники»</a:t>
            </a:r>
            <a:endParaRPr lang="ru-RU" sz="3200" dirty="0"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4321552"/>
            <a:ext cx="4427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В старину на центральную дугу конской упряжки, везущей молодых домой, подвешивали Неразлучников, чтобы те отводили от новобрачных недобрые взгляды.</a:t>
            </a:r>
            <a:endParaRPr lang="ru-RU" sz="2000" dirty="0"/>
          </a:p>
        </p:txBody>
      </p:sp>
      <p:pic>
        <p:nvPicPr>
          <p:cNvPr id="1026" name="Picture 2" descr="C:\Users\julia\Desktop\3c21e0374ef1894603e3c6f67bkp--russkij-stil-nerazluchni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95720"/>
            <a:ext cx="4503741" cy="2867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ulia\Desktop\68cdcfc8354788273db6fac8efj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38861"/>
            <a:ext cx="3447729" cy="3447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3799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88639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Print" pitchFamily="2" charset="0"/>
              </a:rPr>
              <a:t>«Вепсская кукла»</a:t>
            </a:r>
            <a:endParaRPr lang="ru-RU" sz="3200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908720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Вепсская кукла относится к числу </a:t>
            </a:r>
            <a:r>
              <a:rPr lang="ru-RU" sz="2000" dirty="0" err="1" smtClean="0"/>
              <a:t>обережных</a:t>
            </a:r>
            <a:r>
              <a:rPr lang="ru-RU" sz="2000" dirty="0" smtClean="0"/>
              <a:t> кукол. Такую куклу делали без применения иглы и ножниц. Детали куклы не сшивались между собой, а соединялись нитками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41778" y="4581128"/>
            <a:ext cx="46022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Вепсская кукла – оберег, в ней представлен образ замужней женщины. Наряду с этим кукла олицетворяет материнскую заботу, душевное тепло. Дарили такую куклу на благополучие, счастье.</a:t>
            </a:r>
            <a:endParaRPr lang="ru-RU" sz="2000" dirty="0"/>
          </a:p>
        </p:txBody>
      </p:sp>
      <p:pic>
        <p:nvPicPr>
          <p:cNvPr id="2050" name="Picture 2" descr="C:\Users\julia\Desktop\picture-1024x7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63731"/>
            <a:ext cx="4536504" cy="3207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ulia\Desktop\Kapustka-ober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4032448" cy="3232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257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7308" y="116632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Print" pitchFamily="2" charset="0"/>
              </a:rPr>
              <a:t>«Колокольчик»</a:t>
            </a:r>
            <a:endParaRPr lang="ru-RU" sz="3200" dirty="0"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63" y="706673"/>
            <a:ext cx="55648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История ее создания тянется с Валдая – родины знаменитых валдайских колокольчиков. А славился этот край именно маленькими колокольчиками, которые крепились на каждую повозку ямщика. Весело звеня на конской дуге, они всегда предвещали благие вести, скрашивали долгий путь ямщика, оберегая его и от зверя дикого, и от скуки смертной.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3573016"/>
            <a:ext cx="4984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Так и женщины решили, закрывая колокольный звон в ткань, привлекать в свой дом добро и хорошие вести. Кукла оберег Колокольчик стала охранять дом и его обитателей от дурных вестей и зависти, от черной магии, проклятий, порчи и сглаза. Кроме того, эта куколка стала олицетворять собой </a:t>
            </a:r>
            <a:r>
              <a:rPr lang="ru-RU" sz="2000" dirty="0" err="1">
                <a:solidFill>
                  <a:srgbClr val="000000"/>
                </a:solidFill>
              </a:rPr>
              <a:t>Домаху</a:t>
            </a:r>
            <a:r>
              <a:rPr lang="ru-RU" sz="2000" dirty="0">
                <a:solidFill>
                  <a:srgbClr val="000000"/>
                </a:solidFill>
              </a:rPr>
              <a:t> – жену домового, которая бережет семейный очаг.</a:t>
            </a:r>
            <a:endParaRPr lang="ru-RU" sz="2000" dirty="0"/>
          </a:p>
        </p:txBody>
      </p:sp>
      <p:pic>
        <p:nvPicPr>
          <p:cNvPr id="3074" name="Picture 2" descr="C:\Users\julia\Desktop\fda070d667cf124c90e708390crg--kukly-i-igrushki-narodnaya-kukla-kolokolchik-kukla-horoshego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3" y="3573016"/>
            <a:ext cx="3891165" cy="338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ulia\Desktop\6fa706d21c3edca5296663e6d8aj--kukly-i-igrushki-kukla-kolokolchik-s-valdajskim-kolokolchik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01407"/>
            <a:ext cx="3400632" cy="2867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3322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12776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 живущие на Земле люди родом из детства. Конечно же, этот период жизни у каждого отдельно взятого человека проходит по-разному, однако у большинства из взрослых в то далекое время были куклы. На рынке игрушек сегодня представлено множество кукол на любой вкус и кошелек, однако найти по-настоящему хорошую и уникальную в своем роде куклу - настоящая проблема. А может быть не стоит надеяться на игрушечную индустрию и попробовать сделать необычную игрушку своими руками?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91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42088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Segoe Print" pitchFamily="2" charset="0"/>
              </a:rPr>
              <a:t>Спасибо за внимание!</a:t>
            </a:r>
            <a:endParaRPr lang="ru-RU" sz="4000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3306" y="4572008"/>
            <a:ext cx="5224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Презентацию </a:t>
            </a:r>
            <a:r>
              <a:rPr lang="ru-RU" sz="2400" dirty="0" smtClean="0"/>
              <a:t>подготовила</a:t>
            </a:r>
            <a:r>
              <a:rPr lang="ru-RU" sz="2400" dirty="0" smtClean="0"/>
              <a:t>: </a:t>
            </a:r>
            <a:r>
              <a:rPr lang="ru-RU" sz="2400" dirty="0" smtClean="0"/>
              <a:t>воспитатель </a:t>
            </a:r>
            <a:r>
              <a:rPr lang="ru-RU" sz="2400" dirty="0" smtClean="0"/>
              <a:t>МКДОУ СМР РК ДС </a:t>
            </a:r>
            <a:r>
              <a:rPr lang="ru-RU" sz="2400" dirty="0" smtClean="0"/>
              <a:t>№</a:t>
            </a:r>
            <a:r>
              <a:rPr lang="ru-RU" sz="2400" dirty="0" smtClean="0"/>
              <a:t>23, Корпус №8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Семкив</a:t>
            </a:r>
            <a:r>
              <a:rPr lang="ru-RU" sz="2400" dirty="0" smtClean="0"/>
              <a:t> Елена Владимировна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12671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882" y="1124744"/>
            <a:ext cx="89289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Карелия богата своей историей, сказками, былинами, памятниками деревянного зодчества. Здесь издавна жили умелые мастера. Многими ремеслами издавна владели жители Карелии. Некоторые из этих ремесел, будучи распространенных повсеместно, являлись исключительно домашними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ним относились ткачество, плетение из бересты, ивовой лозы, щепы, витье веревок, вязание сетей, вышивка, изготовление деревянной посуды и тряпичной куклы. Секреты любого ремесла передавались из поколения в поколение, от отца к сыну, от матери к дочери.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90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05068"/>
            <a:ext cx="533528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Среди народных игрушек почетное место отводится тряпичной кукле. Тряпичная кукла связана прежде всего с почитанием Матери, культом плодородия, являясь символом домашнего очага. Народные тряпичные куклы были просты в изготовлении. </a:t>
            </a:r>
            <a:r>
              <a:rPr lang="ru-RU" sz="2000" b="0" dirty="0" smtClean="0">
                <a:solidFill>
                  <a:srgbClr val="111111"/>
                </a:solidFill>
                <a:effectLst/>
              </a:rPr>
              <a:t>Большая их часть изготавливалась скатыванием, скручиванием, вложением одной детали в другую. Самыми распространенными были </a:t>
            </a:r>
            <a:r>
              <a:rPr lang="ru-RU" sz="2000" dirty="0" smtClean="0">
                <a:solidFill>
                  <a:srgbClr val="111111"/>
                </a:solidFill>
                <a:effectLst/>
              </a:rPr>
              <a:t>куклы-закрутки</a:t>
            </a:r>
            <a:r>
              <a:rPr lang="ru-RU" sz="2000" b="0" dirty="0" smtClean="0">
                <a:solidFill>
                  <a:srgbClr val="111111"/>
                </a:solidFill>
                <a:effectLst/>
              </a:rPr>
              <a:t>, их могли делать без применения иглы, но были и сшитые. Можно было обойтись и без ножниц: ткань рвалась, поэтому в народе такие </a:t>
            </a:r>
            <a:r>
              <a:rPr lang="ru-RU" sz="2000" dirty="0" smtClean="0">
                <a:solidFill>
                  <a:srgbClr val="111111"/>
                </a:solidFill>
                <a:effectLst/>
              </a:rPr>
              <a:t>куклы называли</a:t>
            </a:r>
            <a:r>
              <a:rPr lang="ru-RU" sz="2000" b="1" dirty="0" smtClean="0">
                <a:solidFill>
                  <a:srgbClr val="111111"/>
                </a:solidFill>
                <a:effectLst/>
              </a:rPr>
              <a:t> </a:t>
            </a:r>
            <a:r>
              <a:rPr lang="ru-RU" sz="2000" b="0" dirty="0" smtClean="0">
                <a:solidFill>
                  <a:srgbClr val="111111"/>
                </a:solidFill>
                <a:effectLst/>
              </a:rPr>
              <a:t>«рваными». </a:t>
            </a:r>
            <a:r>
              <a:rPr lang="ru-RU" sz="2000" dirty="0" smtClean="0">
                <a:solidFill>
                  <a:srgbClr val="111111"/>
                </a:solidFill>
              </a:rPr>
              <a:t>Куклу </a:t>
            </a:r>
            <a:r>
              <a:rPr lang="ru-RU" sz="2000" dirty="0">
                <a:solidFill>
                  <a:srgbClr val="111111"/>
                </a:solidFill>
              </a:rPr>
              <a:t>наряжали, но лицо не рисовали – оставляли белый лоскут. По народным поверьям, кукла без лица считалась неодушевленной, недоступной для вселения в нее злых духов, недобрых сил, а значит, и безвредной для обладателя</a:t>
            </a:r>
            <a:endParaRPr lang="ru-RU" sz="2000" dirty="0">
              <a:solidFill>
                <a:prstClr val="black"/>
              </a:solidFill>
            </a:endParaRPr>
          </a:p>
          <a:p>
            <a:endParaRPr lang="ru-RU" sz="2000" dirty="0"/>
          </a:p>
        </p:txBody>
      </p:sp>
      <p:pic>
        <p:nvPicPr>
          <p:cNvPr id="2050" name="Picture 2" descr="C:\Users\julia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2276" y="764704"/>
            <a:ext cx="3626407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35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0299" y="11663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Print" pitchFamily="2" charset="0"/>
              </a:rPr>
              <a:t>Кукла «</a:t>
            </a:r>
            <a:r>
              <a:rPr lang="ru-RU" sz="3200" dirty="0" err="1" smtClean="0">
                <a:latin typeface="Segoe Print" pitchFamily="2" charset="0"/>
              </a:rPr>
              <a:t>Берегиня</a:t>
            </a:r>
            <a:r>
              <a:rPr lang="ru-RU" sz="3200" dirty="0" smtClean="0">
                <a:latin typeface="Segoe Print" pitchFamily="2" charset="0"/>
              </a:rPr>
              <a:t>»</a:t>
            </a:r>
            <a:endParaRPr lang="ru-RU" sz="3200" dirty="0"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483" y="908720"/>
            <a:ext cx="45710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Оберегала дом и хозяев. Если в семье случались какие – либо неприятности, то куклу нужно 3 раза перевернуть и сказать: "Отвернись злом, повернись добром". Такую куклу обычно приобретали и изготавливали от сглаза и от дурной порчи.</a:t>
            </a:r>
            <a:endParaRPr lang="ru-RU" sz="2000" dirty="0"/>
          </a:p>
        </p:txBody>
      </p:sp>
      <p:pic>
        <p:nvPicPr>
          <p:cNvPr id="3074" name="Picture 2" descr="C:\Users\julia\Desktop\Severnie_Beregi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4123799" cy="2819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ulia\Desktop\97ede94d964aa467015ba60b6fcf--kukly-i-igrushki-narodnaya-kukla-kukla-obereg-severnaya-ber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89810"/>
            <a:ext cx="3893716" cy="3161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83839" y="386104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</a:rPr>
              <a:t>Северная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Берегиня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— </a:t>
            </a:r>
            <a:r>
              <a:rPr lang="ru-RU" sz="2000" b="0" i="0" strike="noStrike" dirty="0" smtClean="0">
                <a:effectLst/>
              </a:rPr>
              <a:t>семейный оберег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. Этого нельзя понять по названию куколки, но технология изготовления ляльки четко говорит о том, что такой талисман делали для всего семейства. Для изготовления куклы брали лоскутки ткани из одежды всех членов семьи.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21777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3429" y="0"/>
            <a:ext cx="41873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111111"/>
                </a:solidFill>
                <a:effectLst/>
                <a:latin typeface="Segoe Print" pitchFamily="2" charset="0"/>
              </a:rPr>
              <a:t>«</a:t>
            </a:r>
            <a:r>
              <a:rPr lang="ru-RU" sz="3200" dirty="0" smtClean="0">
                <a:solidFill>
                  <a:srgbClr val="111111"/>
                </a:solidFill>
                <a:effectLst/>
                <a:latin typeface="Segoe Print" pitchFamily="2" charset="0"/>
              </a:rPr>
              <a:t>Кукла</a:t>
            </a:r>
            <a:r>
              <a:rPr lang="ru-RU" sz="4400" b="1" dirty="0" smtClean="0">
                <a:solidFill>
                  <a:srgbClr val="111111"/>
                </a:solidFill>
                <a:effectLst/>
                <a:latin typeface="Segoe Print" pitchFamily="2" charset="0"/>
              </a:rPr>
              <a:t> </a:t>
            </a:r>
            <a:r>
              <a:rPr lang="ru-RU" sz="3200" dirty="0" smtClean="0">
                <a:solidFill>
                  <a:srgbClr val="111111"/>
                </a:solidFill>
                <a:effectLst/>
                <a:latin typeface="Segoe Print" pitchFamily="2" charset="0"/>
              </a:rPr>
              <a:t>–</a:t>
            </a:r>
            <a:r>
              <a:rPr lang="ru-RU" sz="4400" b="1" dirty="0" smtClean="0">
                <a:solidFill>
                  <a:srgbClr val="111111"/>
                </a:solidFill>
                <a:effectLst/>
                <a:latin typeface="Segoe Print" pitchFamily="2" charset="0"/>
              </a:rPr>
              <a:t> </a:t>
            </a:r>
            <a:r>
              <a:rPr lang="ru-RU" sz="3200" dirty="0" smtClean="0">
                <a:solidFill>
                  <a:srgbClr val="111111"/>
                </a:solidFill>
                <a:effectLst/>
                <a:latin typeface="Segoe Print" pitchFamily="2" charset="0"/>
              </a:rPr>
              <a:t>веник</a:t>
            </a:r>
            <a:r>
              <a:rPr lang="ru-RU" sz="4400" b="0" dirty="0" smtClean="0">
                <a:solidFill>
                  <a:srgbClr val="111111"/>
                </a:solidFill>
                <a:effectLst/>
                <a:latin typeface="Segoe Print" pitchFamily="2" charset="0"/>
              </a:rPr>
              <a:t>»</a:t>
            </a:r>
            <a:endParaRPr lang="ru-RU" sz="4400" dirty="0"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4518669"/>
            <a:ext cx="58681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111111"/>
                </a:solidFill>
                <a:effectLst/>
              </a:rPr>
              <a:t>Внутри же дома оберег вешали только ручкой вверх. Веник-оберег обычно украшался специальным образом. Чем красивее и аккуратнее он был, тем большей силой обладал. Если в доме случались серьезные неприятности, веник-оберег меняли на новый, считая, что он вобрал в себя весь негатив.</a:t>
            </a:r>
            <a:endParaRPr lang="ru-RU" sz="2000" dirty="0"/>
          </a:p>
        </p:txBody>
      </p:sp>
      <p:pic>
        <p:nvPicPr>
          <p:cNvPr id="4098" name="Picture 2" descr="C:\Users\julia\Desktop\hello_html_m16fca8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9441"/>
            <a:ext cx="2416362" cy="3749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2" y="866217"/>
            <a:ext cx="5977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11111"/>
                </a:solidFill>
              </a:rPr>
              <a:t>Изготавливали традиционно для защиты дома и для задабривания домового. В качестве оберега изготавливали веник. Его вешали на видном месте у входа. Если оберег размещался снаружи дома, то его вешали ручкой вниз, так веничек мог отгонять нечисть от дома. </a:t>
            </a:r>
            <a:endParaRPr lang="ru-RU" dirty="0"/>
          </a:p>
        </p:txBody>
      </p:sp>
      <p:pic>
        <p:nvPicPr>
          <p:cNvPr id="4099" name="Picture 3" descr="C:\Users\julia\Desktop\027142e9d4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401" y="2790292"/>
            <a:ext cx="2838775" cy="383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627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8071" y="188640"/>
            <a:ext cx="3092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0" i="0" dirty="0" smtClean="0">
                <a:solidFill>
                  <a:srgbClr val="111111"/>
                </a:solidFill>
                <a:effectLst/>
                <a:latin typeface="Segoe Print" pitchFamily="2" charset="0"/>
              </a:rPr>
              <a:t>"</a:t>
            </a:r>
            <a:r>
              <a:rPr lang="ru-RU" sz="3200" b="0" i="0" dirty="0" err="1" smtClean="0">
                <a:solidFill>
                  <a:srgbClr val="111111"/>
                </a:solidFill>
                <a:effectLst/>
                <a:latin typeface="Segoe Print" pitchFamily="2" charset="0"/>
              </a:rPr>
              <a:t>Крупеничка</a:t>
            </a:r>
            <a:r>
              <a:rPr lang="ru-RU" sz="3200" b="0" i="0" dirty="0" smtClean="0">
                <a:solidFill>
                  <a:srgbClr val="111111"/>
                </a:solidFill>
                <a:effectLst/>
                <a:latin typeface="Segoe Print" pitchFamily="2" charset="0"/>
              </a:rPr>
              <a:t>"</a:t>
            </a:r>
            <a:endParaRPr lang="ru-RU" sz="3200" dirty="0"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38" y="795031"/>
            <a:ext cx="46338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11111"/>
                </a:solidFill>
              </a:rPr>
              <a:t>Э</a:t>
            </a:r>
            <a:r>
              <a:rPr lang="ru-RU" sz="2000" b="0" i="0" dirty="0" smtClean="0">
                <a:solidFill>
                  <a:srgbClr val="111111"/>
                </a:solidFill>
                <a:effectLst/>
              </a:rPr>
              <a:t>то оберег на сытость и достаток в семье. Представляет собой мешочек, наполненный зерном: гречихой, пшеном и др. Первые горсти при посеве зерна брали из мешочка, сшитого в образе этой куколки. Зерно в ней символизировало сбережённые силы Кормилицы Земли.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67179" y="4055563"/>
            <a:ext cx="43768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111111"/>
                </a:solidFill>
                <a:effectLst/>
              </a:rPr>
              <a:t>После уборочной страды куколку вновь наполняли отборным зерном уже нового урожая. Ее наряжали и бережно хранили на видном месте в красном углу. Верили, что только тогда следующий год будет сытым, и в семье будет достаток.</a:t>
            </a:r>
            <a:endParaRPr lang="ru-RU" sz="2000" dirty="0"/>
          </a:p>
        </p:txBody>
      </p:sp>
      <p:pic>
        <p:nvPicPr>
          <p:cNvPr id="5122" name="Picture 2" descr="C:\Users\julia\Desktop\c940f2d23d79810c398bc55228cj--kukly-i-igrushki-kukly-oberegi-krupenichka-i-bogach-podosin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7929" y="1052736"/>
            <a:ext cx="4243757" cy="2831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ulia\Desktop\47b691891af6348d5e047f9c4alq--kukly-i-igrushki-kukla-obereg-krupenichka-v-krasn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03" y="3604944"/>
            <a:ext cx="4722012" cy="3148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046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8905"/>
            <a:ext cx="4824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i="0" dirty="0" smtClean="0">
                <a:solidFill>
                  <a:srgbClr val="111111"/>
                </a:solidFill>
                <a:effectLst/>
              </a:rPr>
              <a:t>Значения круп в </a:t>
            </a:r>
            <a:r>
              <a:rPr lang="ru-RU" sz="2000" b="0" i="0" dirty="0" err="1" smtClean="0">
                <a:solidFill>
                  <a:srgbClr val="111111"/>
                </a:solidFill>
                <a:effectLst/>
              </a:rPr>
              <a:t>Крупеничке</a:t>
            </a:r>
            <a:r>
              <a:rPr lang="ru-RU" sz="2000" b="0" i="0" dirty="0" smtClean="0">
                <a:solidFill>
                  <a:srgbClr val="111111"/>
                </a:solidFill>
                <a:effectLst/>
              </a:rPr>
              <a:t>:</a:t>
            </a:r>
          </a:p>
          <a:p>
            <a:endParaRPr lang="ru-RU" sz="2000" b="0" i="0" dirty="0" smtClean="0">
              <a:solidFill>
                <a:srgbClr val="111111"/>
              </a:solidFill>
              <a:effectLst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11111"/>
                </a:solidFill>
              </a:rPr>
              <a:t>Г</a:t>
            </a:r>
            <a:r>
              <a:rPr lang="ru-RU" sz="2000" b="0" i="0" dirty="0" smtClean="0">
                <a:solidFill>
                  <a:srgbClr val="111111"/>
                </a:solidFill>
                <a:effectLst/>
              </a:rPr>
              <a:t>речиха - сытость и богатство, традиционно </a:t>
            </a:r>
            <a:r>
              <a:rPr lang="ru-RU" sz="2000" i="0" dirty="0" smtClean="0">
                <a:solidFill>
                  <a:srgbClr val="111111"/>
                </a:solidFill>
                <a:effectLst/>
              </a:rPr>
              <a:t>кукла</a:t>
            </a:r>
            <a:r>
              <a:rPr lang="ru-RU" sz="2000" b="0" i="0" dirty="0" smtClean="0">
                <a:solidFill>
                  <a:srgbClr val="111111"/>
                </a:solidFill>
                <a:effectLst/>
              </a:rPr>
              <a:t> наполнялась именно этим зерном.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b="0" i="0" dirty="0" smtClean="0">
              <a:solidFill>
                <a:srgbClr val="111111"/>
              </a:solidFill>
              <a:effectLst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11111"/>
                </a:solidFill>
              </a:rPr>
              <a:t>Р</a:t>
            </a:r>
            <a:r>
              <a:rPr lang="ru-RU" sz="2000" b="0" i="0" dirty="0" smtClean="0">
                <a:solidFill>
                  <a:srgbClr val="111111"/>
                </a:solidFill>
                <a:effectLst/>
              </a:rPr>
              <a:t>ис - самое дорогое зерно, на праздник.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b="0" i="0" dirty="0" smtClean="0">
              <a:solidFill>
                <a:srgbClr val="111111"/>
              </a:solidFill>
              <a:effectLst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</a:rPr>
              <a:t>П</a:t>
            </a:r>
            <a:r>
              <a:rPr lang="ru-RU" sz="2000" b="0" i="0" dirty="0" smtClean="0">
                <a:solidFill>
                  <a:srgbClr val="111111"/>
                </a:solidFill>
                <a:effectLst/>
              </a:rPr>
              <a:t>ерловка на сытость.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b="0" i="0" dirty="0" smtClean="0">
              <a:solidFill>
                <a:srgbClr val="111111"/>
              </a:solidFill>
              <a:effectLst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</a:rPr>
              <a:t>О</a:t>
            </a:r>
            <a:r>
              <a:rPr lang="ru-RU" sz="2000" b="0" i="0" dirty="0" smtClean="0">
                <a:solidFill>
                  <a:srgbClr val="111111"/>
                </a:solidFill>
                <a:effectLst/>
              </a:rPr>
              <a:t>вес на силу.</a:t>
            </a:r>
            <a:endParaRPr lang="ru-RU" sz="2000" b="0" i="0" dirty="0">
              <a:solidFill>
                <a:srgbClr val="111111"/>
              </a:solidFill>
              <a:effectLst/>
            </a:endParaRPr>
          </a:p>
        </p:txBody>
      </p:sp>
      <p:pic>
        <p:nvPicPr>
          <p:cNvPr id="6146" name="Picture 2" descr="C:\Users\julia\Desktop\1455797093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1632" y="628905"/>
            <a:ext cx="4329481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854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16632"/>
            <a:ext cx="3300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0" dirty="0" smtClean="0">
                <a:solidFill>
                  <a:srgbClr val="111111"/>
                </a:solidFill>
                <a:effectLst/>
                <a:latin typeface="Segoe Print" pitchFamily="2" charset="0"/>
              </a:rPr>
              <a:t>«</a:t>
            </a:r>
            <a:r>
              <a:rPr lang="ru-RU" sz="3200" b="0" dirty="0" err="1" smtClean="0">
                <a:solidFill>
                  <a:srgbClr val="111111"/>
                </a:solidFill>
                <a:effectLst/>
                <a:latin typeface="Segoe Print" pitchFamily="2" charset="0"/>
              </a:rPr>
              <a:t>Стригушка</a:t>
            </a:r>
            <a:r>
              <a:rPr lang="ru-RU" sz="3200" b="0" dirty="0" smtClean="0">
                <a:solidFill>
                  <a:srgbClr val="111111"/>
                </a:solidFill>
                <a:effectLst/>
                <a:latin typeface="Segoe Print" pitchFamily="2" charset="0"/>
              </a:rPr>
              <a:t>»</a:t>
            </a:r>
            <a:endParaRPr lang="ru-RU" sz="3200" dirty="0"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51845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111111"/>
                </a:solidFill>
                <a:effectLst/>
              </a:rPr>
              <a:t> </a:t>
            </a:r>
            <a:r>
              <a:rPr lang="ru-RU" sz="2000" b="0" dirty="0" smtClean="0">
                <a:solidFill>
                  <a:srgbClr val="111111"/>
                </a:solidFill>
                <a:effectLst/>
              </a:rPr>
              <a:t>«</a:t>
            </a:r>
            <a:r>
              <a:rPr lang="ru-RU" sz="2000" b="0" dirty="0" err="1" smtClean="0">
                <a:solidFill>
                  <a:srgbClr val="111111"/>
                </a:solidFill>
                <a:effectLst/>
              </a:rPr>
              <a:t>Стригушка</a:t>
            </a:r>
            <a:r>
              <a:rPr lang="ru-RU" sz="2000" b="0" dirty="0" smtClean="0">
                <a:solidFill>
                  <a:srgbClr val="111111"/>
                </a:solidFill>
                <a:effectLst/>
              </a:rPr>
              <a:t>»</a:t>
            </a:r>
            <a:r>
              <a:rPr lang="ru-RU" sz="2000" b="0" i="0" dirty="0" smtClean="0">
                <a:solidFill>
                  <a:srgbClr val="111111"/>
                </a:solidFill>
                <a:effectLst/>
              </a:rPr>
              <a:t> делалась в честь богатого урожая. Она изготавливалась из лыка, соломы, травы, льна. Её одевали или украшали цветными шерстяными нитками. Соломенные </a:t>
            </a:r>
            <a:r>
              <a:rPr lang="ru-RU" sz="2000" i="0" dirty="0" smtClean="0">
                <a:solidFill>
                  <a:srgbClr val="111111"/>
                </a:solidFill>
                <a:effectLst/>
              </a:rPr>
              <a:t>куклы</a:t>
            </a:r>
            <a:r>
              <a:rPr lang="ru-RU" sz="2000" b="0" i="0" dirty="0" smtClean="0">
                <a:solidFill>
                  <a:srgbClr val="111111"/>
                </a:solidFill>
                <a:effectLst/>
              </a:rPr>
              <a:t>, сделанные из первого снопа, считались священными.</a:t>
            </a:r>
            <a:r>
              <a:rPr lang="ru-RU" sz="2000" b="0" i="0" dirty="0" smtClean="0">
                <a:effectLst/>
                <a:latin typeface="Arial"/>
              </a:rPr>
              <a:t> </a:t>
            </a:r>
            <a:r>
              <a:rPr lang="ru-RU" sz="2000" dirty="0" smtClean="0"/>
              <a:t>Самой работящей и проворной девушке предоставлялось право изготовления первых </a:t>
            </a:r>
            <a:r>
              <a:rPr lang="ru-RU" sz="2000" dirty="0" err="1" smtClean="0"/>
              <a:t>стригушек</a:t>
            </a:r>
            <a:r>
              <a:rPr lang="ru-RU" sz="2000" dirty="0" smtClean="0"/>
              <a:t>, остававшихся в красном углу избы до следующего года. </a:t>
            </a:r>
            <a:endParaRPr lang="ru-RU" sz="2000" dirty="0"/>
          </a:p>
        </p:txBody>
      </p:sp>
      <p:pic>
        <p:nvPicPr>
          <p:cNvPr id="7170" name="Picture 2" descr="C:\Users\julia\Desktop\4_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599" y="4238095"/>
            <a:ext cx="5104138" cy="2635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ulia\Desktop\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2705" y="836713"/>
            <a:ext cx="3891295" cy="3401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0072" y="4365386"/>
            <a:ext cx="38647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err="1">
                <a:solidFill>
                  <a:prstClr val="black"/>
                </a:solidFill>
              </a:rPr>
              <a:t>Стригушки</a:t>
            </a:r>
            <a:r>
              <a:rPr lang="ru-RU" sz="2000" dirty="0">
                <a:solidFill>
                  <a:prstClr val="black"/>
                </a:solidFill>
              </a:rPr>
              <a:t> могли быть и игровыми куклами, их же ставили между окон. Её так же использовали в лечебных целях – если заболевали дети в семье – в такую куклу вплетали лечебные травы.</a:t>
            </a:r>
          </a:p>
        </p:txBody>
      </p:sp>
    </p:spTree>
    <p:extLst>
      <p:ext uri="{BB962C8B-B14F-4D97-AF65-F5344CB8AC3E}">
        <p14:creationId xmlns:p14="http://schemas.microsoft.com/office/powerpoint/2010/main" xmlns="" val="275468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23462"/>
            <a:ext cx="3103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111111"/>
                </a:solidFill>
                <a:latin typeface="Segoe Print" pitchFamily="2" charset="0"/>
              </a:rPr>
              <a:t>«</a:t>
            </a:r>
            <a:r>
              <a:rPr lang="ru-RU" sz="3200" b="0" dirty="0" err="1" smtClean="0">
                <a:solidFill>
                  <a:srgbClr val="111111"/>
                </a:solidFill>
                <a:effectLst/>
                <a:latin typeface="Segoe Print" pitchFamily="2" charset="0"/>
              </a:rPr>
              <a:t>Пеленашка</a:t>
            </a:r>
            <a:r>
              <a:rPr lang="ru-RU" sz="3200" b="0" dirty="0" smtClean="0">
                <a:solidFill>
                  <a:srgbClr val="111111"/>
                </a:solidFill>
                <a:effectLst/>
                <a:latin typeface="Segoe Print" pitchFamily="2" charset="0"/>
              </a:rPr>
              <a:t>»</a:t>
            </a:r>
            <a:endParaRPr lang="ru-RU" sz="3200" dirty="0"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62534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Во время свадьбы после переезда невесты в дом жениха на колени ей сажали маленького ребенка или клали спеленатую куклу – считалось что после этого к молодой жене приходит материнская сила. Спеленатую куклу подкладывали и к младенцу в колыбель, где она была до крещения, чтобы сбить злых духов с толку и принимать на себя все напасти, </a:t>
            </a:r>
            <a:r>
              <a:rPr lang="ru-RU" sz="2000" dirty="0" smtClean="0"/>
              <a:t>угрожавшие </a:t>
            </a:r>
            <a:r>
              <a:rPr lang="ru-RU" sz="2000" dirty="0" smtClean="0"/>
              <a:t>незащищенному крестом малышу.</a:t>
            </a: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25752" y="2492896"/>
            <a:ext cx="438828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Для новорожденных матерью делалась кукла младенчик-</a:t>
            </a:r>
            <a:r>
              <a:rPr lang="ru-RU" sz="2000" dirty="0" err="1" smtClean="0"/>
              <a:t>пеленашка</a:t>
            </a:r>
            <a:r>
              <a:rPr lang="ru-RU" sz="2000" dirty="0" smtClean="0"/>
              <a:t>. Кукла шилась непосредственно перед рождением ребенка, с молитвой, с мыслями о будущем дитятке; ткани для изготовления были родные - от сарафана, от рубахи отца, деда - все это хранило родовую память. Куколка вкладывалась в ладошку и, сжимая кулачки, малыш сам себе делал массаж всей внутренней поверхности ладони.</a:t>
            </a:r>
            <a:endParaRPr lang="ru-RU" sz="2000" dirty="0"/>
          </a:p>
        </p:txBody>
      </p:sp>
      <p:pic>
        <p:nvPicPr>
          <p:cNvPr id="8194" name="Picture 2" descr="C:\Users\julia\Desktop\e74107e7163e418981ac7bbd5d5a6a5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335" y="2766302"/>
            <a:ext cx="4388987" cy="3812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291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140</TotalTime>
  <Words>1034</Words>
  <Application>Microsoft Office PowerPoint</Application>
  <PresentationFormat>Экран (4:3)</PresentationFormat>
  <Paragraphs>48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juliasemkiv@yandex.ru</dc:creator>
  <cp:lastModifiedBy>Ladushki10</cp:lastModifiedBy>
  <cp:revision>16</cp:revision>
  <dcterms:created xsi:type="dcterms:W3CDTF">2020-11-26T09:01:55Z</dcterms:created>
  <dcterms:modified xsi:type="dcterms:W3CDTF">2021-01-20T09:48:59Z</dcterms:modified>
</cp:coreProperties>
</file>