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81" r:id="rId2"/>
    <p:sldId id="256" r:id="rId3"/>
    <p:sldId id="278" r:id="rId4"/>
    <p:sldId id="282" r:id="rId5"/>
    <p:sldId id="257" r:id="rId6"/>
    <p:sldId id="258" r:id="rId7"/>
    <p:sldId id="287" r:id="rId8"/>
    <p:sldId id="283" r:id="rId9"/>
    <p:sldId id="289" r:id="rId10"/>
    <p:sldId id="290" r:id="rId11"/>
    <p:sldId id="285" r:id="rId12"/>
    <p:sldId id="284" r:id="rId13"/>
    <p:sldId id="286" r:id="rId14"/>
    <p:sldId id="288" r:id="rId15"/>
    <p:sldId id="260" r:id="rId16"/>
    <p:sldId id="266" r:id="rId17"/>
    <p:sldId id="291" r:id="rId18"/>
    <p:sldId id="292" r:id="rId19"/>
    <p:sldId id="272" r:id="rId20"/>
    <p:sldId id="274" r:id="rId21"/>
    <p:sldId id="293" r:id="rId22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AA31B41-8193-430E-ADE3-362C860B84E0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E15B2C-A95D-4A8C-B8C8-D482F3942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34D0917-1AED-4396-84D1-05CED40F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9712" y="332656"/>
            <a:ext cx="5637010" cy="882119"/>
          </a:xfrm>
        </p:spPr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МКДОУ Сортавальского МР РК ДС № 23, корпус № 6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E40CBD-9149-43E8-95D4-862225BCD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85" y="2780928"/>
            <a:ext cx="7175351" cy="1793167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i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  <a:ea typeface="+mn-ea"/>
                <a:cs typeface="+mn-cs"/>
              </a:rPr>
              <a:t>Педагогический совет № 1</a:t>
            </a:r>
            <a:endParaRPr lang="ru-RU" i="1" dirty="0"/>
          </a:p>
        </p:txBody>
      </p:sp>
      <p:pic>
        <p:nvPicPr>
          <p:cNvPr id="4" name="Лунная соната.._(Inkompmusic.ru)">
            <a:hlinkClick r:id="" action="ppaction://media"/>
            <a:extLst>
              <a:ext uri="{FF2B5EF4-FFF2-40B4-BE49-F238E27FC236}">
                <a16:creationId xmlns:a16="http://schemas.microsoft.com/office/drawing/2014/main" xmlns="" id="{0971B2C0-ED28-4A54-BC7E-C46DB14968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1" y="6021288"/>
            <a:ext cx="609600" cy="6096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338BADA-A1D1-442A-BF1E-915CAF056D21}"/>
              </a:ext>
            </a:extLst>
          </p:cNvPr>
          <p:cNvSpPr/>
          <p:nvPr/>
        </p:nvSpPr>
        <p:spPr>
          <a:xfrm>
            <a:off x="3599618" y="6074633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Январь 2021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90793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767633-09A4-4634-8CA2-FC3D25CE4F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05264"/>
            <a:ext cx="9144000" cy="504057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3186A47-331B-48A9-A5A1-1A5780E67CD5}"/>
              </a:ext>
            </a:extLst>
          </p:cNvPr>
          <p:cNvSpPr/>
          <p:nvPr/>
        </p:nvSpPr>
        <p:spPr>
          <a:xfrm>
            <a:off x="0" y="0"/>
            <a:ext cx="8748464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ru-RU" sz="3200" dirty="0"/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FF0000"/>
                </a:solidFill>
              </a:rPr>
              <a:t>Что бы я сказал, если бы был ребенком?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 Что бы я сказал, если бы был министром образования и науки?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FF0000"/>
                </a:solidFill>
              </a:rPr>
              <a:t>Творчество и мастерство - одно и то же или нет?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Стереотипы в работе и мышлении могут стать врагами творчества?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FF0000"/>
                </a:solidFill>
              </a:rPr>
              <a:t>Творчество в педагогической работе можно спланировать?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Назовите несколько вещей (действий), к которым слово "творчество" не относится.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solidFill>
                  <a:srgbClr val="FF0000"/>
                </a:solidFill>
              </a:rPr>
              <a:t>Что препятствует творчеству?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669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065A92-1468-4DF6-8DAC-4444974E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55679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ИТОГИ ТЕМАТИЧЕСКОГО КОНТРОЛЯ</a:t>
            </a:r>
          </a:p>
        </p:txBody>
      </p:sp>
    </p:spTree>
    <p:extLst>
      <p:ext uri="{BB962C8B-B14F-4D97-AF65-F5344CB8AC3E}">
        <p14:creationId xmlns:p14="http://schemas.microsoft.com/office/powerpoint/2010/main" xmlns="" val="410108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724640-4F0A-47D5-A4C8-D588926602C1}"/>
              </a:ext>
            </a:extLst>
          </p:cNvPr>
          <p:cNvSpPr/>
          <p:nvPr/>
        </p:nvSpPr>
        <p:spPr>
          <a:xfrm>
            <a:off x="971600" y="923336"/>
            <a:ext cx="6840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Игра «Ситуация успеха»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A1DCC5-7F24-43B8-97AD-5A591BD21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7" r="61025" b="33201"/>
          <a:stretch/>
        </p:blipFill>
        <p:spPr>
          <a:xfrm>
            <a:off x="2358007" y="1700808"/>
            <a:ext cx="4067943" cy="4581128"/>
          </a:xfrm>
          <a:prstGeom prst="rect">
            <a:avLst/>
          </a:prstGeom>
        </p:spPr>
      </p:pic>
      <p:pic>
        <p:nvPicPr>
          <p:cNvPr id="2" name="Bulat_Okudzhava_-_Davajjte_vosklicat_48093651">
            <a:hlinkClick r:id="" action="ppaction://media"/>
            <a:extLst>
              <a:ext uri="{FF2B5EF4-FFF2-40B4-BE49-F238E27FC236}">
                <a16:creationId xmlns:a16="http://schemas.microsoft.com/office/drawing/2014/main" xmlns="" id="{1E6F4D0C-ED88-45F5-9731-8D20507A79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2500" end="76249.775"/>
                  <p14:fade out="25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616" y="5704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6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7F7B0C-734B-4454-8556-82AD4A710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6"/>
            <a:ext cx="9154062" cy="6652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F6FD93-CC27-4961-A6D2-6D57A446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4584" y="530120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Креативность </a:t>
            </a:r>
          </a:p>
        </p:txBody>
      </p:sp>
    </p:spTree>
    <p:extLst>
      <p:ext uri="{BB962C8B-B14F-4D97-AF65-F5344CB8AC3E}">
        <p14:creationId xmlns:p14="http://schemas.microsoft.com/office/powerpoint/2010/main" xmlns="" val="1443370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37BF121-5E9E-469D-A6E9-AE12D132F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1" y="548680"/>
            <a:ext cx="7381372" cy="4376777"/>
          </a:xfrm>
        </p:spPr>
        <p:txBody>
          <a:bodyPr/>
          <a:lstStyle/>
          <a:p>
            <a:pPr marL="182880" indent="0">
              <a:buNone/>
            </a:pPr>
            <a:r>
              <a:rPr lang="ru-RU" dirty="0"/>
              <a:t>Эксперимент.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200" dirty="0"/>
              <a:t>За 1 минуту назвать 15 известных педагогов.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3996517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187" y="5877272"/>
            <a:ext cx="6965245" cy="1202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Эксперимент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7192888" cy="6480720"/>
          </a:xfrm>
        </p:spPr>
        <p:txBody>
          <a:bodyPr>
            <a:normAutofit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Демокрит (460 -370 до н.э.)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Платон (427- 347 до н.э.)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Аристотель (384- 322 до </a:t>
            </a:r>
            <a:r>
              <a:rPr lang="ru-RU" dirty="0" err="1"/>
              <a:t>н.э</a:t>
            </a:r>
            <a:r>
              <a:rPr lang="ru-RU" dirty="0"/>
              <a:t>)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Ян </a:t>
            </a:r>
            <a:r>
              <a:rPr lang="ru-RU" dirty="0" err="1"/>
              <a:t>Амос</a:t>
            </a:r>
            <a:r>
              <a:rPr lang="ru-RU" dirty="0"/>
              <a:t> Коменский 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Иоганн Генрих Песталоцци 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Жан Жак Руссо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Фридрих </a:t>
            </a:r>
            <a:r>
              <a:rPr lang="ru-RU" dirty="0" err="1"/>
              <a:t>Фребель</a:t>
            </a:r>
            <a:endParaRPr lang="ru-RU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Мария </a:t>
            </a:r>
            <a:r>
              <a:rPr lang="ru-RU" dirty="0" err="1"/>
              <a:t>Монтессори</a:t>
            </a:r>
            <a:endParaRPr lang="ru-RU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Надежда Константиновна Крупская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Константин Дмитриевич Ушинский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Антон Семенович Макаренко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Николай Александрович Добролюбов </a:t>
            </a:r>
            <a:br>
              <a:rPr lang="ru-RU" dirty="0"/>
            </a:br>
            <a:r>
              <a:rPr lang="ru-RU" dirty="0"/>
              <a:t>Шалва Александрович </a:t>
            </a:r>
            <a:r>
              <a:rPr lang="ru-RU" dirty="0" err="1"/>
              <a:t>Амонашвили</a:t>
            </a:r>
            <a:endParaRPr lang="ru-RU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Василий Александрович Сухомлинский</a:t>
            </a:r>
            <a:br>
              <a:rPr lang="ru-RU" dirty="0"/>
            </a:br>
            <a:r>
              <a:rPr lang="ru-RU" dirty="0"/>
              <a:t>Джон Дьюи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634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29152"/>
            <a:ext cx="4784319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Изобретатели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b="1" dirty="0"/>
              <a:t>Найдите в привычном необычное.</a:t>
            </a:r>
          </a:p>
          <a:p>
            <a:pPr marL="45720" indent="0">
              <a:buNone/>
            </a:pPr>
            <a:r>
              <a:rPr lang="ru-RU" sz="2800" dirty="0"/>
              <a:t>Задание: за пару минут найдите как можно больше применений для полученных предметов.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107971-E330-44A8-B73B-6C2384D6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2996952"/>
            <a:ext cx="3405386" cy="3666085"/>
          </a:xfrm>
          <a:prstGeom prst="rect">
            <a:avLst/>
          </a:prstGeom>
        </p:spPr>
      </p:pic>
      <p:pic>
        <p:nvPicPr>
          <p:cNvPr id="5" name="a-ty-izobreti-ms-novatory">
            <a:hlinkClick r:id="" action="ppaction://media"/>
            <a:extLst>
              <a:ext uri="{FF2B5EF4-FFF2-40B4-BE49-F238E27FC236}">
                <a16:creationId xmlns:a16="http://schemas.microsoft.com/office/drawing/2014/main" xmlns="" id="{B5C18854-AA4F-43DA-99CC-25A694C52B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4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5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B59745-08D5-4669-962C-1446911A39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/>
              <a:t>Все в твоих руках</a:t>
            </a:r>
          </a:p>
          <a:p>
            <a:pPr marL="45720" indent="0">
              <a:buNone/>
            </a:pPr>
            <a:endParaRPr lang="ru-RU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4E443C-ADD7-485F-AFBF-E0689C4D1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485832"/>
            <a:ext cx="5715000" cy="33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0358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13C6173-B06D-4E84-AFB9-9E475208B6FD}"/>
              </a:ext>
            </a:extLst>
          </p:cNvPr>
          <p:cNvSpPr/>
          <p:nvPr/>
        </p:nvSpPr>
        <p:spPr>
          <a:xfrm>
            <a:off x="0" y="116632"/>
            <a:ext cx="896448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Каждый палец ладони – это позиция, по которой надо высказать свое мнение:</a:t>
            </a:r>
          </a:p>
          <a:p>
            <a:endParaRPr lang="ru-RU" sz="3200" dirty="0"/>
          </a:p>
          <a:p>
            <a:r>
              <a:rPr lang="ru-RU" sz="3200" dirty="0"/>
              <a:t>• </a:t>
            </a:r>
            <a:r>
              <a:rPr lang="ru-RU" sz="3200" b="1" dirty="0">
                <a:solidFill>
                  <a:srgbClr val="FF0000"/>
                </a:solidFill>
              </a:rPr>
              <a:t>Большой</a:t>
            </a:r>
            <a:r>
              <a:rPr lang="ru-RU" sz="3200" dirty="0"/>
              <a:t> – для меня было важным и интересным… (что?)</a:t>
            </a:r>
          </a:p>
          <a:p>
            <a:r>
              <a:rPr lang="ru-RU" sz="3200" dirty="0"/>
              <a:t>• </a:t>
            </a:r>
            <a:r>
              <a:rPr lang="ru-RU" sz="3200" b="1" dirty="0">
                <a:solidFill>
                  <a:srgbClr val="FF0000"/>
                </a:solidFill>
              </a:rPr>
              <a:t>Указательный</a:t>
            </a:r>
            <a:r>
              <a:rPr lang="ru-RU" sz="3200" dirty="0"/>
              <a:t> – по этому вопросу я получил конкретную информацию…</a:t>
            </a:r>
          </a:p>
          <a:p>
            <a:r>
              <a:rPr lang="ru-RU" sz="3200" dirty="0"/>
              <a:t>• </a:t>
            </a:r>
            <a:r>
              <a:rPr lang="ru-RU" sz="3200" b="1" dirty="0">
                <a:solidFill>
                  <a:srgbClr val="FF0000"/>
                </a:solidFill>
              </a:rPr>
              <a:t>Средний</a:t>
            </a:r>
            <a:r>
              <a:rPr lang="ru-RU" sz="3200" dirty="0"/>
              <a:t> – мне было трудно (мне не понравилось…</a:t>
            </a:r>
          </a:p>
          <a:p>
            <a:r>
              <a:rPr lang="ru-RU" sz="3200" dirty="0"/>
              <a:t>• </a:t>
            </a:r>
            <a:r>
              <a:rPr lang="ru-RU" sz="3200" b="1" dirty="0">
                <a:solidFill>
                  <a:srgbClr val="FF0000"/>
                </a:solidFill>
              </a:rPr>
              <a:t>Безымянный</a:t>
            </a:r>
            <a:r>
              <a:rPr lang="ru-RU" sz="3200" dirty="0"/>
              <a:t> – я и раньше знала то, что сегодня услышала о …</a:t>
            </a:r>
          </a:p>
          <a:p>
            <a:r>
              <a:rPr lang="ru-RU" sz="3200" dirty="0"/>
              <a:t>• </a:t>
            </a:r>
            <a:r>
              <a:rPr lang="ru-RU" sz="3200" b="1" dirty="0">
                <a:solidFill>
                  <a:srgbClr val="FF0000"/>
                </a:solidFill>
              </a:rPr>
              <a:t>Мизинец</a:t>
            </a:r>
            <a:r>
              <a:rPr lang="ru-RU" sz="3200" dirty="0"/>
              <a:t> – для меня было недостаточно 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031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468"/>
            <a:ext cx="8712967" cy="93610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Кредо творческих педагогов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7564" y="1484784"/>
            <a:ext cx="7848872" cy="4752528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b="1" dirty="0"/>
              <a:t>- </a:t>
            </a:r>
            <a:r>
              <a:rPr lang="ru-RU" sz="2800" b="1" dirty="0"/>
              <a:t>Мы имеем творческий потенциал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- Мы хотим реализовать его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- Мы уверены, что у нас всё получится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- Мы склонны рисковать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- Мы умеем видеть проблему и возможности её преодоления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- Мы имеем критическое и гибкое мышление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- Мы в поиске</a:t>
            </a:r>
            <a:endParaRPr lang="ru-RU" sz="2800" dirty="0"/>
          </a:p>
          <a:p>
            <a:pPr marL="45720" indent="0">
              <a:buNone/>
            </a:pPr>
            <a:r>
              <a:rPr lang="ru-RU" sz="2800" b="1" dirty="0"/>
              <a:t>- Мы воспитываем творческих людей!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1841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54BDF8-6469-4EFA-B243-8F530A5A8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31" y="3284984"/>
            <a:ext cx="4522216" cy="310423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2564775"/>
            <a:ext cx="4752528" cy="2577672"/>
          </a:xfrm>
        </p:spPr>
        <p:txBody>
          <a:bodyPr>
            <a:normAutofit/>
          </a:bodyPr>
          <a:lstStyle/>
          <a:p>
            <a:r>
              <a:rPr lang="ru-RU" dirty="0"/>
              <a:t>Какие они будут, наши дети!</a:t>
            </a:r>
          </a:p>
          <a:p>
            <a:r>
              <a:rPr lang="ru-RU" dirty="0"/>
              <a:t>Ведь все это зависит лишь от нас,</a:t>
            </a:r>
          </a:p>
          <a:p>
            <a:r>
              <a:rPr lang="ru-RU" dirty="0"/>
              <a:t>И на пороге будущих столетий</a:t>
            </a:r>
          </a:p>
          <a:p>
            <a:r>
              <a:rPr lang="ru-RU" dirty="0"/>
              <a:t>Быть может, они будут лучше нас.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147002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/>
              <a:t>Творческий педагог – творческие дети</a:t>
            </a:r>
          </a:p>
        </p:txBody>
      </p:sp>
      <p:sp>
        <p:nvSpPr>
          <p:cNvPr id="4" name="AutoShape 2" descr="ÐÐ°ÑÑÐ¸Ð½ÐºÐ¸ Ð¿Ð¾ Ð·Ð°Ð¿ÑÐ¾ÑÑ Ð³Ð¸ÑÐºÐ¸ Ð² Ð¿ÑÐµÐ·ÐµÐ½ÑÐ°ÑÐ¸Ñ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ÐÐ°ÑÑÐ¸Ð½ÐºÐ¸ Ð¿Ð¾ Ð·Ð°Ð¿ÑÐ¾ÑÑ Ð³Ð¸ÑÐºÐ¸ Ð² Ð¿ÑÐµÐ·ÐµÐ½ÑÐ°ÑÐ¸Ñ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ÐÐ°ÑÑÐ¸Ð½ÐºÐ¸ Ð¿Ð¾ Ð·Ð°Ð¿ÑÐ¾ÑÑ Ð³Ð¸ÑÐºÐ¸ Ð² Ð¿ÑÐµÐ·ÐµÐ½ÑÐ°ÑÐ¸Ñ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9206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" y="0"/>
            <a:ext cx="9143960" cy="68580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Проект решения педсовета: </a:t>
            </a:r>
          </a:p>
          <a:p>
            <a:pPr marL="45720" indent="0">
              <a:buNone/>
            </a:pPr>
            <a:r>
              <a:rPr lang="ru-RU" sz="2000" dirty="0"/>
              <a:t>1. </a:t>
            </a:r>
            <a:r>
              <a:rPr lang="ru-RU" dirty="0"/>
              <a:t>Педагогам всех групп продолжать повышать уровень профессионального мастерства по прикладному творчеству, использовать как традиционные, так и нетрадиционные методы и приемы работы. </a:t>
            </a:r>
          </a:p>
          <a:p>
            <a:pPr marL="45720" indent="0">
              <a:buNone/>
            </a:pPr>
            <a:r>
              <a:rPr lang="ru-RU" sz="1800" dirty="0"/>
              <a:t>Срок: постоянно. Ответственные: воспитатели  </a:t>
            </a:r>
          </a:p>
          <a:p>
            <a:pPr marL="45720" indent="0">
              <a:buNone/>
            </a:pPr>
            <a:r>
              <a:rPr lang="ru-RU" dirty="0"/>
              <a:t>2. Внести необходимые изменения в систему планирования по данному вопросу, а именно  планирование создания условий для всех видов творческой деятельности,  в т. ч. самостоятельной.  </a:t>
            </a:r>
          </a:p>
          <a:p>
            <a:pPr marL="45720" indent="0">
              <a:buNone/>
            </a:pPr>
            <a:r>
              <a:rPr lang="ru-RU" sz="1800" dirty="0"/>
              <a:t>Срок: постоянно. Ответственные: воспитатели, специалисты  </a:t>
            </a:r>
          </a:p>
          <a:p>
            <a:pPr marL="45720" indent="0">
              <a:buNone/>
            </a:pPr>
            <a:r>
              <a:rPr lang="ru-RU" dirty="0"/>
              <a:t>3. Пополнять центры прикладного творчества алгоритмами последовательных действий и схемами различных поделок в соответствии с возрастом детей, использовать только безопасные для здоровья детей материалы. </a:t>
            </a:r>
          </a:p>
          <a:p>
            <a:pPr marL="45720" indent="0">
              <a:buNone/>
            </a:pPr>
            <a:r>
              <a:rPr lang="ru-RU" sz="1800" dirty="0"/>
              <a:t>Срок: постоянно. Ответственные: воспитатели.  </a:t>
            </a:r>
          </a:p>
          <a:p>
            <a:pPr marL="45720" indent="0">
              <a:buNone/>
            </a:pPr>
            <a:r>
              <a:rPr lang="ru-RU" dirty="0"/>
              <a:t>4. Педагогам активно информировать и привлекать родителей по данному направлению.</a:t>
            </a:r>
          </a:p>
          <a:p>
            <a:pPr marL="45720" indent="0">
              <a:buNone/>
            </a:pPr>
            <a:r>
              <a:rPr lang="ru-RU" sz="1800" dirty="0"/>
              <a:t>Срок исполнения: постоянно. Ответственные: педагоги ДОУ.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697224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B9787F-F286-49B4-80E7-A2F11FBD5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9144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164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461448" cy="500173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i="1" dirty="0">
                <a:solidFill>
                  <a:schemeClr val="tx1"/>
                </a:solidFill>
              </a:rPr>
              <a:t>Цель педагогического совета: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азвитие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творческой деятельности педагогов ДОУ, поддержка новых технологий в организации образовательного процесса, 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взаимообмен опытом и лучшими методическими наработками.</a:t>
            </a:r>
          </a:p>
          <a:p>
            <a:pPr marL="45720" indent="0">
              <a:buNone/>
            </a:pP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390482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578FE36-28D3-48E2-8CC4-2EAB1A4E0C69}"/>
              </a:ext>
            </a:extLst>
          </p:cNvPr>
          <p:cNvSpPr/>
          <p:nvPr/>
        </p:nvSpPr>
        <p:spPr>
          <a:xfrm>
            <a:off x="0" y="0"/>
            <a:ext cx="9144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Типы творческой личности 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0000"/>
                </a:solidFill>
              </a:rPr>
              <a:t>теоретик-логик </a:t>
            </a:r>
            <a:r>
              <a:rPr lang="ru-RU" sz="3200" dirty="0"/>
              <a:t>(четко планирует свою деятельность, эрудирован, доводит начатое до конца)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0000"/>
                </a:solidFill>
              </a:rPr>
              <a:t>практик</a:t>
            </a:r>
            <a:r>
              <a:rPr lang="ru-RU" sz="3200" dirty="0"/>
              <a:t> (стремится свои оригинальные гипотезы проверить экспериментально)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0000"/>
                </a:solidFill>
              </a:rPr>
              <a:t>организатор </a:t>
            </a:r>
            <a:r>
              <a:rPr lang="ru-RU" sz="3200" dirty="0"/>
              <a:t>(высокий уровень развития организаторских способностей, энергичен, коммуникабелен)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0000"/>
                </a:solidFill>
              </a:rPr>
              <a:t>инициатор</a:t>
            </a:r>
            <a:r>
              <a:rPr lang="ru-RU" sz="3200" dirty="0"/>
              <a:t> (инициативен, энергичен, но быстро остывает или переключается на решение других творческих задач)</a:t>
            </a:r>
          </a:p>
        </p:txBody>
      </p:sp>
    </p:spTree>
    <p:extLst>
      <p:ext uri="{BB962C8B-B14F-4D97-AF65-F5344CB8AC3E}">
        <p14:creationId xmlns:p14="http://schemas.microsoft.com/office/powerpoint/2010/main" xmlns="" val="3302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0376" y="332656"/>
            <a:ext cx="8144072" cy="57606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/>
              <a:t>Творчество – самоотдача,</a:t>
            </a:r>
          </a:p>
          <a:p>
            <a:pPr marL="45720" indent="0">
              <a:buNone/>
            </a:pPr>
            <a:r>
              <a:rPr lang="ru-RU" sz="2800" dirty="0"/>
              <a:t>А не шумиха, не успех.</a:t>
            </a:r>
          </a:p>
          <a:p>
            <a:pPr marL="45720" indent="0">
              <a:buNone/>
            </a:pPr>
            <a:r>
              <a:rPr lang="ru-RU" sz="2800" dirty="0"/>
              <a:t>Печально, ничего не знача,</a:t>
            </a:r>
          </a:p>
          <a:p>
            <a:pPr marL="45720" indent="0">
              <a:buNone/>
            </a:pPr>
            <a:r>
              <a:rPr lang="ru-RU" sz="2800" dirty="0"/>
              <a:t>Быть притчей на устах у всех.</a:t>
            </a:r>
          </a:p>
          <a:p>
            <a:pPr marL="45720" indent="0">
              <a:buNone/>
            </a:pPr>
            <a:r>
              <a:rPr lang="ru-RU" sz="2800" dirty="0"/>
              <a:t>И надо жить без самозванства-</a:t>
            </a:r>
          </a:p>
          <a:p>
            <a:pPr marL="45720" indent="0">
              <a:buNone/>
            </a:pPr>
            <a:r>
              <a:rPr lang="ru-RU" sz="2800" dirty="0"/>
              <a:t>Жить так, чтобы в конце концов</a:t>
            </a:r>
          </a:p>
          <a:p>
            <a:pPr marL="45720" indent="0">
              <a:buNone/>
            </a:pPr>
            <a:r>
              <a:rPr lang="ru-RU" sz="2800" dirty="0"/>
              <a:t>Привлечь к себе любовь пространства,</a:t>
            </a:r>
          </a:p>
          <a:p>
            <a:pPr marL="45720" indent="0">
              <a:buNone/>
            </a:pPr>
            <a:r>
              <a:rPr lang="ru-RU" sz="2800" dirty="0"/>
              <a:t>Услышать будущего зов. </a:t>
            </a:r>
          </a:p>
          <a:p>
            <a:pPr marL="45720" indent="0" algn="r">
              <a:buNone/>
            </a:pPr>
            <a:endParaRPr lang="ru-RU" dirty="0"/>
          </a:p>
          <a:p>
            <a:pPr marL="45720" indent="0" algn="r">
              <a:buNone/>
            </a:pPr>
            <a:r>
              <a:rPr lang="ru-RU" dirty="0"/>
              <a:t>Борис Пастернак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AutoShape 2" descr="ÐÐ°ÑÑÐ¸Ð½ÐºÐ¸ Ð¿Ð¾ Ð·Ð°Ð¿ÑÐ¾ÑÑ Ð³Ð¸ÑÐºÐ¸ Ð² Ð¿ÑÐµÐ·ÐµÐ½ÑÐ°ÑÐ¸Ñ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ÐÐ°ÑÑÐ¸Ð½ÐºÐ¸ Ð¿Ð¾ Ð·Ð°Ð¿ÑÐ¾ÑÑ Ð³Ð¸ÑÐºÐ¸ Ð² Ð¿ÑÐµÐ·ÐµÐ½ÑÐ°ÑÐ¸Ñ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7724" y="539134"/>
            <a:ext cx="14859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2455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4744" y="5517232"/>
            <a:ext cx="3733800" cy="100604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Творчество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9672" y="462046"/>
            <a:ext cx="7048872" cy="4479121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2800" b="1" dirty="0">
                <a:solidFill>
                  <a:srgbClr val="FF0000"/>
                </a:solidFill>
              </a:rPr>
              <a:t>Что требуется от педагогов и родителей ?</a:t>
            </a:r>
          </a:p>
          <a:p>
            <a:pPr marL="45720" indent="0" algn="r">
              <a:buNone/>
            </a:pPr>
            <a:r>
              <a:rPr lang="ru-RU" sz="2400" dirty="0">
                <a:solidFill>
                  <a:schemeClr val="tx1"/>
                </a:solidFill>
              </a:rPr>
              <a:t>1. Чутко наблюдать за тем, что ребенку особенно нравится делать.</a:t>
            </a:r>
          </a:p>
          <a:p>
            <a:pPr marL="45720" indent="0" algn="r">
              <a:buNone/>
            </a:pPr>
            <a:r>
              <a:rPr lang="ru-RU" sz="2400" dirty="0">
                <a:solidFill>
                  <a:schemeClr val="tx1"/>
                </a:solidFill>
              </a:rPr>
              <a:t>2. Подталкивать его к развитию в этом, подкидывать дровишек в огонь его интересов (заниматься с ним вместе, просто подкидывать новые идеи для его работ).</a:t>
            </a:r>
          </a:p>
          <a:p>
            <a:pPr marL="45720" indent="0" algn="r">
              <a:buNone/>
            </a:pPr>
            <a:r>
              <a:rPr lang="ru-RU" sz="2400" dirty="0">
                <a:solidFill>
                  <a:schemeClr val="tx1"/>
                </a:solidFill>
              </a:rPr>
              <a:t>3. Не мешать его развитию.</a:t>
            </a:r>
          </a:p>
          <a:p>
            <a:endParaRPr lang="ru-RU" dirty="0"/>
          </a:p>
        </p:txBody>
      </p:sp>
      <p:pic>
        <p:nvPicPr>
          <p:cNvPr id="4098" name="Picture 2" descr="ÐÐ°ÑÑÐ¸Ð½ÐºÐ¸ Ð¿Ð¾ Ð·Ð°Ð¿ÑÐ¾ÑÑ Ð³Ð¸ÑÐºÐ¸ Ð² Ð¿ÑÐµÐ·ÐµÐ½ÑÐ°ÑÐ¸Ñ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26482"/>
            <a:ext cx="29718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28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F6ACC297-3233-4B32-95F6-3586E1B560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866218-F257-479F-A17C-A0B2B9BBD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Интеллектуальная разминка «Ассоциации»</a:t>
            </a:r>
            <a:br>
              <a:rPr lang="ru-RU" dirty="0"/>
            </a:br>
            <a:r>
              <a:rPr lang="ru-RU" dirty="0"/>
              <a:t>творчество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901A3B-D01C-4739-997D-0F172D06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" y="1268760"/>
            <a:ext cx="9144000" cy="45365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1394FDF-4A50-40BA-9A44-FEA0CE55D3F8}"/>
              </a:ext>
            </a:extLst>
          </p:cNvPr>
          <p:cNvSpPr/>
          <p:nvPr/>
        </p:nvSpPr>
        <p:spPr>
          <a:xfrm>
            <a:off x="611560" y="30737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Интеллектуальная разминка «Ассоциации»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Лунная соната.._(Inkompmusic.ru)">
            <a:hlinkClick r:id="" action="ppaction://media"/>
            <a:extLst>
              <a:ext uri="{FF2B5EF4-FFF2-40B4-BE49-F238E27FC236}">
                <a16:creationId xmlns:a16="http://schemas.microsoft.com/office/drawing/2014/main" xmlns="" id="{2DF45762-D8EF-4CA4-8E6B-CBAD55C912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7074" y="593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71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9910733-8FFB-495D-AE55-8535B3BD5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510310"/>
              </p:ext>
            </p:extLst>
          </p:nvPr>
        </p:nvGraphicFramePr>
        <p:xfrm>
          <a:off x="0" y="22192"/>
          <a:ext cx="9144000" cy="7050824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68609">
                  <a:extLst>
                    <a:ext uri="{9D8B030D-6E8A-4147-A177-3AD203B41FA5}">
                      <a16:colId xmlns:a16="http://schemas.microsoft.com/office/drawing/2014/main" xmlns="" val="213288370"/>
                    </a:ext>
                  </a:extLst>
                </a:gridCol>
                <a:gridCol w="8675391">
                  <a:extLst>
                    <a:ext uri="{9D8B030D-6E8A-4147-A177-3AD203B41FA5}">
                      <a16:colId xmlns:a16="http://schemas.microsoft.com/office/drawing/2014/main" xmlns="" val="29389302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Т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i="1" dirty="0">
                          <a:effectLst/>
                        </a:rPr>
                        <a:t>талант, труд, терпение, толерантность</a:t>
                      </a:r>
                      <a:endParaRPr lang="ru-RU" sz="20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1828970462"/>
                  </a:ext>
                </a:extLst>
              </a:tr>
              <a:tr h="71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В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восторг, великолепие, вдохновение, воображение, восхищение, воспитанность, вежливость, вера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3107472642"/>
                  </a:ext>
                </a:extLst>
              </a:tr>
              <a:tr h="350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О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оригинальность, организованность, одарённость,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2705882789"/>
                  </a:ext>
                </a:extLst>
              </a:tr>
              <a:tr h="71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Р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развитие, результат, развития, разум, радость, разнообразие, речь, результативность, работоспособность, решительность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4250854648"/>
                  </a:ext>
                </a:extLst>
              </a:tr>
              <a:tr h="71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Ч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чувство меры, чувство прекрасного, чрезмерная увлеченность, чувство новизны, чистота, чувство юмора, чёткость, человеколюбие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887884500"/>
                  </a:ext>
                </a:extLst>
              </a:tr>
              <a:tr h="350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Е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единство целей и действий, естественность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4136615110"/>
                  </a:ext>
                </a:extLst>
              </a:tr>
              <a:tr h="895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С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стремление, сотрудничество, судьба,  соперничество, скорость, способность, солидарность, счастье, старание, свобода творчества, совесть, стимул, сочувствие, свобода выбора, смелость, справедливость, старательность, самосовершенствование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2868020863"/>
                  </a:ext>
                </a:extLst>
              </a:tr>
              <a:tr h="350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Т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труд, тандем,  талант, творчество, трудолюбие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4014112344"/>
                  </a:ext>
                </a:extLst>
              </a:tr>
              <a:tr h="71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В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вспышка, время, виртуозность, внимание, восторг, воля, вариативность, важность, великолепно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3256277978"/>
                  </a:ext>
                </a:extLst>
              </a:tr>
              <a:tr h="719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solidFill>
                            <a:srgbClr val="FF0000"/>
                          </a:solidFill>
                          <a:effectLst/>
                        </a:rPr>
                        <a:t>О</a:t>
                      </a:r>
                      <a:endParaRPr lang="ru-RU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i="1" dirty="0">
                          <a:effectLst/>
                        </a:rPr>
                        <a:t>осведомленность, опыт, озарение, общение, одарённость, образованность, открытие, очарование</a:t>
                      </a:r>
                      <a:endParaRPr lang="ru-RU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342" marR="66342" marT="0" marB="0"/>
                </a:tc>
                <a:extLst>
                  <a:ext uri="{0D108BD9-81ED-4DB2-BD59-A6C34878D82A}">
                    <a16:rowId xmlns:a16="http://schemas.microsoft.com/office/drawing/2014/main" xmlns="" val="4155387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19887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AE9CCE-41E6-40DC-9F5A-A09BE9D9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5929"/>
            <a:ext cx="5966666" cy="242334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Задание  «Открытая трибуна»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B8B01C-4E3C-4062-AF98-3CF72C3D2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99" r="1"/>
          <a:stretch/>
        </p:blipFill>
        <p:spPr>
          <a:xfrm>
            <a:off x="5796136" y="2479275"/>
            <a:ext cx="3145532" cy="427672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2CD7820-CC92-482C-9CAD-6EAE3E39D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887197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1968</TotalTime>
  <Words>815</Words>
  <Application>Microsoft Office PowerPoint</Application>
  <PresentationFormat>Экран (4:3)</PresentationFormat>
  <Paragraphs>111</Paragraphs>
  <Slides>21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Педагогический совет № 1</vt:lpstr>
      <vt:lpstr>Творческий педагог – творческие дети</vt:lpstr>
      <vt:lpstr>Слайд 3</vt:lpstr>
      <vt:lpstr>Слайд 4</vt:lpstr>
      <vt:lpstr>Слайд 5</vt:lpstr>
      <vt:lpstr>Творчество</vt:lpstr>
      <vt:lpstr>Интеллектуальная разминка «Ассоциации» творчество</vt:lpstr>
      <vt:lpstr>Слайд 8</vt:lpstr>
      <vt:lpstr>Задание  «Открытая трибуна»</vt:lpstr>
      <vt:lpstr>           </vt:lpstr>
      <vt:lpstr>ИТОГИ ТЕМАТИЧЕСКОГО КОНТРОЛЯ</vt:lpstr>
      <vt:lpstr>Слайд 12</vt:lpstr>
      <vt:lpstr>Креативность </vt:lpstr>
      <vt:lpstr>Эксперимент.    За 1 минуту назвать 15 известных педагогов. </vt:lpstr>
      <vt:lpstr>Эксперимент </vt:lpstr>
      <vt:lpstr>Изобретатели</vt:lpstr>
      <vt:lpstr>Слайд 17</vt:lpstr>
      <vt:lpstr>Слайд 18</vt:lpstr>
      <vt:lpstr>Кредо творческих педагогов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педагог – творческие дети</dc:title>
  <dc:creator>Андрей</dc:creator>
  <cp:lastModifiedBy>Ladushki10</cp:lastModifiedBy>
  <cp:revision>61</cp:revision>
  <cp:lastPrinted>2018-03-28T05:34:42Z</cp:lastPrinted>
  <dcterms:created xsi:type="dcterms:W3CDTF">2018-03-27T15:18:11Z</dcterms:created>
  <dcterms:modified xsi:type="dcterms:W3CDTF">2021-01-29T06:23:18Z</dcterms:modified>
</cp:coreProperties>
</file>