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9" r:id="rId3"/>
    <p:sldId id="258" r:id="rId4"/>
    <p:sldId id="270" r:id="rId5"/>
    <p:sldId id="271" r:id="rId6"/>
    <p:sldId id="278" r:id="rId7"/>
    <p:sldId id="273" r:id="rId8"/>
    <p:sldId id="274" r:id="rId9"/>
    <p:sldId id="276" r:id="rId10"/>
    <p:sldId id="275" r:id="rId11"/>
    <p:sldId id="259" r:id="rId12"/>
    <p:sldId id="260" r:id="rId13"/>
    <p:sldId id="261" r:id="rId14"/>
    <p:sldId id="263" r:id="rId15"/>
    <p:sldId id="264" r:id="rId16"/>
    <p:sldId id="265" r:id="rId17"/>
    <p:sldId id="266" r:id="rId18"/>
    <p:sldId id="267" r:id="rId19"/>
    <p:sldId id="268" r:id="rId20"/>
    <p:sldId id="277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4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9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95FF5-8FCD-4A29-9B5F-9E483A137779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37AEF-6258-4269-AB0F-39C3A0ABCC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75018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95FF5-8FCD-4A29-9B5F-9E483A137779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37AEF-6258-4269-AB0F-39C3A0ABCC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69708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95FF5-8FCD-4A29-9B5F-9E483A137779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37AEF-6258-4269-AB0F-39C3A0ABCC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37952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95FF5-8FCD-4A29-9B5F-9E483A137779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37AEF-6258-4269-AB0F-39C3A0ABCC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58070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95FF5-8FCD-4A29-9B5F-9E483A137779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37AEF-6258-4269-AB0F-39C3A0ABCC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16047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95FF5-8FCD-4A29-9B5F-9E483A137779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37AEF-6258-4269-AB0F-39C3A0ABCC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09576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95FF5-8FCD-4A29-9B5F-9E483A137779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37AEF-6258-4269-AB0F-39C3A0ABCC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45518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95FF5-8FCD-4A29-9B5F-9E483A137779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37AEF-6258-4269-AB0F-39C3A0ABCC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7006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95FF5-8FCD-4A29-9B5F-9E483A137779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37AEF-6258-4269-AB0F-39C3A0ABCC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19885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95FF5-8FCD-4A29-9B5F-9E483A137779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37AEF-6258-4269-AB0F-39C3A0ABCC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6571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95FF5-8FCD-4A29-9B5F-9E483A137779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37AEF-6258-4269-AB0F-39C3A0ABCC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9732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95FF5-8FCD-4A29-9B5F-9E483A137779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337AEF-6258-4269-AB0F-39C3A0ABCC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94919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1946" y="1477232"/>
            <a:ext cx="5601730" cy="229569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                                     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Проект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«Осень - чудная пора!»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/>
              <a:t>С</a:t>
            </a:r>
            <a:r>
              <a:rPr lang="ru-RU" b="1" dirty="0" smtClean="0"/>
              <a:t>таршая группа «Сказка»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066" y="1166599"/>
            <a:ext cx="5458691" cy="4351338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20481" y="4461165"/>
            <a:ext cx="5181600" cy="1354750"/>
          </a:xfrm>
        </p:spPr>
        <p:txBody>
          <a:bodyPr/>
          <a:lstStyle/>
          <a:p>
            <a:pPr marL="0" indent="0">
              <a:buNone/>
            </a:pPr>
            <a:r>
              <a:rPr lang="ru-RU" sz="3200" b="1" dirty="0" smtClean="0"/>
              <a:t>Подготовила:</a:t>
            </a:r>
          </a:p>
          <a:p>
            <a:pPr marL="0" indent="0">
              <a:buNone/>
            </a:pPr>
            <a:r>
              <a:rPr lang="ru-RU" sz="3200" b="1" dirty="0" smtClean="0">
                <a:solidFill>
                  <a:srgbClr val="FF0000"/>
                </a:solidFill>
              </a:rPr>
              <a:t>Воспитатель </a:t>
            </a:r>
            <a:r>
              <a:rPr lang="ru-RU" sz="3200" b="1" dirty="0" smtClean="0">
                <a:solidFill>
                  <a:srgbClr val="FF0000"/>
                </a:solidFill>
              </a:rPr>
              <a:t>-  Фомина Н.В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4546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49383"/>
            <a:ext cx="10515600" cy="124690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+mn-lt"/>
              </a:rPr>
              <a:t>Заключительный этап:</a:t>
            </a:r>
            <a:endParaRPr lang="ru-RU" sz="3200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821" y="1188683"/>
            <a:ext cx="10515600" cy="2040549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Выставка творческих работ  на тему «Осень»</a:t>
            </a:r>
          </a:p>
          <a:p>
            <a:r>
              <a:rPr lang="ru-RU" sz="3200" dirty="0" smtClean="0"/>
              <a:t>Выставка семейных творческих  работ  «Краски осени»</a:t>
            </a:r>
          </a:p>
          <a:p>
            <a:r>
              <a:rPr lang="ru-RU" sz="3200" dirty="0" smtClean="0"/>
              <a:t>Тематический вечер «Осень разноцветная»</a:t>
            </a:r>
          </a:p>
          <a:p>
            <a:endParaRPr lang="ru-RU" sz="3200" dirty="0"/>
          </a:p>
        </p:txBody>
      </p:sp>
      <p:pic>
        <p:nvPicPr>
          <p:cNvPr id="4" name="Рисунок 3" descr="715cb146d35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63331" y="3108620"/>
            <a:ext cx="3743971" cy="304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409801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</a:t>
            </a:r>
            <a:r>
              <a:rPr lang="ru-RU" sz="3600" b="1" dirty="0" smtClean="0">
                <a:solidFill>
                  <a:srgbClr val="C00000"/>
                </a:solidFill>
                <a:latin typeface="+mn-lt"/>
              </a:rPr>
              <a:t>Работа с природным  материалом</a:t>
            </a:r>
            <a:endParaRPr lang="ru-RU" sz="3600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1825625"/>
            <a:ext cx="5209309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87836" y="1690688"/>
            <a:ext cx="4765963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762608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r>
              <a:rPr lang="ru-RU" sz="3600" b="1" dirty="0" smtClean="0">
                <a:solidFill>
                  <a:srgbClr val="C00000"/>
                </a:solidFill>
              </a:rPr>
              <a:t>«Осеннее дерево»                                «Грибок»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1825625"/>
            <a:ext cx="5479473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45036" y="1825625"/>
            <a:ext cx="463434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349601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</a:t>
            </a:r>
            <a:r>
              <a:rPr lang="ru-RU" sz="3600" b="1" dirty="0" smtClean="0">
                <a:solidFill>
                  <a:srgbClr val="FF0000"/>
                </a:solidFill>
              </a:rPr>
              <a:t>«Колосок»                                  «Лев»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9875" y="1825625"/>
            <a:ext cx="4904507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72200" y="1825624"/>
            <a:ext cx="4987636" cy="435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211383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</a:t>
            </a:r>
            <a:r>
              <a:rPr lang="ru-RU" sz="3600" b="1" dirty="0" smtClean="0">
                <a:solidFill>
                  <a:srgbClr val="FF0000"/>
                </a:solidFill>
              </a:rPr>
              <a:t>«Пингвины»                                 «Грибочки»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8310" y="1825625"/>
            <a:ext cx="4405746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3600" y="1690688"/>
            <a:ext cx="5410199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130372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           </a:t>
            </a:r>
            <a:r>
              <a:rPr lang="ru-RU" sz="3600" b="1" dirty="0" smtClean="0">
                <a:solidFill>
                  <a:srgbClr val="FF0000"/>
                </a:solidFill>
              </a:rPr>
              <a:t>«Часы</a:t>
            </a:r>
            <a:r>
              <a:rPr lang="ru-RU" sz="3600" b="1" dirty="0" smtClean="0">
                <a:solidFill>
                  <a:srgbClr val="FF0000"/>
                </a:solidFill>
              </a:rPr>
              <a:t>»                   «Грибочки», «Осень золотая»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1825625"/>
            <a:ext cx="4856018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3600" y="1825625"/>
            <a:ext cx="541019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425640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  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Экскурсия в осенний лес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56495" y="2141838"/>
            <a:ext cx="2681430" cy="39706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40627" y="1784434"/>
            <a:ext cx="3033584" cy="4554393"/>
          </a:xfrm>
          <a:prstGeom prst="rect">
            <a:avLst/>
          </a:prstGeom>
        </p:spPr>
      </p:pic>
      <p:pic>
        <p:nvPicPr>
          <p:cNvPr id="6" name="Рисунок 5" descr="2335125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44146" y="343997"/>
            <a:ext cx="2750108" cy="23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456544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                 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Опыт </a:t>
            </a:r>
            <a:r>
              <a:rPr lang="ru-RU" sz="3600" b="1" dirty="0" smtClean="0">
                <a:solidFill>
                  <a:srgbClr val="FF0000"/>
                </a:solidFill>
              </a:rPr>
              <a:t>«Почему  </a:t>
            </a:r>
            <a:r>
              <a:rPr lang="ru-RU" sz="3600" b="1" dirty="0" smtClean="0">
                <a:solidFill>
                  <a:srgbClr val="FF0000"/>
                </a:solidFill>
              </a:rPr>
              <a:t>желтеют </a:t>
            </a:r>
            <a:r>
              <a:rPr lang="ru-RU" sz="3600" b="1" dirty="0" smtClean="0">
                <a:solidFill>
                  <a:srgbClr val="FF0000"/>
                </a:solidFill>
              </a:rPr>
              <a:t>листья?»       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24545" y="1622854"/>
            <a:ext cx="2812782" cy="450468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82032" y="1524000"/>
            <a:ext cx="3988236" cy="4677677"/>
          </a:xfrm>
          <a:prstGeom prst="rect">
            <a:avLst/>
          </a:prstGeom>
        </p:spPr>
      </p:pic>
      <p:pic>
        <p:nvPicPr>
          <p:cNvPr id="6" name="Рисунок 5" descr="1614553146_72-p-klenovii-list-na-belom-fone-9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1276" y="219524"/>
            <a:ext cx="3142394" cy="2074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364039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       </a:t>
            </a:r>
            <a:r>
              <a:rPr lang="ru-RU" sz="3600" b="1" dirty="0" smtClean="0">
                <a:solidFill>
                  <a:srgbClr val="FF0000"/>
                </a:solidFill>
              </a:rPr>
              <a:t>Тематический вечер «Осень разноцветная»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4758" y="1631091"/>
            <a:ext cx="3080214" cy="445592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55595" y="1696995"/>
            <a:ext cx="3118617" cy="4316627"/>
          </a:xfrm>
          <a:prstGeom prst="rect">
            <a:avLst/>
          </a:prstGeom>
        </p:spPr>
      </p:pic>
      <p:pic>
        <p:nvPicPr>
          <p:cNvPr id="6" name="Рисунок 5" descr="116160733_1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5839" y="4613187"/>
            <a:ext cx="1925984" cy="1948249"/>
          </a:xfrm>
          <a:prstGeom prst="rect">
            <a:avLst/>
          </a:prstGeom>
        </p:spPr>
      </p:pic>
      <p:pic>
        <p:nvPicPr>
          <p:cNvPr id="7" name="Рисунок 6" descr="0_9246e_41865f30_ori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749900" y="4315366"/>
            <a:ext cx="2511223" cy="195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318908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29233" y="200368"/>
            <a:ext cx="5288691" cy="105178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Прогулка </a:t>
            </a:r>
            <a:r>
              <a:rPr lang="ru-RU" sz="3600" b="1" dirty="0" smtClean="0">
                <a:solidFill>
                  <a:srgbClr val="FF0000"/>
                </a:solidFill>
              </a:rPr>
              <a:t>к водоему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61968" y="1458097"/>
            <a:ext cx="3132250" cy="488035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51419" y="1441622"/>
            <a:ext cx="3684560" cy="4896833"/>
          </a:xfrm>
          <a:prstGeom prst="rect">
            <a:avLst/>
          </a:prstGeom>
        </p:spPr>
      </p:pic>
      <p:pic>
        <p:nvPicPr>
          <p:cNvPr id="6" name="Рисунок 5" descr="40-405853_waterfall-png-clip-art-clip-art-waterfall-pn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6522" y="5214550"/>
            <a:ext cx="2411348" cy="1179301"/>
          </a:xfrm>
          <a:prstGeom prst="rect">
            <a:avLst/>
          </a:prstGeom>
        </p:spPr>
      </p:pic>
      <p:pic>
        <p:nvPicPr>
          <p:cNvPr id="9" name="Рисунок 8" descr="715cb146d359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719187" y="469557"/>
            <a:ext cx="1790130" cy="1453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00182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C00000"/>
                </a:solidFill>
                <a:latin typeface="+mn-lt"/>
              </a:rPr>
              <a:t>Вид проекта: </a:t>
            </a:r>
            <a:r>
              <a:rPr lang="ru-RU" sz="3200" dirty="0" smtClean="0">
                <a:latin typeface="+mn-lt"/>
              </a:rPr>
              <a:t>информационно-творческий</a:t>
            </a:r>
            <a:r>
              <a:rPr lang="ru-RU" dirty="0" smtClean="0">
                <a:latin typeface="+mn-lt"/>
              </a:rPr>
              <a:t>.</a:t>
            </a:r>
            <a:endParaRPr lang="ru-RU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200" b="1" dirty="0" smtClean="0">
                <a:solidFill>
                  <a:srgbClr val="C00000"/>
                </a:solidFill>
              </a:rPr>
              <a:t>Продолжительность проекта: </a:t>
            </a:r>
            <a:r>
              <a:rPr lang="ru-RU" sz="3200" dirty="0" smtClean="0"/>
              <a:t>краткосрочный.</a:t>
            </a:r>
          </a:p>
          <a:p>
            <a:pPr marL="0" indent="0">
              <a:buNone/>
            </a:pPr>
            <a:r>
              <a:rPr lang="ru-RU" sz="3200" b="1" dirty="0" smtClean="0">
                <a:solidFill>
                  <a:srgbClr val="C00000"/>
                </a:solidFill>
              </a:rPr>
              <a:t>Участники </a:t>
            </a:r>
            <a:r>
              <a:rPr lang="ru-RU" sz="3200" b="1" dirty="0" smtClean="0">
                <a:solidFill>
                  <a:srgbClr val="C00000"/>
                </a:solidFill>
              </a:rPr>
              <a:t>проекта: </a:t>
            </a:r>
            <a:r>
              <a:rPr lang="ru-RU" sz="3200" dirty="0" smtClean="0"/>
              <a:t>д</a:t>
            </a:r>
            <a:r>
              <a:rPr lang="ru-RU" sz="3200" dirty="0" smtClean="0"/>
              <a:t>ети </a:t>
            </a:r>
            <a:r>
              <a:rPr lang="ru-RU" sz="3200" dirty="0" smtClean="0"/>
              <a:t>старшей группы, </a:t>
            </a:r>
            <a:r>
              <a:rPr lang="ru-RU" sz="3200" dirty="0" smtClean="0"/>
              <a:t>воспитатель, родители</a:t>
            </a:r>
            <a:r>
              <a:rPr lang="ru-RU" sz="3200" dirty="0" smtClean="0"/>
              <a:t>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29084831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b="1" dirty="0" smtClean="0">
                <a:solidFill>
                  <a:srgbClr val="C00000"/>
                </a:solidFill>
              </a:rPr>
              <a:t>Спасибо за внимание!</a:t>
            </a:r>
            <a:endParaRPr lang="ru-RU" sz="4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2057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+mn-lt"/>
              </a:rPr>
              <a:t>Актуальность темы:</a:t>
            </a:r>
            <a:endParaRPr lang="ru-RU" sz="3200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1725" y="1372723"/>
            <a:ext cx="10515600" cy="521623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В условиях образовательного процесса  в </a:t>
            </a:r>
            <a:r>
              <a:rPr lang="ru-RU" dirty="0" smtClean="0"/>
              <a:t>МКДОУ </a:t>
            </a:r>
            <a:r>
              <a:rPr lang="ru-RU" dirty="0" smtClean="0"/>
              <a:t>укрепляем и расширяем связь с природой, воспитываем бережное отношение к живой и неживой природе, приобщаем к совместной деятельности детей и родителей, как в детском саду, так и дома.</a:t>
            </a:r>
          </a:p>
          <a:p>
            <a:pPr marL="0" indent="0">
              <a:buNone/>
            </a:pPr>
            <a:r>
              <a:rPr lang="ru-RU" sz="3200" b="1" dirty="0" smtClean="0"/>
              <a:t>Цель проекта:</a:t>
            </a:r>
          </a:p>
          <a:p>
            <a:pPr marL="0" indent="0">
              <a:buNone/>
            </a:pPr>
            <a:r>
              <a:rPr lang="ru-RU" dirty="0" smtClean="0"/>
              <a:t>Создание условий  для развития познавательных и творческих способностей детей в процессе разработки совместного проекта «Осень-чудная пора!»</a:t>
            </a: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28783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40327"/>
            <a:ext cx="10515600" cy="61514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/>
              <a:t>Задачи:</a:t>
            </a:r>
          </a:p>
          <a:p>
            <a:r>
              <a:rPr lang="ru-RU" sz="2400" dirty="0" smtClean="0"/>
              <a:t>Обобщить и систематизировать знания детей об осенних изменениях в природе, о характерных сезонных явлениях.</a:t>
            </a:r>
          </a:p>
          <a:p>
            <a:r>
              <a:rPr lang="ru-RU" sz="2400" dirty="0" smtClean="0"/>
              <a:t>Развивать </a:t>
            </a:r>
            <a:r>
              <a:rPr lang="ru-RU" sz="2400" dirty="0" smtClean="0"/>
              <a:t>умение видеть красоту окружающего мира через наблюдения.</a:t>
            </a:r>
          </a:p>
          <a:p>
            <a:r>
              <a:rPr lang="ru-RU" sz="2400" dirty="0" smtClean="0"/>
              <a:t>Развивать и активизировать словарный </a:t>
            </a:r>
            <a:r>
              <a:rPr lang="ru-RU" sz="2400" dirty="0" smtClean="0"/>
              <a:t>запас.</a:t>
            </a:r>
            <a:endParaRPr lang="ru-RU" sz="2400" dirty="0" smtClean="0"/>
          </a:p>
          <a:p>
            <a:r>
              <a:rPr lang="ru-RU" sz="2400" dirty="0" smtClean="0"/>
              <a:t>Воспитывать у детей бережное отношение к природе</a:t>
            </a:r>
          </a:p>
          <a:p>
            <a:pPr marL="0" indent="0">
              <a:buNone/>
            </a:pPr>
            <a:r>
              <a:rPr lang="ru-RU" sz="2400" b="1" dirty="0" smtClean="0"/>
              <a:t>Предполагаемый результат:</a:t>
            </a:r>
          </a:p>
          <a:p>
            <a:r>
              <a:rPr lang="ru-RU" sz="2400" dirty="0" smtClean="0"/>
              <a:t>Закрепление знаний и представлений детей об  осени, ее признаках и дарах.</a:t>
            </a:r>
          </a:p>
          <a:p>
            <a:r>
              <a:rPr lang="ru-RU" sz="2400" dirty="0" smtClean="0"/>
              <a:t>Отражение знаний, накопленных в процессе реализации проекта, в различных видах деятельности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Заинтересованность и активное участие родителей в </a:t>
            </a:r>
            <a:r>
              <a:rPr lang="ru-RU" sz="2400" smtClean="0"/>
              <a:t>образовательном </a:t>
            </a:r>
            <a:r>
              <a:rPr lang="ru-RU" sz="2400" smtClean="0"/>
              <a:t>процессе. </a:t>
            </a: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98588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61109"/>
            <a:ext cx="10820400" cy="54113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Этапы  </a:t>
            </a:r>
            <a:r>
              <a:rPr lang="ru-RU" b="1" dirty="0" smtClean="0"/>
              <a:t>осуществления проекта:</a:t>
            </a:r>
          </a:p>
          <a:p>
            <a:r>
              <a:rPr lang="ru-RU" dirty="0" smtClean="0"/>
              <a:t>Подготовительный этап</a:t>
            </a:r>
          </a:p>
          <a:p>
            <a:r>
              <a:rPr lang="ru-RU" dirty="0" smtClean="0"/>
              <a:t>Основной этап</a:t>
            </a:r>
          </a:p>
          <a:p>
            <a:r>
              <a:rPr lang="ru-RU" dirty="0" smtClean="0"/>
              <a:t>Заключительный этап</a:t>
            </a:r>
          </a:p>
          <a:p>
            <a:pPr marL="0" indent="0">
              <a:buNone/>
            </a:pPr>
            <a:r>
              <a:rPr lang="ru-RU" b="1" dirty="0" smtClean="0"/>
              <a:t>Подготовительный </a:t>
            </a:r>
            <a:r>
              <a:rPr lang="ru-RU" b="1" dirty="0" smtClean="0"/>
              <a:t>этап.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Составление плана совместной работы с детьми и родителями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Разработка конспектов ОД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Подбор материала для бесед ,игр с детьми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Подбор  </a:t>
            </a:r>
            <a:r>
              <a:rPr lang="ru-RU" dirty="0" smtClean="0"/>
              <a:t>художественного </a:t>
            </a:r>
            <a:r>
              <a:rPr lang="ru-RU" dirty="0" smtClean="0"/>
              <a:t>материала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Беседа </a:t>
            </a:r>
            <a:r>
              <a:rPr lang="ru-RU" dirty="0" smtClean="0"/>
              <a:t>с родителями о необходимом их участии их в проекте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2200397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7221" y="802896"/>
            <a:ext cx="1086570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Основной этап:</a:t>
            </a:r>
          </a:p>
          <a:p>
            <a:r>
              <a:rPr lang="ru-RU" sz="2800" b="1" dirty="0" smtClean="0"/>
              <a:t>Ознакомление с </a:t>
            </a:r>
            <a:r>
              <a:rPr lang="ru-RU" sz="2800" b="1" dirty="0" smtClean="0"/>
              <a:t>окружающим </a:t>
            </a:r>
            <a:r>
              <a:rPr lang="ru-RU" sz="2800" b="1" dirty="0" smtClean="0"/>
              <a:t>миром:</a:t>
            </a:r>
          </a:p>
          <a:p>
            <a:pPr>
              <a:buFontTx/>
              <a:buChar char="-"/>
            </a:pPr>
            <a:r>
              <a:rPr lang="ru-RU" sz="2800" dirty="0" smtClean="0"/>
              <a:t>«Осенний лес»</a:t>
            </a:r>
          </a:p>
          <a:p>
            <a:pPr>
              <a:buFontTx/>
              <a:buChar char="-"/>
            </a:pPr>
            <a:r>
              <a:rPr lang="ru-RU" sz="2800" dirty="0" smtClean="0"/>
              <a:t>«Приметы осени»</a:t>
            </a:r>
          </a:p>
          <a:p>
            <a:r>
              <a:rPr lang="ru-RU" sz="2800" b="1" dirty="0" smtClean="0"/>
              <a:t>Беседы:</a:t>
            </a:r>
          </a:p>
          <a:p>
            <a:pPr>
              <a:buFontTx/>
              <a:buChar char="-"/>
            </a:pPr>
            <a:r>
              <a:rPr lang="ru-RU" sz="2800" dirty="0" smtClean="0"/>
              <a:t>«Почему деревья сбрасывают листья»</a:t>
            </a:r>
          </a:p>
          <a:p>
            <a:pPr>
              <a:buFontTx/>
              <a:buChar char="-"/>
            </a:pPr>
            <a:r>
              <a:rPr lang="ru-RU" sz="2800" dirty="0" smtClean="0"/>
              <a:t>«Осень. Что я знаю об осени»</a:t>
            </a:r>
          </a:p>
          <a:p>
            <a:pPr>
              <a:buFontTx/>
              <a:buChar char="-"/>
            </a:pPr>
            <a:r>
              <a:rPr lang="ru-RU" sz="2800" dirty="0" smtClean="0"/>
              <a:t>«Что мы знаем о лесе»</a:t>
            </a:r>
          </a:p>
          <a:p>
            <a:pPr>
              <a:buFontTx/>
              <a:buChar char="-"/>
            </a:pPr>
            <a:r>
              <a:rPr lang="ru-RU" sz="2800" dirty="0" smtClean="0"/>
              <a:t>«Приметы поздней осени»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86929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+mn-lt"/>
              </a:rPr>
              <a:t>Цикл наблюдений:</a:t>
            </a:r>
            <a:endParaRPr lang="ru-RU" sz="2400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52054"/>
            <a:ext cx="10515600" cy="6005945"/>
          </a:xfrm>
        </p:spPr>
        <p:txBody>
          <a:bodyPr/>
          <a:lstStyle/>
          <a:p>
            <a:r>
              <a:rPr lang="ru-RU" dirty="0" smtClean="0"/>
              <a:t>За погодой, за деревьями, за солнцем, за небом и осадками, за сезонными изменениями, за птицами, за ветром.</a:t>
            </a:r>
          </a:p>
          <a:p>
            <a:pPr marL="0" indent="0">
              <a:buNone/>
            </a:pPr>
            <a:r>
              <a:rPr lang="ru-RU" b="1" dirty="0" smtClean="0"/>
              <a:t>Целевые прогулки:</a:t>
            </a:r>
          </a:p>
          <a:p>
            <a:r>
              <a:rPr lang="ru-RU" dirty="0" smtClean="0"/>
              <a:t>«Прогулка к водоему»</a:t>
            </a:r>
          </a:p>
          <a:p>
            <a:r>
              <a:rPr lang="ru-RU" dirty="0" smtClean="0"/>
              <a:t>«Прогулка в осенний лес»</a:t>
            </a:r>
          </a:p>
          <a:p>
            <a:pPr marL="0" indent="0">
              <a:buNone/>
            </a:pPr>
            <a:r>
              <a:rPr lang="ru-RU" b="1" dirty="0" smtClean="0"/>
              <a:t>Чтение художественной. литературы:</a:t>
            </a:r>
          </a:p>
          <a:p>
            <a:r>
              <a:rPr lang="ru-RU" dirty="0" smtClean="0"/>
              <a:t>-Пословицы, поговорки, загадки об осени</a:t>
            </a:r>
          </a:p>
          <a:p>
            <a:r>
              <a:rPr lang="ru-RU" dirty="0" smtClean="0"/>
              <a:t>-А. К. Толстой «Осень, осыпается весь наш бедный сад»</a:t>
            </a:r>
          </a:p>
          <a:p>
            <a:r>
              <a:rPr lang="ru-RU" dirty="0" smtClean="0"/>
              <a:t>-А. Пушкин «Унылая пора! Очей очарованье»</a:t>
            </a:r>
          </a:p>
          <a:p>
            <a:r>
              <a:rPr lang="ru-RU" dirty="0" smtClean="0"/>
              <a:t>-Г. </a:t>
            </a:r>
            <a:r>
              <a:rPr lang="ru-RU" dirty="0" err="1" smtClean="0"/>
              <a:t>Скребицкий</a:t>
            </a:r>
            <a:r>
              <a:rPr lang="ru-RU" dirty="0" smtClean="0"/>
              <a:t> «Белка готовится к зиме»</a:t>
            </a:r>
          </a:p>
          <a:p>
            <a:r>
              <a:rPr lang="ru-RU" dirty="0" smtClean="0"/>
              <a:t>-</a:t>
            </a:r>
            <a:r>
              <a:rPr lang="ru-RU" dirty="0" smtClean="0"/>
              <a:t>А. </a:t>
            </a:r>
            <a:r>
              <a:rPr lang="ru-RU" dirty="0" err="1" smtClean="0"/>
              <a:t>Ерикеев</a:t>
            </a:r>
            <a:r>
              <a:rPr lang="ru-RU" dirty="0" smtClean="0"/>
              <a:t> «Наступила осень»</a:t>
            </a:r>
          </a:p>
          <a:p>
            <a:endParaRPr lang="ru-RU" sz="3200" dirty="0" smtClean="0">
              <a:solidFill>
                <a:srgbClr val="002060"/>
              </a:solidFill>
            </a:endParaRPr>
          </a:p>
          <a:p>
            <a:endParaRPr lang="ru-RU" sz="3200" dirty="0" smtClean="0">
              <a:solidFill>
                <a:srgbClr val="002060"/>
              </a:solidFill>
            </a:endParaRPr>
          </a:p>
          <a:p>
            <a:endParaRPr lang="ru-RU" sz="3200" dirty="0" smtClean="0"/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2425426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4911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+mn-lt"/>
              </a:rPr>
              <a:t>А. Плещеев «Скучная картина»</a:t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>К. Бальмонт « Осень»</a:t>
            </a:r>
            <a:endParaRPr lang="ru-RU" sz="28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8203" y="1297085"/>
            <a:ext cx="11042073" cy="538249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Дидактические игры: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«Времена  года»,  «Узнай по описанию» ,  «Чудесный мешочек», «Найди дерево по описанию», «Отгадай загадку-нарисуй отгадку»</a:t>
            </a:r>
          </a:p>
          <a:p>
            <a:pPr>
              <a:buNone/>
            </a:pPr>
            <a:r>
              <a:rPr lang="ru-RU" b="1" dirty="0" smtClean="0"/>
              <a:t>Подвижные </a:t>
            </a:r>
            <a:r>
              <a:rPr lang="ru-RU" b="1" dirty="0" smtClean="0"/>
              <a:t>игры:</a:t>
            </a:r>
          </a:p>
          <a:p>
            <a:pPr marL="0" indent="0">
              <a:buNone/>
            </a:pPr>
            <a:r>
              <a:rPr lang="ru-RU" dirty="0" smtClean="0"/>
              <a:t>«Съедобное- несъедобное», «Осенние листочки»,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«Гуси –лебеди», «У медведя во бору», «Перелет птиц</a:t>
            </a:r>
            <a:r>
              <a:rPr lang="ru-RU" b="1" dirty="0" smtClean="0"/>
              <a:t>»</a:t>
            </a:r>
          </a:p>
          <a:p>
            <a:pPr>
              <a:buNone/>
            </a:pPr>
            <a:r>
              <a:rPr lang="ru-RU" b="1" dirty="0" smtClean="0"/>
              <a:t>Физкультминутки</a:t>
            </a:r>
            <a:r>
              <a:rPr lang="ru-RU" b="1" dirty="0" smtClean="0"/>
              <a:t>, пальчиковая гимнастика:</a:t>
            </a:r>
          </a:p>
          <a:p>
            <a:pPr marL="0" indent="0">
              <a:buNone/>
            </a:pPr>
            <a:r>
              <a:rPr lang="ru-RU" b="1" dirty="0" smtClean="0"/>
              <a:t>«</a:t>
            </a:r>
            <a:r>
              <a:rPr lang="ru-RU" dirty="0" smtClean="0"/>
              <a:t>Клен», «Листопад», «Грибы», «Листья», «Осенние листья»</a:t>
            </a:r>
          </a:p>
          <a:p>
            <a:pPr marL="0" indent="0">
              <a:buNone/>
            </a:pPr>
            <a:endParaRPr lang="ru-RU" sz="3200" b="1" dirty="0" smtClean="0"/>
          </a:p>
          <a:p>
            <a:pPr marL="0" indent="0">
              <a:buNone/>
            </a:pP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5187173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59083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+mn-lt"/>
              </a:rPr>
              <a:t>Настольно- печатные игры:</a:t>
            </a:r>
            <a:endParaRPr lang="ru-RU" sz="2800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955965"/>
            <a:ext cx="10965873" cy="569197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«Времена года», «Лото» (овощи и фрукты), «Лото» (растения и животные)</a:t>
            </a:r>
          </a:p>
          <a:p>
            <a:pPr marL="0" indent="0">
              <a:buNone/>
            </a:pPr>
            <a:r>
              <a:rPr lang="ru-RU" b="1" dirty="0" smtClean="0"/>
              <a:t>Беседы по ОБЖ</a:t>
            </a:r>
            <a:r>
              <a:rPr lang="ru-RU" dirty="0" smtClean="0"/>
              <a:t>:</a:t>
            </a:r>
          </a:p>
          <a:p>
            <a:r>
              <a:rPr lang="ru-RU" sz="2400" dirty="0" smtClean="0"/>
              <a:t>«Почему в лесу нельзя ничего пробовать ?»</a:t>
            </a:r>
          </a:p>
          <a:p>
            <a:r>
              <a:rPr lang="ru-RU" sz="2400" dirty="0"/>
              <a:t> </a:t>
            </a:r>
            <a:r>
              <a:rPr lang="ru-RU" sz="2400" dirty="0" smtClean="0"/>
              <a:t>«Как вести себя в лесу»</a:t>
            </a:r>
          </a:p>
          <a:p>
            <a:r>
              <a:rPr lang="ru-RU" sz="2400" dirty="0" smtClean="0"/>
              <a:t>«Как вести себя у водоемов»</a:t>
            </a:r>
          </a:p>
          <a:p>
            <a:pPr marL="0" indent="0">
              <a:buNone/>
            </a:pPr>
            <a:r>
              <a:rPr lang="ru-RU" b="1" dirty="0" smtClean="0"/>
              <a:t>Аппликация , рисование.</a:t>
            </a:r>
          </a:p>
          <a:p>
            <a:r>
              <a:rPr lang="ru-RU" sz="2400" b="1" dirty="0"/>
              <a:t> </a:t>
            </a:r>
            <a:r>
              <a:rPr lang="ru-RU" sz="2400" dirty="0" smtClean="0"/>
              <a:t>«Часы», «Грибок», «Лев», «Осеннее дерево», «Вот уж последняя стая крыльями машет вдали», «Золотая осень»</a:t>
            </a:r>
          </a:p>
          <a:p>
            <a:pPr marL="0" indent="0">
              <a:buNone/>
            </a:pPr>
            <a:r>
              <a:rPr lang="ru-RU" b="1" dirty="0" smtClean="0"/>
              <a:t>Лепка:</a:t>
            </a:r>
          </a:p>
          <a:p>
            <a:r>
              <a:rPr lang="ru-RU" sz="2400" dirty="0" smtClean="0"/>
              <a:t>«Грибное лукошко» ( лепка из соленого теста)</a:t>
            </a:r>
          </a:p>
          <a:p>
            <a:r>
              <a:rPr lang="ru-RU" sz="2400" dirty="0" smtClean="0"/>
              <a:t>«Кто в лесу живет»</a:t>
            </a:r>
          </a:p>
          <a:p>
            <a:r>
              <a:rPr lang="ru-RU" sz="2400" dirty="0" smtClean="0"/>
              <a:t>Работы из природного материала «Пингвин» , «Ежик», «Лягушка»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2979378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257</TotalTime>
  <Words>645</Words>
  <Application>Microsoft Office PowerPoint</Application>
  <PresentationFormat>Произвольный</PresentationFormat>
  <Paragraphs>86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                                      Проект  «Осень - чудная пора!» Старшая группа «Сказка» </vt:lpstr>
      <vt:lpstr>Вид проекта: информационно-творческий.</vt:lpstr>
      <vt:lpstr>Актуальность темы:</vt:lpstr>
      <vt:lpstr>Слайд 4</vt:lpstr>
      <vt:lpstr>Слайд 5</vt:lpstr>
      <vt:lpstr>Слайд 6</vt:lpstr>
      <vt:lpstr>Цикл наблюдений:</vt:lpstr>
      <vt:lpstr>А. Плещеев «Скучная картина» К. Бальмонт « Осень»</vt:lpstr>
      <vt:lpstr>Настольно- печатные игры:</vt:lpstr>
      <vt:lpstr>Заключительный этап:</vt:lpstr>
      <vt:lpstr>           Работа с природным  материалом</vt:lpstr>
      <vt:lpstr>  «Осеннее дерево»                                «Грибок»</vt:lpstr>
      <vt:lpstr>          «Колосок»                                  «Лев»</vt:lpstr>
      <vt:lpstr>       «Пингвины»                                 «Грибочки»</vt:lpstr>
      <vt:lpstr>           «Часы»                   «Грибочки», «Осень золотая»</vt:lpstr>
      <vt:lpstr>                      Экскурсия в осенний лес</vt:lpstr>
      <vt:lpstr>                                     Опыт «Почему  желтеют листья?»       </vt:lpstr>
      <vt:lpstr>       Тематический вечер «Осень разноцветная»</vt:lpstr>
      <vt:lpstr>Прогулка к водоему</vt:lpstr>
      <vt:lpstr>Слайд 20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«Осень-чудная пора»                                               старшая группа</dc:title>
  <dc:creator>RePack by Diakov</dc:creator>
  <cp:lastModifiedBy>Ladushki10</cp:lastModifiedBy>
  <cp:revision>36</cp:revision>
  <dcterms:created xsi:type="dcterms:W3CDTF">2021-10-17T12:24:05Z</dcterms:created>
  <dcterms:modified xsi:type="dcterms:W3CDTF">2021-11-12T09:32:24Z</dcterms:modified>
</cp:coreProperties>
</file>