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1" r:id="rId3"/>
    <p:sldId id="262" r:id="rId4"/>
    <p:sldId id="263" r:id="rId5"/>
    <p:sldId id="267" r:id="rId6"/>
    <p:sldId id="268" r:id="rId7"/>
    <p:sldId id="269" r:id="rId8"/>
    <p:sldId id="270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093"/>
    <a:srgbClr val="003374"/>
    <a:srgbClr val="332319"/>
    <a:srgbClr val="173A8D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1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7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8260" y="242047"/>
            <a:ext cx="4589928" cy="1461247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Эмоциональное выгорание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084730"/>
          </a:xfrm>
        </p:spPr>
        <p:txBody>
          <a:bodyPr/>
          <a:lstStyle/>
          <a:p>
            <a:r>
              <a:rPr lang="ru-RU" dirty="0" err="1" smtClean="0"/>
              <a:t>Спввррс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276164"/>
            <a:ext cx="6858000" cy="1470212"/>
          </a:xfrm>
        </p:spPr>
        <p:txBody>
          <a:bodyPr/>
          <a:lstStyle/>
          <a:p>
            <a:r>
              <a:rPr lang="ru-RU" dirty="0" err="1" smtClean="0"/>
              <a:t>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4" r="1895" b="13333"/>
          <a:stretch/>
        </p:blipFill>
        <p:spPr>
          <a:xfrm>
            <a:off x="761999" y="1371600"/>
            <a:ext cx="7530301" cy="3756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1812" y="1649505"/>
            <a:ext cx="363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внимание!</a:t>
            </a:r>
            <a:endParaRPr lang="ru-RU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6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5693"/>
            <a:ext cx="7772400" cy="16542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8" y="1290919"/>
            <a:ext cx="6920753" cy="44554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15035" y="2828836"/>
            <a:ext cx="5342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Синдром эмоционального выгорания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это долговременная стрессовая реакция, возникающая в связи со спецификой профессиональной </a:t>
            </a: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деятельности.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8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42447"/>
            <a:ext cx="5723965" cy="1192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3" y="1667400"/>
            <a:ext cx="7490907" cy="46818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7835" y="2232211"/>
            <a:ext cx="4320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Стресс</a:t>
            </a:r>
            <a:r>
              <a:rPr lang="ru-RU" dirty="0">
                <a:solidFill>
                  <a:srgbClr val="000000"/>
                </a:solidFill>
              </a:rPr>
              <a:t> – это состояние организма, характеризующееся эмоциональным и физическим </a:t>
            </a:r>
            <a:r>
              <a:rPr lang="ru-RU" dirty="0" smtClean="0">
                <a:solidFill>
                  <a:srgbClr val="000000"/>
                </a:solidFill>
              </a:rPr>
              <a:t>напряжением.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7835" y="3343835"/>
            <a:ext cx="410583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Положительные стрессы</a:t>
            </a:r>
            <a:r>
              <a:rPr lang="ru-RU" sz="1400" dirty="0"/>
              <a:t> (например: рождение ребенка, свадьба, поступление в институт и т.д.) обогащают и украшают нашу жизнь.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таком случае организм сам регулирует работу всех жизненно важных органов и продолжает функционировать в нормальном режиме после эмоционального взрыва. Такое нервное напряжение даже полезно, потому что мобилизует  умственные и физические возможности, повышает самооценку и уверенность в себе.</a:t>
            </a:r>
          </a:p>
        </p:txBody>
      </p:sp>
    </p:spTree>
    <p:extLst>
      <p:ext uri="{BB962C8B-B14F-4D97-AF65-F5344CB8AC3E}">
        <p14:creationId xmlns:p14="http://schemas.microsoft.com/office/powerpoint/2010/main" val="1727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425387"/>
            <a:ext cx="7839635" cy="15508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29" y="549229"/>
            <a:ext cx="5818095" cy="5726065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87388" y="1860916"/>
            <a:ext cx="280595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Отрицательные стрессы.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Кратковременные отрицательные стрессы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(например: напугала собака, грянул гром и т.д.) можно считать безвредными, если нет тяжелых заболеваний сердечно-сосудистой системы.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9" y="623048"/>
            <a:ext cx="5988424" cy="58136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14917" y="2223246"/>
            <a:ext cx="25908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i="1" dirty="0">
                <a:latin typeface="Arial" charset="0"/>
                <a:cs typeface="Arial" charset="0"/>
              </a:rPr>
              <a:t>Длительный отрицательный стресс,</a:t>
            </a:r>
            <a:r>
              <a:rPr lang="ru-RU" altLang="ru-RU" sz="1400" dirty="0">
                <a:latin typeface="Arial" charset="0"/>
                <a:cs typeface="Arial" charset="0"/>
              </a:rPr>
              <a:t> </a:t>
            </a:r>
            <a:r>
              <a:rPr lang="ru-RU" altLang="ru-RU" sz="1400" b="1" i="1" dirty="0" err="1">
                <a:latin typeface="Arial" charset="0"/>
                <a:cs typeface="Arial" charset="0"/>
              </a:rPr>
              <a:t>дистресс</a:t>
            </a:r>
            <a:r>
              <a:rPr lang="ru-RU" altLang="ru-RU" sz="1400" dirty="0">
                <a:latin typeface="Arial" charset="0"/>
                <a:cs typeface="Arial" charset="0"/>
              </a:rPr>
              <a:t> </a:t>
            </a:r>
            <a:endParaRPr lang="ru-RU" altLang="ru-RU" sz="1400" dirty="0" smtClean="0">
              <a:latin typeface="Arial" charset="0"/>
              <a:cs typeface="Arial" charset="0"/>
            </a:endParaRPr>
          </a:p>
          <a:p>
            <a:r>
              <a:rPr lang="ru-RU" altLang="ru-RU" sz="1400" dirty="0" smtClean="0">
                <a:latin typeface="Arial" charset="0"/>
                <a:cs typeface="Arial" charset="0"/>
              </a:rPr>
              <a:t>является причиной возникновения многих заболеваний. Особенно вредны подавленные, невыраженные негативные чувства.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83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1703294" y="343870"/>
            <a:ext cx="6525462" cy="55369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4636" y="905435"/>
            <a:ext cx="35500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Симптомы </a:t>
            </a:r>
            <a:r>
              <a:rPr lang="ru-RU" sz="1400" b="1" i="1" dirty="0" err="1"/>
              <a:t>дистресса</a:t>
            </a:r>
            <a:r>
              <a:rPr lang="ru-RU" sz="1400" b="1" dirty="0" smtClean="0"/>
              <a:t>:</a:t>
            </a:r>
          </a:p>
          <a:p>
            <a:endParaRPr lang="ru-RU" sz="1400" dirty="0"/>
          </a:p>
          <a:p>
            <a:pPr>
              <a:spcAft>
                <a:spcPts val="600"/>
              </a:spcAft>
            </a:pPr>
            <a:r>
              <a:rPr lang="ru-RU" sz="1400" dirty="0" smtClean="0"/>
              <a:t>* рассеянность;</a:t>
            </a:r>
            <a:endParaRPr lang="ru-RU" sz="1400" dirty="0"/>
          </a:p>
          <a:p>
            <a:pPr>
              <a:spcAft>
                <a:spcPts val="600"/>
              </a:spcAft>
            </a:pPr>
            <a:r>
              <a:rPr lang="ru-RU" sz="1400" dirty="0"/>
              <a:t>* ухудшение памяти;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* повышенная возбудимость;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* постоянная усталость;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* потеря чувства юмора;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* </a:t>
            </a:r>
            <a:r>
              <a:rPr lang="ru-RU" sz="1400" dirty="0" smtClean="0"/>
              <a:t>недовольство </a:t>
            </a:r>
            <a:r>
              <a:rPr lang="ru-RU" sz="1400" dirty="0"/>
              <a:t>собой, нежелание работать</a:t>
            </a:r>
            <a:r>
              <a:rPr lang="ru-RU" sz="1400" dirty="0" smtClean="0"/>
              <a:t>);</a:t>
            </a:r>
            <a:endParaRPr lang="ru-RU" sz="1400" dirty="0"/>
          </a:p>
          <a:p>
            <a:pPr>
              <a:spcAft>
                <a:spcPts val="600"/>
              </a:spcAft>
            </a:pPr>
            <a:r>
              <a:rPr lang="ru-RU" sz="1400" dirty="0"/>
              <a:t>* пристрастие к алкогольным напиткам;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* отсутствие сна и аппетита (или, наоборот, неумеренный аппетит);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* иногда боли в голове, спине, в области желудка;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* полное отсутствие источников радости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811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7" y="1228165"/>
            <a:ext cx="7548281" cy="4589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1882" y="1434353"/>
            <a:ext cx="45540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Причины возникновения СЭВ у педагогов: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отсутствие четкой связи между процессом обучения и получаемым результатом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несоответствие результатов затраченным силам;</a:t>
            </a:r>
            <a:br>
              <a:rPr lang="ru-RU" sz="1600" dirty="0"/>
            </a:br>
            <a:r>
              <a:rPr lang="ru-RU" sz="1600" dirty="0"/>
              <a:t>• ограниченность времени для реализации поставленных целей</a:t>
            </a:r>
            <a:br>
              <a:rPr lang="ru-RU" sz="1600" dirty="0"/>
            </a:br>
            <a:r>
              <a:rPr lang="ru-RU" sz="1600" dirty="0"/>
              <a:t>• неумение регулировать собственные эмоциональные состояния;</a:t>
            </a:r>
            <a:br>
              <a:rPr lang="ru-RU" sz="1600" dirty="0"/>
            </a:br>
            <a:r>
              <a:rPr lang="ru-RU" sz="1600" dirty="0"/>
              <a:t>• большие нагрузки;</a:t>
            </a:r>
            <a:br>
              <a:rPr lang="ru-RU" sz="1600" dirty="0"/>
            </a:br>
            <a:r>
              <a:rPr lang="ru-RU" sz="1600" dirty="0"/>
              <a:t>• ответственность перед начальством, родителями;</a:t>
            </a:r>
            <a:br>
              <a:rPr lang="ru-RU" sz="1600" dirty="0"/>
            </a:br>
            <a:r>
              <a:rPr lang="ru-RU" sz="1600" dirty="0"/>
              <a:t>• отсутствие навыков коммуникации и умения выходить из трудных ситуаций общения с детьми, их родителями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8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9" y="1218916"/>
            <a:ext cx="7413810" cy="47067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6376" y="1997839"/>
            <a:ext cx="492162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/>
              <a:t>Ситуации, влияющие на возникновение СЭВ</a:t>
            </a:r>
            <a:r>
              <a:rPr lang="ru-RU" sz="1600" b="1" dirty="0" smtClean="0"/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начало педагогической деятельности после отпусков, курсов (функция-адаптация</a:t>
            </a:r>
            <a:r>
              <a:rPr lang="ru-RU" sz="1600" dirty="0" smtClean="0"/>
              <a:t>);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• </a:t>
            </a:r>
            <a:r>
              <a:rPr lang="ru-RU" sz="1600" dirty="0"/>
              <a:t>проведение открытых мероприятий, на которые было затрачено много сил и энергии, а результате не получено соответствующего удовлетворения</a:t>
            </a:r>
            <a:r>
              <a:rPr lang="ru-RU" sz="1600" dirty="0" smtClean="0"/>
              <a:t>;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• </a:t>
            </a:r>
            <a:r>
              <a:rPr lang="ru-RU" sz="1600" dirty="0"/>
              <a:t>окончание учебного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11611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ru-RU" altLang="ru-RU" sz="7200" dirty="0">
                <a:latin typeface="Arial" charset="0"/>
                <a:cs typeface="Arial" charset="0"/>
              </a:rPr>
              <a:t/>
            </a:r>
            <a:br>
              <a:rPr lang="ru-RU" altLang="ru-RU" sz="7200" dirty="0"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/>
              <a:t>Симптомы </a:t>
            </a:r>
            <a:r>
              <a:rPr lang="ru-RU" i="1" dirty="0" err="1"/>
              <a:t>дистресса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30474" y="3244334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06" y="954397"/>
            <a:ext cx="6920754" cy="517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218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Эмоциональное выгорание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Спввррс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михаил маркушев</cp:lastModifiedBy>
  <cp:revision>64</cp:revision>
  <dcterms:created xsi:type="dcterms:W3CDTF">2016-11-18T14:12:19Z</dcterms:created>
  <dcterms:modified xsi:type="dcterms:W3CDTF">2021-11-17T18:28:03Z</dcterms:modified>
</cp:coreProperties>
</file>