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sldIdLst>
    <p:sldId id="258" r:id="rId2"/>
    <p:sldId id="377" r:id="rId3"/>
    <p:sldId id="383" r:id="rId4"/>
    <p:sldId id="376" r:id="rId5"/>
    <p:sldId id="380" r:id="rId6"/>
    <p:sldId id="381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9" r:id="rId27"/>
    <p:sldId id="410" r:id="rId28"/>
    <p:sldId id="403" r:id="rId29"/>
    <p:sldId id="404" r:id="rId30"/>
    <p:sldId id="405" r:id="rId31"/>
    <p:sldId id="406" r:id="rId32"/>
    <p:sldId id="408" r:id="rId33"/>
    <p:sldId id="411" r:id="rId34"/>
    <p:sldId id="407" r:id="rId35"/>
    <p:sldId id="412" r:id="rId36"/>
    <p:sldId id="413" r:id="rId37"/>
    <p:sldId id="414" r:id="rId38"/>
    <p:sldId id="415" r:id="rId39"/>
    <p:sldId id="416" r:id="rId40"/>
    <p:sldId id="430" r:id="rId41"/>
    <p:sldId id="433" r:id="rId42"/>
    <p:sldId id="417" r:id="rId43"/>
    <p:sldId id="418" r:id="rId44"/>
    <p:sldId id="419" r:id="rId45"/>
    <p:sldId id="420" r:id="rId46"/>
    <p:sldId id="422" r:id="rId47"/>
    <p:sldId id="423" r:id="rId48"/>
    <p:sldId id="424" r:id="rId49"/>
    <p:sldId id="426" r:id="rId50"/>
    <p:sldId id="288" r:id="rId51"/>
    <p:sldId id="286" r:id="rId52"/>
    <p:sldId id="434" r:id="rId53"/>
    <p:sldId id="435" r:id="rId54"/>
    <p:sldId id="428" r:id="rId55"/>
    <p:sldId id="431" r:id="rId56"/>
    <p:sldId id="432" r:id="rId57"/>
    <p:sldId id="37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7119" autoAdjust="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3639571073975257E-2"/>
          <c:y val="2.8839934249511961E-2"/>
          <c:w val="0.95112959934865415"/>
          <c:h val="0.702160143813966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 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Обществознание</c:v>
                </c:pt>
                <c:pt idx="5">
                  <c:v>Физика</c:v>
                </c:pt>
                <c:pt idx="6">
                  <c:v>Литература</c:v>
                </c:pt>
                <c:pt idx="7">
                  <c:v>Биология</c:v>
                </c:pt>
                <c:pt idx="8">
                  <c:v>Химия</c:v>
                </c:pt>
                <c:pt idx="9">
                  <c:v>История</c:v>
                </c:pt>
                <c:pt idx="10">
                  <c:v>Английский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71.400000000000006</c:v>
                </c:pt>
                <c:pt idx="1">
                  <c:v>55.1</c:v>
                </c:pt>
                <c:pt idx="2">
                  <c:v>59.1</c:v>
                </c:pt>
                <c:pt idx="3">
                  <c:v>62.8</c:v>
                </c:pt>
                <c:pt idx="4">
                  <c:v>56.4</c:v>
                </c:pt>
                <c:pt idx="5">
                  <c:v>55.1</c:v>
                </c:pt>
                <c:pt idx="6">
                  <c:v>66</c:v>
                </c:pt>
                <c:pt idx="7">
                  <c:v>51.1</c:v>
                </c:pt>
                <c:pt idx="8">
                  <c:v>53.8</c:v>
                </c:pt>
                <c:pt idx="9">
                  <c:v>54.9</c:v>
                </c:pt>
                <c:pt idx="10">
                  <c:v>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5-4356-8D5C-9C690FE02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по Пермскому краю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География</c:v>
                </c:pt>
                <c:pt idx="3">
                  <c:v>Информатика и ИКТ</c:v>
                </c:pt>
                <c:pt idx="4">
                  <c:v>Обществознание</c:v>
                </c:pt>
                <c:pt idx="5">
                  <c:v>Физика</c:v>
                </c:pt>
                <c:pt idx="6">
                  <c:v>Литература</c:v>
                </c:pt>
                <c:pt idx="7">
                  <c:v>Биология</c:v>
                </c:pt>
                <c:pt idx="8">
                  <c:v>Химия</c:v>
                </c:pt>
                <c:pt idx="9">
                  <c:v>История</c:v>
                </c:pt>
                <c:pt idx="10">
                  <c:v>Английский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74.2</c:v>
                </c:pt>
                <c:pt idx="1">
                  <c:v>61.8</c:v>
                </c:pt>
                <c:pt idx="2">
                  <c:v>67.599999999999994</c:v>
                </c:pt>
                <c:pt idx="3">
                  <c:v>67.5</c:v>
                </c:pt>
                <c:pt idx="4">
                  <c:v>61</c:v>
                </c:pt>
                <c:pt idx="5">
                  <c:v>56.4</c:v>
                </c:pt>
                <c:pt idx="6">
                  <c:v>65.900000000000006</c:v>
                </c:pt>
                <c:pt idx="7">
                  <c:v>54</c:v>
                </c:pt>
                <c:pt idx="8">
                  <c:v>58.6</c:v>
                </c:pt>
                <c:pt idx="9">
                  <c:v>57</c:v>
                </c:pt>
                <c:pt idx="10">
                  <c:v>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5-4356-8D5C-9C690FE02DE3}"/>
            </c:ext>
          </c:extLst>
        </c:ser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axId val="184538624"/>
        <c:axId val="184540160"/>
      </c:lineChart>
      <c:catAx>
        <c:axId val="18453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Regular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84540160"/>
        <c:crosses val="autoZero"/>
        <c:auto val="1"/>
        <c:lblAlgn val="ctr"/>
        <c:lblOffset val="100"/>
      </c:catAx>
      <c:valAx>
        <c:axId val="184540160"/>
        <c:scaling>
          <c:orientation val="minMax"/>
          <c:min val="4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Regular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8453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 Regular" panose="000005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 Regular" panose="00000500000000000000" pitchFamily="2" charset="-52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172012938236211"/>
          <c:y val="1.4059361831978237E-2"/>
          <c:w val="0.29457355545054381"/>
          <c:h val="0.200787389223216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Regular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5169-76CE-4B60-8C43-569E9BB256E2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2629-A4EF-4900-A55C-1A6953E3AA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43E7-37DB-434E-93E2-6E1B8C67676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85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43E7-37DB-434E-93E2-6E1B8C67676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08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A09-3758-44C6-8B92-79F43844EB1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65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0C22-CBE7-4902-A659-82FB35C95F5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22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DDA5-EA88-4845-90A8-6412E0783AE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45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DA51-BC44-4D3D-93A1-B7F06F6F518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57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43E7-37DB-434E-93E2-6E1B8C67676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87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997" indent="-28081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7972" indent="-22559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9160" indent="-22559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0348" indent="-22559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84691" indent="-2255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9035" indent="-2255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3378" indent="-2255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7723" indent="-2255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37C41-FC9C-4464-A8C9-6B5B62B4C7E5}" type="slidenum">
              <a:rPr lang="ru-RU" altLang="ru-RU" smtClean="0">
                <a:latin typeface="Montserrat Regular" panose="00000500000000000000" pitchFamily="2" charset="-52"/>
              </a:rPr>
              <a:pPr>
                <a:spcBef>
                  <a:spcPct val="0"/>
                </a:spcBef>
              </a:pPr>
              <a:t>55</a:t>
            </a:fld>
            <a:endParaRPr lang="ru-RU" altLang="ru-RU" dirty="0">
              <a:latin typeface="Montserrat Regula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5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4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481B-F547-497A-B743-088CC16F97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D62B-88EA-4FAF-A3D4-61B4E7763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erm.aif.ru/society/my_nesyom_otvetstvennost_dmitriy_mahonin_o_vospitanii_novogo_pokoleniy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microsoft.com/office/2007/relationships/hdphoto" Target="../media/hdphoto16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04562"/>
            <a:ext cx="8501122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Августовская конференция педагогических работников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Ординского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округа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«О реализации национального проекта «Образование» в образовательных организациях </a:t>
            </a:r>
            <a:r>
              <a:rPr lang="ru-RU" sz="3600" b="1" dirty="0" err="1" smtClean="0">
                <a:solidFill>
                  <a:srgbClr val="002060"/>
                </a:solidFill>
              </a:rPr>
              <a:t>Ординского</a:t>
            </a:r>
            <a:r>
              <a:rPr lang="ru-RU" sz="3600" b="1" dirty="0" smtClean="0">
                <a:solidFill>
                  <a:srgbClr val="002060"/>
                </a:solidFill>
              </a:rPr>
              <a:t> муниципального округа»</a:t>
            </a:r>
          </a:p>
          <a:p>
            <a:pPr algn="r">
              <a:defRPr/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Докладчик – Погорелова О.В., начальник управления образования администрации </a:t>
            </a:r>
          </a:p>
          <a:p>
            <a:pPr algn="r">
              <a:defRPr/>
            </a:pP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Ординского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округа</a:t>
            </a:r>
          </a:p>
          <a:p>
            <a:pPr>
              <a:defRPr/>
            </a:pP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 августа 2021 года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5994" y="2336932"/>
            <a:ext cx="25022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Montserrat bold" panose="020B0604020202020204" charset="-52"/>
              </a:rPr>
              <a:t>Субсидии Министерства просвещения РФ:</a:t>
            </a:r>
          </a:p>
          <a:p>
            <a:r>
              <a:rPr lang="ru-RU" sz="1600" dirty="0">
                <a:solidFill>
                  <a:srgbClr val="C00000"/>
                </a:solidFill>
                <a:latin typeface="Montserrat bold" panose="020B0604020202020204" charset="-52"/>
              </a:rPr>
              <a:t>21</a:t>
            </a:r>
            <a:r>
              <a:rPr lang="ru-RU" sz="1600" dirty="0">
                <a:latin typeface="Montserrat Regular" panose="020B0604020202020204" charset="-52"/>
              </a:rPr>
              <a:t> школ – 2020 г.</a:t>
            </a:r>
          </a:p>
          <a:p>
            <a:r>
              <a:rPr lang="ru-RU" sz="1600" dirty="0">
                <a:solidFill>
                  <a:srgbClr val="C00000"/>
                </a:solidFill>
                <a:latin typeface="Montserrat bold" panose="020B0604020202020204" charset="-52"/>
              </a:rPr>
              <a:t>14</a:t>
            </a:r>
            <a:r>
              <a:rPr lang="ru-RU" sz="1600" dirty="0">
                <a:latin typeface="Montserrat Regular" panose="020B0604020202020204" charset="-52"/>
              </a:rPr>
              <a:t> школ</a:t>
            </a:r>
            <a:r>
              <a:rPr lang="ru-RU" sz="1600" dirty="0">
                <a:solidFill>
                  <a:srgbClr val="FF0000"/>
                </a:solidFill>
                <a:latin typeface="Montserrat Regular" panose="020B0604020202020204" charset="-52"/>
              </a:rPr>
              <a:t> </a:t>
            </a:r>
            <a:r>
              <a:rPr lang="ru-RU" sz="1600" dirty="0">
                <a:latin typeface="Montserrat Regular" panose="020B0604020202020204" charset="-52"/>
              </a:rPr>
              <a:t>– 2021 г.</a:t>
            </a:r>
          </a:p>
          <a:p>
            <a:r>
              <a:rPr lang="ru-RU" sz="1600" dirty="0">
                <a:solidFill>
                  <a:srgbClr val="C00000"/>
                </a:solidFill>
                <a:latin typeface="Montserrat bold" panose="020B0604020202020204" charset="-52"/>
              </a:rPr>
              <a:t>14</a:t>
            </a:r>
            <a:r>
              <a:rPr lang="ru-RU" sz="1600" dirty="0">
                <a:latin typeface="Montserrat Regular" panose="020B0604020202020204" charset="-52"/>
              </a:rPr>
              <a:t> школ</a:t>
            </a:r>
            <a:r>
              <a:rPr lang="ru-RU" sz="1600" dirty="0">
                <a:solidFill>
                  <a:srgbClr val="FF0000"/>
                </a:solidFill>
                <a:latin typeface="Montserrat Regular" panose="020B0604020202020204" charset="-52"/>
              </a:rPr>
              <a:t> </a:t>
            </a:r>
            <a:r>
              <a:rPr lang="ru-RU" sz="1600" dirty="0">
                <a:latin typeface="Montserrat Regular" panose="020B0604020202020204" charset="-52"/>
              </a:rPr>
              <a:t>– 2022 г.</a:t>
            </a:r>
          </a:p>
          <a:p>
            <a:r>
              <a:rPr lang="ru-RU" sz="1600" dirty="0">
                <a:solidFill>
                  <a:srgbClr val="C00000"/>
                </a:solidFill>
                <a:latin typeface="Montserrat bold" panose="020B0604020202020204" charset="-52"/>
              </a:rPr>
              <a:t>14</a:t>
            </a:r>
            <a:r>
              <a:rPr lang="ru-RU" sz="1600" dirty="0">
                <a:latin typeface="Montserrat Regular" panose="020B0604020202020204" charset="-52"/>
              </a:rPr>
              <a:t> школ – 2023 г.</a:t>
            </a:r>
          </a:p>
          <a:p>
            <a:r>
              <a:rPr lang="ru-RU" sz="1600" dirty="0">
                <a:solidFill>
                  <a:srgbClr val="C00000"/>
                </a:solidFill>
                <a:latin typeface="Montserrat bold" panose="020B0604020202020204" charset="-52"/>
              </a:rPr>
              <a:t>286</a:t>
            </a:r>
            <a:r>
              <a:rPr lang="ru-RU" sz="1600" dirty="0">
                <a:latin typeface="Montserrat Regular" panose="020B0604020202020204" charset="-52"/>
              </a:rPr>
              <a:t> школ –</a:t>
            </a:r>
            <a:r>
              <a:rPr lang="ru-RU" sz="1600" dirty="0">
                <a:solidFill>
                  <a:srgbClr val="FF0000"/>
                </a:solidFill>
                <a:latin typeface="Montserrat Regular" panose="020B0604020202020204" charset="-52"/>
              </a:rPr>
              <a:t> </a:t>
            </a:r>
            <a:r>
              <a:rPr lang="ru-RU" sz="1600" dirty="0">
                <a:latin typeface="Montserrat Regular" panose="020B0604020202020204" charset="-52"/>
              </a:rPr>
              <a:t>2024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0789" y="1959364"/>
            <a:ext cx="493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 Regular" panose="020B0604020202020204" charset="-52"/>
              </a:rPr>
              <a:t>Оборудование, средства обучения и воспитания для реализации программ естественно-научной и технологической направленности</a:t>
            </a:r>
          </a:p>
        </p:txBody>
      </p:sp>
      <p:pic>
        <p:nvPicPr>
          <p:cNvPr id="1026" name="Picture 2" descr="https://edu.kpfu.ru/pluginfile.php/399707/course/overviewfiles/%D0%A5%D0%B8%D0%BC%D0%B8%D1%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14" y="1971006"/>
            <a:ext cx="548640" cy="74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ywO6yAuZek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2" y="4428278"/>
            <a:ext cx="1599784" cy="895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32442" y="4686789"/>
            <a:ext cx="126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Montserrat bold" panose="020B0604020202020204" charset="-52"/>
              </a:rPr>
              <a:t>301</a:t>
            </a:r>
            <a:r>
              <a:rPr lang="ru-RU" dirty="0">
                <a:latin typeface="Montserrat Regular" panose="020B0604020202020204" charset="-52"/>
              </a:rPr>
              <a:t> педагог</a:t>
            </a:r>
          </a:p>
        </p:txBody>
      </p:sp>
      <p:pic>
        <p:nvPicPr>
          <p:cNvPr id="1036" name="Picture 12" descr="https://doka-it.ru/assets/doka/html_templates/img/clients/b3qc2lwo466ya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7285"/>
            <a:ext cx="1331361" cy="873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0816" y="5575752"/>
            <a:ext cx="133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Montserrat bold" panose="020B0604020202020204" charset="-52"/>
              </a:rPr>
              <a:t>12 337 </a:t>
            </a:r>
            <a:r>
              <a:rPr lang="ru-RU" dirty="0">
                <a:latin typeface="Montserrat Regular" panose="020B0604020202020204" charset="-52"/>
              </a:rPr>
              <a:t>детей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4290" y="3555584"/>
            <a:ext cx="2996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Программы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Программы социально-культурного направления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86" y="4357587"/>
            <a:ext cx="2135311" cy="1979669"/>
          </a:xfrm>
          <a:prstGeom prst="rect">
            <a:avLst/>
          </a:prstGeom>
        </p:spPr>
      </p:pic>
      <p:pic>
        <p:nvPicPr>
          <p:cNvPr id="18" name="Picture 2" descr="https://neboweb.ru/pechersk/wp-content/uploads/57480492-1024x60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38" b="17007"/>
          <a:stretch/>
        </p:blipFill>
        <p:spPr bwMode="auto">
          <a:xfrm>
            <a:off x="148163" y="814611"/>
            <a:ext cx="2897928" cy="1336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86" y="2791525"/>
            <a:ext cx="2135311" cy="1493285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CC59017-BD8A-47C7-A3C5-BB74F29588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Центры «Точки роста» – новые возможности развития личности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8E6C0414-E95C-4040-86D9-8197232E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7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latin typeface="Montserrat bold" panose="020B0604020202020204" charset="-52"/>
              </a:rPr>
              <a:t>Физическое воспитание и формирование культуры здоровья</a:t>
            </a:r>
            <a:r>
              <a:rPr lang="ru-RU" altLang="ru-RU" sz="3200" b="1" dirty="0" smtClean="0">
                <a:latin typeface="Montserrat bold" panose="020B0604020202020204" charset="-52"/>
              </a:rPr>
              <a:t/>
            </a:r>
            <a:br>
              <a:rPr lang="ru-RU" altLang="ru-RU" sz="3200" b="1" dirty="0" smtClean="0">
                <a:latin typeface="Montserrat bold" panose="020B0604020202020204" charset="-52"/>
              </a:rPr>
            </a:br>
            <a:endParaRPr lang="ru-RU" sz="32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6248" y="1928802"/>
            <a:ext cx="4500594" cy="435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 rot="20395194">
            <a:off x="437100" y="1430804"/>
            <a:ext cx="445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Проект «Шахматы в школе» : </a:t>
            </a:r>
            <a:r>
              <a:rPr lang="ru-RU" sz="2000" b="1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Ординская</a:t>
            </a:r>
            <a:r>
              <a:rPr lang="ru-RU" sz="20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СОШ и </a:t>
            </a:r>
            <a:r>
              <a:rPr lang="ru-RU" sz="2000" b="1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Медянская</a:t>
            </a:r>
            <a:r>
              <a:rPr lang="ru-RU" sz="20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СОШ</a:t>
            </a:r>
            <a:endParaRPr lang="ru-RU" sz="20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05789">
            <a:off x="357158" y="1928802"/>
            <a:ext cx="79296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900"/>
              </a:spcBef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Школьные спортивные клубы</a:t>
            </a:r>
          </a:p>
          <a:p>
            <a:pPr marL="0" lvl="1">
              <a:spcBef>
                <a:spcPts val="9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Центр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spcBef>
                <a:spcPts val="9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Центр по подготовке и сдаче ГТО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 descr="https://ds05.infourok.ru/uploads/ex/0107/000976e6-f35f1eff/img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643446"/>
            <a:ext cx="2523004" cy="18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75000">
            <a:off x="3751487" y="4326156"/>
            <a:ext cx="485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Montserrat bold" panose="020B0604020202020204" charset="-52"/>
              </a:rPr>
              <a:t>                                       </a:t>
            </a:r>
            <a:r>
              <a:rPr lang="ru-RU" altLang="ru-RU" sz="2000" b="1" dirty="0" smtClean="0">
                <a:latin typeface="Montserrat bold" panose="020B0604020202020204" charset="-52"/>
              </a:rPr>
              <a:t>Краевой проект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886700" cy="719138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ГИА -  9</a:t>
            </a:r>
            <a:endParaRPr lang="ru-RU" altLang="ru-RU" dirty="0" smtClean="0"/>
          </a:p>
        </p:txBody>
      </p:sp>
      <p:graphicFrame>
        <p:nvGraphicFramePr>
          <p:cNvPr id="4" name="Group 34"/>
          <p:cNvGraphicFramePr>
            <a:graphicFrameLocks/>
          </p:cNvGraphicFramePr>
          <p:nvPr/>
        </p:nvGraphicFramePr>
        <p:xfrm>
          <a:off x="928688" y="1484313"/>
          <a:ext cx="7594626" cy="502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06"/>
                <a:gridCol w="2220778"/>
                <a:gridCol w="2531542"/>
              </a:tblGrid>
              <a:tr h="125496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обучающихся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1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Допущено к экзаменам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Экзамены не проводились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152(100%)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91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допущено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Сдали экзамен в основные сроки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152 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1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Повторная сдача экзаменов в дополнительный период (сентябрь)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376" marR="52376" marT="0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993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аттестаты  в 2020-2021 учебном году 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335088"/>
          <a:ext cx="8001001" cy="452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7"/>
                <a:gridCol w="3029843"/>
                <a:gridCol w="1224136"/>
                <a:gridCol w="1584176"/>
                <a:gridCol w="1519909"/>
              </a:tblGrid>
              <a:tr h="1393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образовательное учреждение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допущено до экзаменов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прошли итоговую аттестацию и получили аттестат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Ашапская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сош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Карьевская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сош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Красноясыльская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оош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Медянская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сош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Ординская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сош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По району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152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Ашапская ОШИ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Медянская СОШ, </a:t>
                      </a: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кор.кл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52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Продолжение обучения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397000"/>
          <a:ext cx="8856984" cy="497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627"/>
                <a:gridCol w="1741117"/>
                <a:gridCol w="2024994"/>
                <a:gridCol w="2214246"/>
              </a:tblGrid>
              <a:tr h="1974396"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Продолжат обучение в профессиональных учебных заведениях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Продолжат обучение в 10 классе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Ординская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Карьевская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Ашапская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Медянская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Красноясыльская ООШ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0045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7132638" cy="863600"/>
          </a:xfrm>
        </p:spPr>
        <p:txBody>
          <a:bodyPr rtlCol="0">
            <a:normAutofit/>
          </a:bodyPr>
          <a:lstStyle/>
          <a:p>
            <a:pPr algn="ctr" eaLnBrk="1" fontAlgn="ctr" hangingPunct="1"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ЕГЭ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395288" y="857250"/>
          <a:ext cx="8424935" cy="3871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801"/>
                <a:gridCol w="2423051"/>
                <a:gridCol w="1848083"/>
              </a:tblGrid>
              <a:tr h="5265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6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Всего обучающихся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66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Допущено к экзаменам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50(100%)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49(100%)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5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допущено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Сдавали экзамен в основные сроки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(100%)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33-ЕГЭ, 16- ГВЭ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59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Повторная сдача экзаменов в дополнительный период (сентябрь)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 sz="2100"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9B639"/>
                        </a:buClr>
                        <a:buSzPct val="80000"/>
                        <a:buFont typeface="Wingdings 2" pitchFamily="18" charset="2"/>
                        <a:defRPr>
                          <a:solidFill>
                            <a:srgbClr val="6C6C6C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F9B639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основании Порядка проведения ЕГЭ, в 2020 году не предусматривался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(ГВЭ)</a:t>
                      </a:r>
                    </a:p>
                  </a:txBody>
                  <a:tcPr marL="38832" marR="38832" marT="7103" marB="0" horzOverflow="overflow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857750"/>
            <a:ext cx="328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Прямоугольник 7"/>
          <p:cNvSpPr>
            <a:spLocks noChangeArrowheads="1"/>
          </p:cNvSpPr>
          <p:nvPr/>
        </p:nvSpPr>
        <p:spPr bwMode="auto">
          <a:xfrm>
            <a:off x="428625" y="4929188"/>
            <a:ext cx="5024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Аттестат с отличием, медаль за особые успехи в учении  получили 2 человека из МБОУ «Ординская СОШ»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Итоги ЕГЭ по русскому языку  (средний балл)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5925" y="1601788"/>
          <a:ext cx="8432800" cy="4635500"/>
        </p:xfrm>
        <a:graphic>
          <a:graphicData uri="http://schemas.openxmlformats.org/presentationml/2006/ole">
            <p:oleObj spid="_x0000_s46082" name="Диаграмма" r:id="rId3" imgW="8420033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2400" b="1" smtClean="0"/>
              <a:t>Итоги ЕГЭ по математике (средний балл)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7363" y="1517650"/>
          <a:ext cx="8402637" cy="4635500"/>
        </p:xfrm>
        <a:graphic>
          <a:graphicData uri="http://schemas.openxmlformats.org/presentationml/2006/ole">
            <p:oleObj spid="_x0000_s47106" name="Диаграмма" r:id="rId3" imgW="839144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ИТОГИ ЕГЭ ПО ФИЗИКЕ (СРЕДНИЙ БАЛЛ)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350250" cy="4643437"/>
        </p:xfrm>
        <a:graphic>
          <a:graphicData uri="http://schemas.openxmlformats.org/presentationml/2006/ole">
            <p:oleObj spid="_x0000_s48130" name="Диаграмма" r:id="rId3" imgW="8324816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ИТОГИ ЕГЭ ПО ОБЩЕСТВОЗНАНИЮ (СРЕДНИЙ БАЛЛ)</a:t>
            </a:r>
            <a:endParaRPr lang="ru-RU" sz="2000" smtClean="0"/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6875" y="1555750"/>
          <a:ext cx="8116888" cy="4640263"/>
        </p:xfrm>
        <a:graphic>
          <a:graphicData uri="http://schemas.openxmlformats.org/presentationml/2006/ole">
            <p:oleObj spid="_x0000_s49154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Национальные цели в сфере образования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357298"/>
            <a:ext cx="4786346" cy="4500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214422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России от 21 июля 2020 г. № 474 «О национальных целях развития Российской Федерации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период до 2030 года»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86124"/>
            <a:ext cx="43577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Национальная цель 1: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возможности для самореализации и развития талантов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86388"/>
            <a:ext cx="41434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Национальная цель 2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цифровая трансформация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ИТОГИ ЕГЭ ПО ХИМИИ (СРЕДНИЙ БАЛЛ)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118475" cy="4641850"/>
        </p:xfrm>
        <a:graphic>
          <a:graphicData uri="http://schemas.openxmlformats.org/presentationml/2006/ole">
            <p:oleObj spid="_x0000_s50178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английскому языку (средний балл)</a:t>
            </a:r>
            <a:endParaRPr lang="ru-RU" sz="2400" b="1" smtClean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118475" cy="4641850"/>
        </p:xfrm>
        <a:graphic>
          <a:graphicData uri="http://schemas.openxmlformats.org/presentationml/2006/ole">
            <p:oleObj spid="_x0000_s51202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географии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(средний балл)</a:t>
            </a:r>
            <a:endParaRPr lang="ru-RU" sz="2800" smtClean="0"/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118475" cy="4641850"/>
        </p:xfrm>
        <a:graphic>
          <a:graphicData uri="http://schemas.openxmlformats.org/presentationml/2006/ole">
            <p:oleObj spid="_x0000_s52226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биологии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(средний балл)</a:t>
            </a:r>
            <a: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118475" cy="4641850"/>
        </p:xfrm>
        <a:graphic>
          <a:graphicData uri="http://schemas.openxmlformats.org/presentationml/2006/ole">
            <p:oleObj spid="_x0000_s53250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ЕГЭ по информатике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(средний балл) </a:t>
            </a:r>
            <a:b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54163"/>
          <a:ext cx="8118475" cy="4641850"/>
        </p:xfrm>
        <a:graphic>
          <a:graphicData uri="http://schemas.openxmlformats.org/presentationml/2006/ole">
            <p:oleObj spid="_x0000_s54274" name="Диаграмма" r:id="rId3" imgW="8096351" imgH="4629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886700" cy="792163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результат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7886700" cy="5256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 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81075"/>
          <a:ext cx="8640960" cy="5455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  <a:gridCol w="1800200"/>
                <a:gridCol w="1008112"/>
                <a:gridCol w="1728192"/>
                <a:gridCol w="1728192"/>
              </a:tblGrid>
              <a:tr h="7735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сдававших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Тестовый балл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 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 перешагнули минимальный порог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42009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56552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71608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114" y="111233"/>
            <a:ext cx="8026224" cy="649287"/>
          </a:xfrm>
        </p:spPr>
        <p:txBody>
          <a:bodyPr>
            <a:noAutofit/>
          </a:bodyPr>
          <a:lstStyle/>
          <a:p>
            <a:r>
              <a:rPr lang="ru-RU" sz="2400" dirty="0"/>
              <a:t>Средние баллы ЕГЭ Пермского края в сравнении с РФ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D54F8D8-B5C6-4185-996C-D8935BAD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75851375"/>
              </p:ext>
            </p:extLst>
          </p:nvPr>
        </p:nvGraphicFramePr>
        <p:xfrm>
          <a:off x="329453" y="1118587"/>
          <a:ext cx="85926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A479C8F-FE20-469F-A459-3B40C40AA8FE}"/>
              </a:ext>
            </a:extLst>
          </p:cNvPr>
          <p:cNvSpPr/>
          <p:nvPr/>
        </p:nvSpPr>
        <p:spPr>
          <a:xfrm rot="935292">
            <a:off x="6928686" y="1168481"/>
            <a:ext cx="1889734" cy="4395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tserrat bold" panose="00000800000000000000" pitchFamily="2" charset="-52"/>
              </a:rPr>
              <a:t>ГОРДИМСЯ</a:t>
            </a:r>
          </a:p>
        </p:txBody>
      </p:sp>
    </p:spTree>
    <p:extLst>
      <p:ext uri="{BB962C8B-B14F-4D97-AF65-F5344CB8AC3E}">
        <p14:creationId xmlns="" xmlns:p14="http://schemas.microsoft.com/office/powerpoint/2010/main" val="23556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521B346-D976-4098-99C0-F6295C049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1815497"/>
              </p:ext>
            </p:extLst>
          </p:nvPr>
        </p:nvGraphicFramePr>
        <p:xfrm>
          <a:off x="357158" y="428610"/>
          <a:ext cx="8429684" cy="6074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8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17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28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bold" panose="00000800000000000000" pitchFamily="2" charset="-52"/>
                        </a:rPr>
                        <a:t>№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bold" panose="00000800000000000000" pitchFamily="2" charset="-52"/>
                        </a:rPr>
                        <a:t>Территория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bold" panose="00000800000000000000" pitchFamily="2" charset="-52"/>
                        </a:rPr>
                        <a:t>Доля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bold" panose="00000800000000000000" pitchFamily="2" charset="-52"/>
                        </a:rPr>
                        <a:t>высокобалльных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bold" panose="00000800000000000000" pitchFamily="2" charset="-52"/>
                        </a:rPr>
                        <a:t> работ от числа сдававших, %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ЗАТО "Звездный"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33,87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Чернушинский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ГО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26,84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3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г. Пермь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24,05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4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Очерский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 ГО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22,92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5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Сивинский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 МО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22,03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6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г. Кудымкар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21,64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7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Верещагинский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МО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21,61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8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Кочёвский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МО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20,80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9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г. Кунгур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20,32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10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Кишертский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МО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19,57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11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Александровский МО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18,48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12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Ильинский ГО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18,10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13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Добрянский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ГО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17,80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14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Соликамский ГО</a:t>
                      </a: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17,75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3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15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Краснокамский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 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Regular" panose="00000500000000000000" pitchFamily="2" charset="-52"/>
                      </a:endParaRPr>
                    </a:p>
                  </a:txBody>
                  <a:tcPr marL="72000" marR="72000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17,34</a:t>
                      </a:r>
                    </a:p>
                  </a:txBody>
                  <a:tcPr marL="72000" marR="72000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Поступление – 2021 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(высшее образование)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4713288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1.Пермский национальный  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исследовательский университет – 2 чел.;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Политехнический университет – 12 чел.;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3.УрГПУ (Уральский государственный педагогический университет) - 1 чел.;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Пермская сельскохозяйственная академия  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– 2 чел.;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Педагогический университет – 4 чел.;</a:t>
            </a:r>
          </a:p>
          <a:p>
            <a:pPr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7950" y="269875"/>
            <a:ext cx="8856663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Военная академия материально-технического обеспечения им. генерала армии  А.В.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Хрулёва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 чел.;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Пермский государственный медицинский университет – 2 чел.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Итого из 33 чел., сдавших ЕГЭ, 24 выпускника (73 %) поступили в ВУЗы, шестеро из них по целевым договорам.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развития системы образования: 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содержания.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необходимой современной инфраструктуры.</a:t>
            </a:r>
          </a:p>
          <a:p>
            <a:pPr marL="358775" indent="-358775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профессиональных кадров, их переподготовка и повышение квалификации. </a:t>
            </a:r>
          </a:p>
          <a:p>
            <a:pPr marL="358775" indent="-358775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наиболее эффективных механизмов управления.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Поступление – 2021</a:t>
            </a:r>
            <a:b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(среднее профессиональное образование)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Пермский авиационный техникум – 4 чел.;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Краевой колледж предпринимательства – 5 чел.;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 образования № 1  - 18 чел.;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Пермский педагогический колледж – 3 чел.;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Пермский медицинский колледж – 6 чел.;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художественно -промышленный колледж – 4 чел.;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  Колледж олимпийского резерва ПК – 1 чел.;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192837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Пермский финансово-экономический колледж – 1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Торгово-технологический колледж – 3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сельскохозяйственный колледж –    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5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Нефтяной колледж – 4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Техникум технологий и дизайна – 2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лесотехникум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5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автотранспортный колледж – 6 чел.;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 Пермский филиал ФГБОУ ВО (речной техникум) – 5 чел.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ИТОГО – 81 чел., что составляет 63 % выпускников 9 классов;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10 классы идут 56 человек, что составляет  37 %.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94831" y="1714488"/>
            <a:ext cx="8394980" cy="1500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ru-RU" sz="1800" b="1" spc="30" dirty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800" spc="30" dirty="0">
                <a:latin typeface="Times New Roman" pitchFamily="18" charset="0"/>
                <a:cs typeface="Times New Roman" pitchFamily="18" charset="0"/>
              </a:rPr>
              <a:t>профессиональное самоопределение школьников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800" spc="30" dirty="0">
                <a:latin typeface="Times New Roman" pitchFamily="18" charset="0"/>
                <a:cs typeface="Times New Roman" pitchFamily="18" charset="0"/>
              </a:rPr>
              <a:t>профильное предметное обучение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800" spc="30" dirty="0">
                <a:latin typeface="Times New Roman" pitchFamily="18" charset="0"/>
                <a:cs typeface="Times New Roman" pitchFamily="18" charset="0"/>
              </a:rPr>
              <a:t>вовлечение школьников в научно-исследовательскую и проектную деятельность</a:t>
            </a:r>
          </a:p>
          <a:p>
            <a:pPr>
              <a:buClr>
                <a:srgbClr val="FF0000"/>
              </a:buClr>
            </a:pPr>
            <a:r>
              <a:rPr lang="ru-RU" sz="1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Regular" panose="020B0604020202020204" charset="-52"/>
              </a:rPr>
              <a:t> </a:t>
            </a:r>
            <a:endParaRPr lang="ru-RU" sz="1600" spc="30" dirty="0">
              <a:solidFill>
                <a:schemeClr val="accent1">
                  <a:lumMod val="75000"/>
                </a:schemeClr>
              </a:solidFill>
              <a:latin typeface="Montserrat Regular" panose="020B060402020202020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30" y="714356"/>
            <a:ext cx="65514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30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200" spc="30" dirty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200" b="1" spc="30" dirty="0">
                <a:latin typeface="Times New Roman" pitchFamily="18" charset="0"/>
                <a:cs typeface="Times New Roman" pitchFamily="18" charset="0"/>
              </a:rPr>
              <a:t>10-11 классов</a:t>
            </a:r>
          </a:p>
          <a:p>
            <a:r>
              <a:rPr lang="ru-RU" sz="2000" b="1" spc="30" dirty="0">
                <a:latin typeface="Times New Roman" pitchFamily="18" charset="0"/>
                <a:cs typeface="Times New Roman" pitchFamily="18" charset="0"/>
              </a:rPr>
              <a:t>ВУЗЫ: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ПГНИУ, ПГГПУ, ПНИПУ, ПГАТУ, ВШЭ-Пермь</a:t>
            </a:r>
            <a:r>
              <a:rPr lang="ru-RU" sz="2000" spc="30" dirty="0">
                <a:latin typeface="Times New Roman" pitchFamily="18" charset="0"/>
                <a:cs typeface="Times New Roman" pitchFamily="18" charset="0"/>
              </a:rPr>
              <a:t>, ПГМУ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817" y="3357563"/>
            <a:ext cx="5208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600" spc="3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учебных занятий 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по различным предметам 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к сдаче экзаменов, разбор материалов ЕГЭ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научно-практические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конференции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, профессиональные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пробы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и практики, </a:t>
            </a:r>
            <a:r>
              <a:rPr lang="ru-RU" sz="1600" b="1" spc="30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мероприятия 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лекции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видных ученых,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публичные лекции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ректоров, руководителей предприятий, преподавателей вузов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6697" y="3357562"/>
            <a:ext cx="32124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</a:pP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1600" spc="3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привлечение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 выпускников в вузы Пермского края</a:t>
            </a:r>
          </a:p>
          <a:p>
            <a:pPr marL="342900" indent="-342900">
              <a:lnSpc>
                <a:spcPts val="18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развитие системы </a:t>
            </a:r>
            <a:r>
              <a:rPr lang="ru-RU" sz="1600" b="1" spc="30" dirty="0">
                <a:latin typeface="Times New Roman" pitchFamily="18" charset="0"/>
                <a:cs typeface="Times New Roman" pitchFamily="18" charset="0"/>
              </a:rPr>
              <a:t>социального партнерства 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образовательных организаций с предприятиями и организациями региона </a:t>
            </a:r>
            <a:endParaRPr lang="ru-RU" sz="1600" b="1" spc="3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4F59030-74AD-4B5C-B508-0AA5A2B0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>
            <a:normAutofit/>
          </a:bodyPr>
          <a:lstStyle/>
          <a:p>
            <a:r>
              <a:rPr lang="ru-RU" sz="2800" dirty="0"/>
              <a:t>Проект «Открытый университет»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74" y="785794"/>
            <a:ext cx="2599726" cy="221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7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31" y="1571612"/>
            <a:ext cx="7423402" cy="474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Всероссийские проверочные работы</a:t>
            </a:r>
          </a:p>
          <a:p>
            <a:pPr marL="803275" lvl="1" indent="-346075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общеобразовательных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 typeface="+mj-lt"/>
              <a:buAutoNum type="arabicPeriod" startAt="2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Национальные исследования качества образования</a:t>
            </a:r>
          </a:p>
          <a:p>
            <a:pPr marL="800100" lvl="1" indent="-342900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достижения личностных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результатов в 6, 8 классах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spcBef>
                <a:spcPts val="900"/>
              </a:spcBef>
              <a:buFont typeface="+mj-lt"/>
              <a:buAutoNum type="arabicPeriod" startAt="3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Международные сравнительные исследования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PIRLS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 качества чтения и понимания текста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исследование качества математического и естественно-научного образования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по оценке учебных достижений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25470"/>
          </a:xfrm>
        </p:spPr>
        <p:txBody>
          <a:bodyPr>
            <a:noAutofit/>
          </a:bodyPr>
          <a:lstStyle/>
          <a:p>
            <a:r>
              <a:rPr lang="ru-RU" sz="2800" dirty="0"/>
              <a:t>Оценочные процедуры Министерства просвещения Российской Федерации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EAD338-ECB7-481B-9C31-A6C086DC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32" y="2822082"/>
            <a:ext cx="1258089" cy="1196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32" y="980434"/>
            <a:ext cx="1258089" cy="1677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41" y="4182299"/>
            <a:ext cx="1266993" cy="948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4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7"/>
          <a:ext cx="9144002" cy="6036837"/>
        </p:xfrm>
        <a:graphic>
          <a:graphicData uri="http://schemas.openxmlformats.org/drawingml/2006/table">
            <a:tbl>
              <a:tblPr/>
              <a:tblGrid>
                <a:gridCol w="1932885"/>
                <a:gridCol w="1412493"/>
                <a:gridCol w="1635518"/>
                <a:gridCol w="966443"/>
                <a:gridCol w="892101"/>
                <a:gridCol w="1040784"/>
                <a:gridCol w="1263778"/>
              </a:tblGrid>
              <a:tr h="131180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ВПР 2021 Математика 4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Статистика по отметкам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школ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Вся выборка РФ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36481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1 528 229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20,86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43,68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32,45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Пермский край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31 289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15,62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42,32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40,05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1154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Ординский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муниципальный округ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34,71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45,29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15,88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428601"/>
          <a:ext cx="8572558" cy="6143670"/>
        </p:xfrm>
        <a:graphic>
          <a:graphicData uri="http://schemas.openxmlformats.org/drawingml/2006/table">
            <a:tbl>
              <a:tblPr/>
              <a:tblGrid>
                <a:gridCol w="2700125"/>
                <a:gridCol w="1279959"/>
                <a:gridCol w="1241062"/>
                <a:gridCol w="751693"/>
                <a:gridCol w="866573"/>
                <a:gridCol w="866573"/>
                <a:gridCol w="866573"/>
              </a:tblGrid>
              <a:tr h="150580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ВПР 2021 Русский язык 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Статистика по отметкам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школ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Вся выборка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36459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1510998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28,83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Пермский край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30944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26,26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49,21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19,93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132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Ординский муниципальный округ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29,94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45,51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8" y="357166"/>
          <a:ext cx="8572563" cy="6322362"/>
        </p:xfrm>
        <a:graphic>
          <a:graphicData uri="http://schemas.openxmlformats.org/drawingml/2006/table">
            <a:tbl>
              <a:tblPr/>
              <a:tblGrid>
                <a:gridCol w="2357456"/>
                <a:gridCol w="1441181"/>
                <a:gridCol w="1114002"/>
                <a:gridCol w="1083848"/>
                <a:gridCol w="854672"/>
                <a:gridCol w="982183"/>
                <a:gridCol w="739221"/>
              </a:tblGrid>
              <a:tr h="15058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ВПР 2021 Математика 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Статистика по отметкам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ОО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Вся выборка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35513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1170467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12,32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57,25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27,26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Пермский край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22631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26,07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14,55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25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Ординский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муниципальный район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35,98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57,32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6,71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572560" cy="6194895"/>
        </p:xfrm>
        <a:graphic>
          <a:graphicData uri="http://schemas.openxmlformats.org/drawingml/2006/table">
            <a:tbl>
              <a:tblPr/>
              <a:tblGrid>
                <a:gridCol w="2855394"/>
                <a:gridCol w="1038987"/>
                <a:gridCol w="1178431"/>
                <a:gridCol w="874937"/>
                <a:gridCol w="874937"/>
                <a:gridCol w="874937"/>
                <a:gridCol w="874937"/>
              </a:tblGrid>
              <a:tr h="147078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ВПР 2021 Русский язык 8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Статистика по отметкам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ОО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Вся выборка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35511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1174415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19,73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36,66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36,01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Пермский край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438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22539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37,83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29,47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27,78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4,92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294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Ординский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муниципальный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округ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44,17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32,52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20,25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 rotWithShape="1">
          <a:blip r:embed="rId2"/>
          <a:srcRect t="27028"/>
          <a:stretch/>
        </p:blipFill>
        <p:spPr bwMode="auto">
          <a:xfrm>
            <a:off x="481965" y="1766048"/>
            <a:ext cx="8251826" cy="3315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1581" y="2178087"/>
            <a:ext cx="3947159" cy="2387600"/>
          </a:xfrm>
        </p:spPr>
        <p:txBody>
          <a:bodyPr anchor="ctr">
            <a:normAutofit/>
          </a:bodyPr>
          <a:lstStyle/>
          <a:p>
            <a:r>
              <a:rPr lang="ru-RU" dirty="0"/>
              <a:t>А результаты объективны?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DB515F24-1930-4CA4-AB50-CBD7FB39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" y="1948568"/>
            <a:ext cx="4344209" cy="3019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3300597"/>
              </p:ext>
            </p:extLst>
          </p:nvPr>
        </p:nvGraphicFramePr>
        <p:xfrm>
          <a:off x="215154" y="854967"/>
          <a:ext cx="8774208" cy="59995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7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0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43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3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29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77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697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529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24796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 проекта 500+,</a:t>
                      </a: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Необъективные 2021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Необъективные 2020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Необъективные 2019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Завышенные результаты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6" marR="5356" marT="5356" marB="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6" marR="5356" marT="5356" marB="0" vert="vert2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6" marR="5356" marT="535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 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 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Березниковский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592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Верещагинский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Верещагинский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образовательный комплекс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Карагайский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Карагайский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Яринская</a:t>
                      </a: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Кочевский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Сепольская</a:t>
                      </a: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Куединский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Куединская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 №2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Куединский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Бикбардинская</a:t>
                      </a:r>
                      <a:r>
                        <a:rPr lang="ru-RU" sz="1200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Кунгур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Кунгур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№2 им.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М.И.Грибушина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Кунгур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17 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Лысьвенский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6`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Богородская школа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Оханский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Острожская школа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Очерский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Очерская школа № 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Пермская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кадетская школа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«Дуплекс»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ЧОУ Европейская школа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83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133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61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Школа-интернат № 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59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134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559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НОУ  "Гимназия им. М. И. Пинаевой"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59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"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Мастерград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Соликамский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№ 4 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Соликамский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Тохтуевская</a:t>
                      </a: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Частинский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Верх-Рождественская школа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32595">
                <a:tc>
                  <a:txBody>
                    <a:bodyPr/>
                    <a:lstStyle/>
                    <a:p>
                      <a:pPr marL="0" indent="0" algn="ctr" fontAlgn="b">
                        <a:lnSpc>
                          <a:spcPct val="80000"/>
                        </a:lnSpc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 </a:t>
                      </a: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Чусовской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Верхнекалинская</a:t>
                      </a: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DE9061-E0CC-4A14-A43A-B949A9FA2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686800" cy="1703414"/>
          </a:xfrm>
        </p:spPr>
        <p:txBody>
          <a:bodyPr>
            <a:normAutofit/>
          </a:bodyPr>
          <a:lstStyle/>
          <a:p>
            <a:r>
              <a:rPr lang="ru-RU" sz="2000" dirty="0"/>
              <a:t>Школы с необъективными результатами Всероссийских проверочных работ 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="" xmlns:a16="http://schemas.microsoft.com/office/drawing/2014/main" id="{8BAA4631-B18C-4AAF-9878-E0BD39AF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0E58430-FFFB-4512-9722-3B2B2F0EE9F2}" type="slidenum">
              <a:rPr lang="ru-RU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7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368789" y="2000241"/>
            <a:ext cx="5260843" cy="36933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Montserrat bold" panose="00000800000000000000" pitchFamily="2" charset="-52"/>
              </a:rPr>
              <a:t>«</a:t>
            </a:r>
            <a:r>
              <a:rPr lang="ru-RU" sz="1800" b="1" dirty="0">
                <a:latin typeface="Montserrat bold" panose="00000800000000000000" pitchFamily="2" charset="-52"/>
              </a:rPr>
              <a:t>Воспитание</a:t>
            </a:r>
            <a:r>
              <a:rPr lang="ru-RU" sz="1800" b="1" dirty="0">
                <a:latin typeface="Montserrat Regular" panose="00000500000000000000" pitchFamily="2" charset="-52"/>
              </a:rPr>
              <a:t> </a:t>
            </a:r>
            <a:r>
              <a:rPr lang="ru-RU" sz="1800" dirty="0">
                <a:latin typeface="Montserrat Regular" panose="00000500000000000000" pitchFamily="2" charset="-52"/>
              </a:rPr>
              <a:t>– деятельность, направленная на </a:t>
            </a:r>
            <a:r>
              <a:rPr lang="ru-RU" sz="1800" dirty="0">
                <a:solidFill>
                  <a:srgbClr val="C00000"/>
                </a:solidFill>
                <a:latin typeface="Montserrat bold" panose="020B0604020202020204" charset="-52"/>
              </a:rPr>
              <a:t>развитие личности</a:t>
            </a:r>
            <a:r>
              <a:rPr lang="ru-RU" sz="1800" dirty="0">
                <a:latin typeface="Montserrat Regular" panose="00000500000000000000" pitchFamily="2" charset="-52"/>
              </a:rPr>
              <a:t>, создание условий для </a:t>
            </a:r>
            <a:r>
              <a:rPr lang="ru-RU" sz="1800" dirty="0">
                <a:solidFill>
                  <a:srgbClr val="C00000"/>
                </a:solidFill>
                <a:latin typeface="Montserrat bold" panose="020B0604020202020204" charset="-52"/>
              </a:rPr>
              <a:t>самоопределения и социализации </a:t>
            </a:r>
            <a:r>
              <a:rPr lang="ru-RU" sz="1800" dirty="0">
                <a:latin typeface="Montserrat Regular" panose="00000500000000000000" pitchFamily="2" charset="-52"/>
              </a:rPr>
              <a:t>обучающихся на основе социокультурных, </a:t>
            </a:r>
            <a:r>
              <a:rPr lang="ru-RU" sz="1800" dirty="0">
                <a:solidFill>
                  <a:srgbClr val="C00000"/>
                </a:solidFill>
                <a:latin typeface="Montserrat bold" panose="020B0604020202020204" charset="-52"/>
              </a:rPr>
              <a:t>духовно-нравственных ценностей </a:t>
            </a:r>
            <a:r>
              <a:rPr lang="ru-RU" sz="1800" dirty="0">
                <a:latin typeface="Montserrat Regular" panose="00000500000000000000" pitchFamily="2" charset="-52"/>
              </a:rPr>
              <a:t>и принятых в российском обществе правил и норм поведения в интересах человека, семьи, общества и государства, формирование у обучающихся чувства </a:t>
            </a:r>
            <a:r>
              <a:rPr lang="ru-RU" sz="1800" dirty="0">
                <a:solidFill>
                  <a:srgbClr val="C00000"/>
                </a:solidFill>
                <a:latin typeface="Montserrat bold" panose="020B0604020202020204" charset="-52"/>
              </a:rPr>
              <a:t>патриотизма, гражданственности</a:t>
            </a:r>
            <a:r>
              <a:rPr lang="ru-RU" sz="1800" dirty="0">
                <a:latin typeface="Montserrat Regular" panose="00000500000000000000" pitchFamily="2" charset="-52"/>
              </a:rPr>
              <a:t>, уважения к памяти защитников Отечества и подвигам Героев Отечества, закону и правопорядку, человеку труда и </a:t>
            </a:r>
            <a:r>
              <a:rPr lang="ru-RU" sz="1800" dirty="0" smtClean="0">
                <a:latin typeface="Montserrat Regular" panose="00000500000000000000" pitchFamily="2" charset="-52"/>
              </a:rPr>
              <a:t>старшему поколению»</a:t>
            </a:r>
            <a:endParaRPr lang="ru-RU" sz="1800" dirty="0">
              <a:latin typeface="Montserrat Regular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1FCE7-226D-4A88-A7BE-29D9FC9C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0"/>
            <a:ext cx="8634888" cy="1857364"/>
          </a:xfrm>
        </p:spPr>
        <p:txBody>
          <a:bodyPr>
            <a:noAutofit/>
          </a:bodyPr>
          <a:lstStyle/>
          <a:p>
            <a:r>
              <a:rPr lang="ru-RU" sz="2400" b="1" dirty="0"/>
              <a:t>О внесении изменений</a:t>
            </a:r>
            <a:r>
              <a:rPr lang="en-US" sz="2400" b="1" dirty="0"/>
              <a:t> </a:t>
            </a:r>
            <a:r>
              <a:rPr lang="ru-RU" sz="2400" b="1" dirty="0"/>
              <a:t>в Федеральный закон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от </a:t>
            </a:r>
            <a:r>
              <a:rPr lang="ru-RU" sz="2400" b="1" dirty="0"/>
              <a:t>29 декабря 2012 года</a:t>
            </a:r>
            <a:br>
              <a:rPr lang="ru-RU" sz="2400" b="1" dirty="0"/>
            </a:br>
            <a:r>
              <a:rPr lang="ru-RU" sz="2400" b="1" dirty="0"/>
              <a:t>№ 273-ФЗ «Об образовании в Российской Федерации»</a:t>
            </a:r>
            <a:br>
              <a:rPr lang="ru-RU" sz="2400" b="1" dirty="0"/>
            </a:br>
            <a:r>
              <a:rPr lang="ru-RU" sz="2400" b="1" dirty="0"/>
              <a:t>в части вопросов воспитания обучающихся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58430-FFFB-4512-9722-3B2B2F0EE9F2}" type="slidenum">
              <a:rPr lang="ru-RU"/>
              <a:pPr/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631" y="1604671"/>
            <a:ext cx="3157211" cy="505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3A5828-45BC-4C32-8E32-2A9E0DD8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604671"/>
            <a:ext cx="9144000" cy="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3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7882DD-F400-4642-9177-F5E565BE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350001"/>
            <a:ext cx="2057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970B5D-AA30-4C46-ABEC-550A5E1F59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4830" y="967824"/>
            <a:ext cx="6170264" cy="44180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100 %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1-4 классов школ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муниципального округа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завтрак+обед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Требования: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Внедрение единого рациона питания (единого типового меню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Индивидуальное меню для детей, нуждающихся в специализированном питании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Контроль: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Качество продуктов питания, условия  транспортировки и хранения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Качество готовой продукции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Усиление роли родительского контроля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2"/>
          <a:stretch>
            <a:fillRect/>
          </a:stretch>
        </p:blipFill>
        <p:spPr bwMode="auto">
          <a:xfrm>
            <a:off x="6527114" y="961753"/>
            <a:ext cx="2121015" cy="287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:\Users\lgpankova\Desktop\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114" y="3893455"/>
            <a:ext cx="2121015" cy="28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A1DC20-78D1-46C8-81EB-AC31943F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654032"/>
          </a:xfrm>
        </p:spPr>
        <p:txBody>
          <a:bodyPr>
            <a:normAutofit/>
          </a:bodyPr>
          <a:lstStyle/>
          <a:p>
            <a:r>
              <a:rPr lang="ru-RU" sz="2400" dirty="0"/>
              <a:t>Бесплатное горячее питание для детей начальных классов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3CE224-8E0F-4C10-A3A6-5D20E1C14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4830" y="45012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Индексация норм питания: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01.01.2021: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1 ступени обучения –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75,50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руб.;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2,3 ступенях обучения –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84,66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руб.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01.01.2022: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1 ступени обучения –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78,52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руб.;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2,3 ступенях обучения –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88,05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руб.</a:t>
            </a:r>
            <a:endParaRPr lang="ru-RU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Охват детей дошкольным образованием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69"/>
          <a:ext cx="8358247" cy="592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185"/>
                <a:gridCol w="1758402"/>
                <a:gridCol w="1758402"/>
                <a:gridCol w="1875629"/>
                <a:gridCol w="1875629"/>
              </a:tblGrid>
              <a:tr h="769211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2017- 2018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2018 - 2019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2019 - 2020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2020-2021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169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(3-ДОУ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(1-ДОУ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7 - общеобразовательных 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(1 - ДОУ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5-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учреждений)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(1 - ДОУ;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5-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</a:t>
                      </a:r>
                      <a:endParaRPr lang="ru-RU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ных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учреждений)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2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672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2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Ключевые показатели нацпроекта в дошкольном образовании: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sz="2800" dirty="0" smtClean="0"/>
              <a:t>Обеспечение возможности детям получать качественное образование в условиях, отвечающих современным требованиям, независимо от места проживания ребенка.</a:t>
            </a:r>
          </a:p>
          <a:p>
            <a:pPr>
              <a:buNone/>
            </a:pPr>
            <a:r>
              <a:rPr lang="ru-RU" sz="2800" dirty="0" smtClean="0"/>
              <a:t>Результат: Охват детей дошкольным образованием в возрасте от 2 месяцев до 8 лет от числа заявившихся по состоянию на 01 января 2021 г. составил 100 %,  на 01 января 2020 г. составил 89,92%, на 1 января 2019г.   -  87,50 %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Создана и работает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система выявления, поддержки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развития способностей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талантов детей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 феврале 2021 года в третий раз прошел муниципальный этап конкурса «</a:t>
            </a:r>
            <a:r>
              <a:rPr lang="ru-RU" dirty="0" err="1" smtClean="0"/>
              <a:t>ИКаРёнок</a:t>
            </a:r>
            <a:r>
              <a:rPr lang="ru-RU" dirty="0" smtClean="0"/>
              <a:t>» дошкольных образовательных организаций (в этом году – заочный).  В мероприятии приняли участие 6 команд  дошкольных образовательных учреждений </a:t>
            </a:r>
            <a:r>
              <a:rPr lang="ru-RU" dirty="0" err="1" smtClean="0"/>
              <a:t>Ординского</a:t>
            </a:r>
            <a:r>
              <a:rPr lang="ru-RU" dirty="0" smtClean="0"/>
              <a:t> района. Победитель – команда </a:t>
            </a:r>
            <a:r>
              <a:rPr lang="ru-RU" dirty="0" err="1" smtClean="0"/>
              <a:t>Ординского</a:t>
            </a:r>
            <a:r>
              <a:rPr lang="ru-RU" dirty="0" smtClean="0"/>
              <a:t> детского сада.</a:t>
            </a:r>
          </a:p>
          <a:p>
            <a:r>
              <a:rPr lang="ru-RU" dirty="0" smtClean="0"/>
              <a:t>Конкурсная программа для детей дошкольного возраста включала в себя два конкурсных испытания в соответствии с темой робототехнического Форума «</a:t>
            </a:r>
            <a:r>
              <a:rPr lang="ru-RU" dirty="0" err="1" smtClean="0"/>
              <a:t>ИКаРёнок</a:t>
            </a:r>
            <a:r>
              <a:rPr lang="ru-RU" dirty="0" smtClean="0"/>
              <a:t>» сезона 2020-2021» «Человек труда»: </a:t>
            </a:r>
            <a:r>
              <a:rPr lang="ru-RU" b="1" dirty="0" smtClean="0"/>
              <a:t>«Инженерная книга»</a:t>
            </a:r>
            <a:r>
              <a:rPr lang="ru-RU" dirty="0" smtClean="0"/>
              <a:t> –  представляет из себя «летопись проекта» - отражает этапы работы и содержание творческого проекта, презентуемого командой, и </a:t>
            </a:r>
            <a:r>
              <a:rPr lang="ru-RU" b="1" dirty="0" smtClean="0"/>
              <a:t>творческий проект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Организовано комплексное психолого-педагогическое сопровождение участников образовательных отношений.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С марта по май 2021 года работала муниципальная медико-педагогическая комиссия по осмотру детей, которые пойдут в школу. Всего осмотрено 145 детей, 37,9% из них имеют дефекты речи. Необходимо образовательным учреждениям обратить особое внимание на речевое развитие старших дошкольников, продумать систему работы по повышению качества дошкольного образования по данному направлению не только с детьми, но и с родителями, педагогами. 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28654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Обеспечение реализации цифровой трансформации системы образования.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Обеспечение функционирования </a:t>
            </a:r>
            <a:r>
              <a:rPr lang="ru-RU" b="1" dirty="0" smtClean="0">
                <a:solidFill>
                  <a:srgbClr val="C00000"/>
                </a:solidFill>
              </a:rPr>
              <a:t>системы патриотического воспитания граждан Российской Федерации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Использование современных интерактивных форм, информационно- коммуникативных технологий позволило окунуться в мир музейной педагогики и организовать экскурсию в виртуальный «Музей старины» и </a:t>
            </a:r>
            <a:r>
              <a:rPr lang="ru-RU" dirty="0" err="1" smtClean="0"/>
              <a:t>онлайн</a:t>
            </a:r>
            <a:r>
              <a:rPr lang="ru-RU" dirty="0" smtClean="0"/>
              <a:t> – экскурсию в </a:t>
            </a:r>
            <a:r>
              <a:rPr lang="ru-RU" dirty="0" err="1" smtClean="0"/>
              <a:t>этномузей</a:t>
            </a:r>
            <a:r>
              <a:rPr lang="ru-RU" dirty="0" smtClean="0"/>
              <a:t> «</a:t>
            </a:r>
            <a:r>
              <a:rPr lang="ru-RU" dirty="0" err="1" smtClean="0"/>
              <a:t>Хохловка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Воспитанники </a:t>
            </a:r>
            <a:r>
              <a:rPr lang="ru-RU" dirty="0" err="1" smtClean="0"/>
              <a:t>Ашапского</a:t>
            </a:r>
            <a:r>
              <a:rPr lang="ru-RU" dirty="0" smtClean="0"/>
              <a:t> и </a:t>
            </a:r>
            <a:r>
              <a:rPr lang="ru-RU" dirty="0" err="1" smtClean="0"/>
              <a:t>Шляпниковского</a:t>
            </a:r>
            <a:r>
              <a:rPr lang="ru-RU" dirty="0" smtClean="0"/>
              <a:t> детских садов приняли участие в муниципальном этапе Всероссийского конкурса на лучший стенд (уголок) «</a:t>
            </a:r>
            <a:r>
              <a:rPr lang="ru-RU" dirty="0" err="1" smtClean="0"/>
              <a:t>Эколята</a:t>
            </a:r>
            <a:r>
              <a:rPr lang="ru-RU" dirty="0" smtClean="0"/>
              <a:t> – дошколята». Презентация экологического уголка </a:t>
            </a:r>
            <a:r>
              <a:rPr lang="ru-RU" dirty="0" err="1" smtClean="0"/>
              <a:t>Шляпниковского</a:t>
            </a:r>
            <a:r>
              <a:rPr lang="ru-RU" dirty="0" smtClean="0"/>
              <a:t> детского сада направлена на региональный этап.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000108"/>
            <a:ext cx="449478" cy="640995"/>
          </a:xfrm>
          <a:prstGeom prst="rect">
            <a:avLst/>
          </a:prstGeom>
        </p:spPr>
      </p:pic>
      <p:sp>
        <p:nvSpPr>
          <p:cNvPr id="1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400" dirty="0"/>
              <a:t>Поддержка общественных объединений в сфере воспитания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86584" y="1811645"/>
            <a:ext cx="999199" cy="974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Дружины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юных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пожарных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1428736"/>
            <a:ext cx="1516020" cy="2231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Юные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инспекторы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200" b="1" dirty="0">
                <a:latin typeface="Montserrat bold" panose="020B0604020202020204" charset="-52"/>
                <a:ea typeface="+mj-ea"/>
                <a:cs typeface="+mj-cs"/>
              </a:rPr>
              <a:t>движения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5619558" y="802626"/>
            <a:ext cx="1396824" cy="1554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latin typeface="Montserrat bold" panose="020B0604020202020204" charset="-52"/>
                <a:ea typeface="+mj-ea"/>
                <a:cs typeface="+mj-cs"/>
              </a:rPr>
              <a:t>Школьные службы примирения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333850" y="755714"/>
            <a:ext cx="0" cy="602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Объект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2285992"/>
            <a:ext cx="1574274" cy="1382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071810"/>
            <a:ext cx="1582830" cy="13962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000108"/>
            <a:ext cx="621507" cy="5516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2786058"/>
            <a:ext cx="1573288" cy="139916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1000108"/>
            <a:ext cx="422080" cy="54507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/>
          <a:srcRect l="3346" t="4149" b="15780"/>
          <a:stretch/>
        </p:blipFill>
        <p:spPr>
          <a:xfrm>
            <a:off x="3643306" y="3357562"/>
            <a:ext cx="1692809" cy="1381284"/>
          </a:xfrm>
          <a:prstGeom prst="rect">
            <a:avLst/>
          </a:prstGeom>
        </p:spPr>
      </p:pic>
      <p:pic>
        <p:nvPicPr>
          <p:cNvPr id="46" name="Picture 2" descr="http://shkola106chel.ru/uploads/posts/2017-10/1508734324_35283_x922.jpg">
            <a:extLst>
              <a:ext uri="{FF2B5EF4-FFF2-40B4-BE49-F238E27FC236}">
                <a16:creationId xmlns:a16="http://schemas.microsoft.com/office/drawing/2014/main" xmlns="" id="{5C1EC7C9-1CA2-45AF-BCF2-4B7F9F16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142984"/>
            <a:ext cx="619599" cy="6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7894301" y="938162"/>
            <a:ext cx="1061688" cy="2705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50" b="1" dirty="0">
                <a:latin typeface="Montserrat bold" panose="020B0604020202020204" charset="-52"/>
                <a:ea typeface="+mj-ea"/>
                <a:cs typeface="+mj-cs"/>
              </a:rPr>
              <a:t>Российское </a:t>
            </a:r>
            <a:br>
              <a:rPr lang="ru-RU" sz="1050" b="1" dirty="0">
                <a:latin typeface="Montserrat bold" panose="020B0604020202020204" charset="-52"/>
                <a:ea typeface="+mj-ea"/>
                <a:cs typeface="+mj-cs"/>
              </a:rPr>
            </a:br>
            <a:r>
              <a:rPr lang="ru-RU" sz="1050" b="1" dirty="0">
                <a:latin typeface="Montserrat bold" panose="020B0604020202020204" charset="-52"/>
                <a:ea typeface="+mj-ea"/>
                <a:cs typeface="+mj-cs"/>
              </a:rPr>
              <a:t>движение </a:t>
            </a:r>
            <a:br>
              <a:rPr lang="ru-RU" sz="1050" b="1" dirty="0">
                <a:latin typeface="Montserrat bold" panose="020B0604020202020204" charset="-52"/>
                <a:ea typeface="+mj-ea"/>
                <a:cs typeface="+mj-cs"/>
              </a:rPr>
            </a:br>
            <a:r>
              <a:rPr lang="ru-RU" sz="1050" b="1" dirty="0">
                <a:latin typeface="Montserrat bold" panose="020B0604020202020204" charset="-52"/>
                <a:ea typeface="+mj-ea"/>
                <a:cs typeface="+mj-cs"/>
              </a:rPr>
              <a:t>школьников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09"/>
          <a:stretch/>
        </p:blipFill>
        <p:spPr>
          <a:xfrm>
            <a:off x="7429520" y="3000372"/>
            <a:ext cx="1544718" cy="139570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3CF42B2-18FE-43EF-B77B-6A1296DE90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5123" y="1785926"/>
            <a:ext cx="15426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b="1" dirty="0">
                <a:latin typeface="Montserrat bold" panose="020B0604020202020204" charset="-52"/>
              </a:rPr>
              <a:t>Всероссийское военно-патриотическое движение «ЮНАРМИЯ</a:t>
            </a:r>
            <a:r>
              <a:rPr lang="ru-RU" altLang="ru-RU" sz="1100" b="1" dirty="0" smtClean="0">
                <a:latin typeface="Montserrat bold" panose="020B0604020202020204" charset="-52"/>
              </a:rPr>
              <a:t>»</a:t>
            </a:r>
          </a:p>
          <a:p>
            <a:endParaRPr lang="ru-RU" sz="1100" b="1" dirty="0" smtClean="0">
              <a:latin typeface="Montserrat bold" panose="020B0604020202020204" charset="-52"/>
            </a:endParaRPr>
          </a:p>
          <a:p>
            <a:endParaRPr lang="ru-RU" sz="1100" b="1" dirty="0">
              <a:latin typeface="Montserrat bold" panose="020B0604020202020204" charset="-52"/>
            </a:endParaRPr>
          </a:p>
        </p:txBody>
      </p:sp>
      <p:sp>
        <p:nvSpPr>
          <p:cNvPr id="49" name="Номер слайда 2">
            <a:extLst>
              <a:ext uri="{FF2B5EF4-FFF2-40B4-BE49-F238E27FC236}">
                <a16:creationId xmlns:a16="http://schemas.microsoft.com/office/drawing/2014/main" xmlns="" id="{84EDA561-DA20-430B-A0C6-98A845E9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6457950" y="6721476"/>
            <a:ext cx="2057400" cy="136524"/>
          </a:xfrm>
        </p:spPr>
        <p:txBody>
          <a:bodyPr/>
          <a:lstStyle/>
          <a:p>
            <a:fld id="{10E58430-FFFB-4512-9722-3B2B2F0EE9F2}" type="slidenum">
              <a:rPr lang="ru-RU"/>
              <a:pPr/>
              <a:t>46</a:t>
            </a:fld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484879" y="768078"/>
            <a:ext cx="0" cy="602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82122" y="768078"/>
            <a:ext cx="0" cy="602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47029" y="768078"/>
            <a:ext cx="0" cy="602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29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Эксперимент по внедрению цифровой образовательной среды</a:t>
            </a:r>
            <a:br>
              <a:rPr lang="ru-RU" sz="2000" dirty="0"/>
            </a:br>
            <a:r>
              <a:rPr lang="ru-RU" sz="2000" dirty="0"/>
              <a:t>Постановление Правительства РФ от 7 декабря 2020 г. № 2040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5230" y="3714878"/>
            <a:ext cx="364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Оснащение школы оборудованием по стандарту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«Цифровая школа»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5232" y="1413598"/>
            <a:ext cx="330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Высокоскоростной интернет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50 Мбит/с на селе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100 Мбит/с в городе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5232" y="2595864"/>
            <a:ext cx="364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инфраструктура по стандарту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Цифровая школа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5231" y="4871903"/>
            <a:ext cx="3486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Подключение школы к региональным и федеральным информационным системам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ЭПОС,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Федеральная платформа ЦОС</a:t>
            </a:r>
          </a:p>
        </p:txBody>
      </p:sp>
      <p:grpSp>
        <p:nvGrpSpPr>
          <p:cNvPr id="2" name="Группа 9">
            <a:extLst>
              <a:ext uri="{FF2B5EF4-FFF2-40B4-BE49-F238E27FC236}">
                <a16:creationId xmlns:a16="http://schemas.microsoft.com/office/drawing/2014/main" xmlns="" id="{E9A39AC1-D8D4-4E59-BB85-487E94F75937}"/>
              </a:ext>
            </a:extLst>
          </p:cNvPr>
          <p:cNvGrpSpPr/>
          <p:nvPr/>
        </p:nvGrpSpPr>
        <p:grpSpPr>
          <a:xfrm>
            <a:off x="294830" y="1390487"/>
            <a:ext cx="810000" cy="1080000"/>
            <a:chOff x="4836000" y="2169000"/>
            <a:chExt cx="2520000" cy="2520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0E011C6-8727-42B6-B271-F1317CD18D44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12" name="Полилиния: фигура 8">
              <a:extLst>
                <a:ext uri="{FF2B5EF4-FFF2-40B4-BE49-F238E27FC236}">
                  <a16:creationId xmlns:a16="http://schemas.microsoft.com/office/drawing/2014/main" xmlns="" id="{F724F889-7FE8-45CC-8102-44C6604F95A9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13" name="Круг: прозрачная заливка 9">
              <a:extLst>
                <a:ext uri="{FF2B5EF4-FFF2-40B4-BE49-F238E27FC236}">
                  <a16:creationId xmlns:a16="http://schemas.microsoft.com/office/drawing/2014/main" xmlns="" id="{E4606C36-B520-48D1-A06C-279FE43DAD7B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E8155D0B-F727-4FF2-8370-B6A415AB6C7C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19" name="Круг: прозрачная заливка 11">
              <a:extLst>
                <a:ext uri="{FF2B5EF4-FFF2-40B4-BE49-F238E27FC236}">
                  <a16:creationId xmlns:a16="http://schemas.microsoft.com/office/drawing/2014/main" xmlns="" id="{F6804F8F-5203-45BC-AEDA-16D36A78AF0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1"/>
                </a:gs>
                <a:gs pos="8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</p:grpSp>
      <p:grpSp>
        <p:nvGrpSpPr>
          <p:cNvPr id="4" name="Группа 19">
            <a:extLst>
              <a:ext uri="{FF2B5EF4-FFF2-40B4-BE49-F238E27FC236}">
                <a16:creationId xmlns:a16="http://schemas.microsoft.com/office/drawing/2014/main" xmlns="" id="{453F089B-F415-4C7E-A43D-DFED2586EC3B}"/>
              </a:ext>
            </a:extLst>
          </p:cNvPr>
          <p:cNvGrpSpPr/>
          <p:nvPr/>
        </p:nvGrpSpPr>
        <p:grpSpPr>
          <a:xfrm>
            <a:off x="294830" y="2591023"/>
            <a:ext cx="810000" cy="1080000"/>
            <a:chOff x="4836000" y="2169000"/>
            <a:chExt cx="2520000" cy="252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1972A762-50D6-4A48-ACAE-F0145C26FB2A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22" name="Полилиния: фигура 15">
              <a:extLst>
                <a:ext uri="{FF2B5EF4-FFF2-40B4-BE49-F238E27FC236}">
                  <a16:creationId xmlns:a16="http://schemas.microsoft.com/office/drawing/2014/main" xmlns="" id="{C3E90262-52FA-4C60-94B9-F834AE3FA64C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23" name="Круг: прозрачная заливка 16">
              <a:extLst>
                <a:ext uri="{FF2B5EF4-FFF2-40B4-BE49-F238E27FC236}">
                  <a16:creationId xmlns:a16="http://schemas.microsoft.com/office/drawing/2014/main" xmlns="" id="{505028C9-234B-4ADB-B6E8-8ECCB80882B5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8345482A-A8CE-4CB0-92FE-1485568D8173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25" name="Круг: прозрачная заливка 18">
              <a:extLst>
                <a:ext uri="{FF2B5EF4-FFF2-40B4-BE49-F238E27FC236}">
                  <a16:creationId xmlns:a16="http://schemas.microsoft.com/office/drawing/2014/main" xmlns="" id="{4915ABBE-2FE2-4493-90A7-98C8F8622876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2"/>
                </a:gs>
                <a:gs pos="8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</p:grpSp>
      <p:grpSp>
        <p:nvGrpSpPr>
          <p:cNvPr id="6" name="Группа 25">
            <a:extLst>
              <a:ext uri="{FF2B5EF4-FFF2-40B4-BE49-F238E27FC236}">
                <a16:creationId xmlns:a16="http://schemas.microsoft.com/office/drawing/2014/main" xmlns="" id="{20B09094-B066-463A-91FE-8549BAC1A1CA}"/>
              </a:ext>
            </a:extLst>
          </p:cNvPr>
          <p:cNvGrpSpPr/>
          <p:nvPr/>
        </p:nvGrpSpPr>
        <p:grpSpPr>
          <a:xfrm>
            <a:off x="294830" y="4992095"/>
            <a:ext cx="810000" cy="1080000"/>
            <a:chOff x="4836000" y="2169000"/>
            <a:chExt cx="2520000" cy="2520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B5FD9F65-0BDF-4437-BA5E-49ADBF921CF6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28" name="Полилиния: фигура 21">
              <a:extLst>
                <a:ext uri="{FF2B5EF4-FFF2-40B4-BE49-F238E27FC236}">
                  <a16:creationId xmlns:a16="http://schemas.microsoft.com/office/drawing/2014/main" xmlns="" id="{252609D5-82AF-4E04-8D2B-41D1D39B5144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29" name="Круг: прозрачная заливка 22">
              <a:extLst>
                <a:ext uri="{FF2B5EF4-FFF2-40B4-BE49-F238E27FC236}">
                  <a16:creationId xmlns:a16="http://schemas.microsoft.com/office/drawing/2014/main" xmlns="" id="{FB4C28EB-22D8-4B3D-97D4-CA8FE1F688DF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3C064428-B298-4DD7-AE23-A04BDDD4632A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31" name="Круг: прозрачная заливка 24">
              <a:extLst>
                <a:ext uri="{FF2B5EF4-FFF2-40B4-BE49-F238E27FC236}">
                  <a16:creationId xmlns:a16="http://schemas.microsoft.com/office/drawing/2014/main" xmlns="" id="{708567B2-2B4D-4CCB-9548-E36F8D699828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3"/>
                </a:gs>
                <a:gs pos="80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41247" y="3713589"/>
            <a:ext cx="348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20B0604020202020204" charset="-52"/>
              </a:rPr>
              <a:t>Тематические курсы по формированию цифровых компетенций </a:t>
            </a:r>
            <a:endParaRPr lang="ru-RU" dirty="0">
              <a:latin typeface="Montserrat Regular" panose="00000500000000000000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41247" y="4893888"/>
            <a:ext cx="3486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20B0604020202020204" charset="-52"/>
              </a:rPr>
              <a:t>Муниципальные и межмуниципальные конференции, форумы и </a:t>
            </a:r>
            <a:r>
              <a:rPr lang="ru-RU" dirty="0" err="1">
                <a:latin typeface="Montserrat bold" panose="020B0604020202020204" charset="-52"/>
              </a:rPr>
              <a:t>хакатоны</a:t>
            </a:r>
            <a:r>
              <a:rPr lang="ru-RU" dirty="0">
                <a:latin typeface="Montserrat bold" panose="020B0604020202020204" charset="-52"/>
              </a:rPr>
              <a:t> по информационным технологиям</a:t>
            </a:r>
            <a:endParaRPr lang="ru-RU" dirty="0">
              <a:latin typeface="Montserrat Regular" panose="00000500000000000000" pitchFamily="2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1247" y="2595864"/>
            <a:ext cx="348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20B0604020202020204" charset="-52"/>
              </a:rPr>
              <a:t>Включение ИКТ-модуля в курсы повышения квалификации</a:t>
            </a:r>
            <a:endParaRPr lang="ru-RU" dirty="0">
              <a:latin typeface="Montserrat Regular" panose="00000500000000000000" pitchFamily="2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1247" y="1438510"/>
            <a:ext cx="348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Montserrat bold" panose="020B0604020202020204" charset="-52"/>
              </a:rPr>
              <a:t>Вебинары</a:t>
            </a:r>
            <a:r>
              <a:rPr lang="ru-RU" dirty="0">
                <a:latin typeface="Montserrat bold" panose="020B0604020202020204" charset="-52"/>
              </a:rPr>
              <a:t> по использованию ЭПОС и </a:t>
            </a:r>
            <a:r>
              <a:rPr lang="ru-RU" dirty="0" err="1">
                <a:latin typeface="Montserrat bold" panose="020B0604020202020204" charset="-52"/>
              </a:rPr>
              <a:t>Сферум</a:t>
            </a:r>
            <a:endParaRPr lang="ru-RU" dirty="0">
              <a:latin typeface="Montserrat Regular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74929">
            <a:off x="4936939" y="1545298"/>
            <a:ext cx="507675" cy="95325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74929">
            <a:off x="4894289" y="2581983"/>
            <a:ext cx="507675" cy="95325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74929">
            <a:off x="4894289" y="3699584"/>
            <a:ext cx="507675" cy="95325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74929">
            <a:off x="4894289" y="4939833"/>
            <a:ext cx="507675" cy="953259"/>
          </a:xfrm>
          <a:prstGeom prst="rect">
            <a:avLst/>
          </a:prstGeom>
        </p:spPr>
      </p:pic>
      <p:grpSp>
        <p:nvGrpSpPr>
          <p:cNvPr id="8" name="Группа 51">
            <a:extLst>
              <a:ext uri="{FF2B5EF4-FFF2-40B4-BE49-F238E27FC236}">
                <a16:creationId xmlns:a16="http://schemas.microsoft.com/office/drawing/2014/main" xmlns="" id="{75FD00F7-9DB7-455A-BC71-A439F4DC5223}"/>
              </a:ext>
            </a:extLst>
          </p:cNvPr>
          <p:cNvGrpSpPr/>
          <p:nvPr/>
        </p:nvGrpSpPr>
        <p:grpSpPr>
          <a:xfrm>
            <a:off x="294830" y="3791559"/>
            <a:ext cx="810000" cy="1080000"/>
            <a:chOff x="4836000" y="2169000"/>
            <a:chExt cx="2520000" cy="252000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26879D95-AC14-49A2-BBCD-030A2645D213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54" name="Полилиния: фигура 27">
              <a:extLst>
                <a:ext uri="{FF2B5EF4-FFF2-40B4-BE49-F238E27FC236}">
                  <a16:creationId xmlns:a16="http://schemas.microsoft.com/office/drawing/2014/main" xmlns="" id="{CA96ADB6-1721-4A29-9F05-A11F4C71D915}"/>
                </a:ext>
              </a:extLst>
            </p:cNvPr>
            <p:cNvSpPr/>
            <p:nvPr/>
          </p:nvSpPr>
          <p:spPr>
            <a:xfrm>
              <a:off x="4836000" y="2169000"/>
              <a:ext cx="2520000" cy="2520000"/>
            </a:xfrm>
            <a:custGeom>
              <a:avLst/>
              <a:gdLst>
                <a:gd name="connsiteX0" fmla="*/ 1260000 w 2520000"/>
                <a:gd name="connsiteY0" fmla="*/ 0 h 2520000"/>
                <a:gd name="connsiteX1" fmla="*/ 1307651 w 2520000"/>
                <a:gd name="connsiteY1" fmla="*/ 2406 h 2520000"/>
                <a:gd name="connsiteX2" fmla="*/ 1343719 w 2520000"/>
                <a:gd name="connsiteY2" fmla="*/ 157509 h 2520000"/>
                <a:gd name="connsiteX3" fmla="*/ 1373156 w 2520000"/>
                <a:gd name="connsiteY3" fmla="*/ 158995 h 2520000"/>
                <a:gd name="connsiteX4" fmla="*/ 1464719 w 2520000"/>
                <a:gd name="connsiteY4" fmla="*/ 172969 h 2520000"/>
                <a:gd name="connsiteX5" fmla="*/ 1539823 w 2520000"/>
                <a:gd name="connsiteY5" fmla="*/ 32256 h 2520000"/>
                <a:gd name="connsiteX6" fmla="*/ 1631572 w 2520000"/>
                <a:gd name="connsiteY6" fmla="*/ 55847 h 2520000"/>
                <a:gd name="connsiteX7" fmla="*/ 1626212 w 2520000"/>
                <a:gd name="connsiteY7" fmla="*/ 216619 h 2520000"/>
                <a:gd name="connsiteX8" fmla="*/ 1690785 w 2520000"/>
                <a:gd name="connsiteY8" fmla="*/ 240253 h 2520000"/>
                <a:gd name="connsiteX9" fmla="*/ 1738743 w 2520000"/>
                <a:gd name="connsiteY9" fmla="*/ 263355 h 2520000"/>
                <a:gd name="connsiteX10" fmla="*/ 1848358 w 2520000"/>
                <a:gd name="connsiteY10" fmla="*/ 146182 h 2520000"/>
                <a:gd name="connsiteX11" fmla="*/ 1860591 w 2520000"/>
                <a:gd name="connsiteY11" fmla="*/ 152075 h 2520000"/>
                <a:gd name="connsiteX12" fmla="*/ 1930174 w 2520000"/>
                <a:gd name="connsiteY12" fmla="*/ 194348 h 2520000"/>
                <a:gd name="connsiteX13" fmla="*/ 1884010 w 2520000"/>
                <a:gd name="connsiteY13" fmla="*/ 346205 h 2520000"/>
                <a:gd name="connsiteX14" fmla="*/ 1963976 w 2520000"/>
                <a:gd name="connsiteY14" fmla="*/ 406002 h 2520000"/>
                <a:gd name="connsiteX15" fmla="*/ 1980587 w 2520000"/>
                <a:gd name="connsiteY15" fmla="*/ 421098 h 2520000"/>
                <a:gd name="connsiteX16" fmla="*/ 2115676 w 2520000"/>
                <a:gd name="connsiteY16" fmla="*/ 336982 h 2520000"/>
                <a:gd name="connsiteX17" fmla="*/ 2150955 w 2520000"/>
                <a:gd name="connsiteY17" fmla="*/ 369046 h 2520000"/>
                <a:gd name="connsiteX18" fmla="*/ 2183018 w 2520000"/>
                <a:gd name="connsiteY18" fmla="*/ 404324 h 2520000"/>
                <a:gd name="connsiteX19" fmla="*/ 2098902 w 2520000"/>
                <a:gd name="connsiteY19" fmla="*/ 539414 h 2520000"/>
                <a:gd name="connsiteX20" fmla="*/ 2113998 w 2520000"/>
                <a:gd name="connsiteY20" fmla="*/ 556024 h 2520000"/>
                <a:gd name="connsiteX21" fmla="*/ 2173796 w 2520000"/>
                <a:gd name="connsiteY21" fmla="*/ 635990 h 2520000"/>
                <a:gd name="connsiteX22" fmla="*/ 2325652 w 2520000"/>
                <a:gd name="connsiteY22" fmla="*/ 589826 h 2520000"/>
                <a:gd name="connsiteX23" fmla="*/ 2367925 w 2520000"/>
                <a:gd name="connsiteY23" fmla="*/ 659409 h 2520000"/>
                <a:gd name="connsiteX24" fmla="*/ 2373818 w 2520000"/>
                <a:gd name="connsiteY24" fmla="*/ 671642 h 2520000"/>
                <a:gd name="connsiteX25" fmla="*/ 2256645 w 2520000"/>
                <a:gd name="connsiteY25" fmla="*/ 781257 h 2520000"/>
                <a:gd name="connsiteX26" fmla="*/ 2279748 w 2520000"/>
                <a:gd name="connsiteY26" fmla="*/ 829215 h 2520000"/>
                <a:gd name="connsiteX27" fmla="*/ 2303382 w 2520000"/>
                <a:gd name="connsiteY27" fmla="*/ 893788 h 2520000"/>
                <a:gd name="connsiteX28" fmla="*/ 2464154 w 2520000"/>
                <a:gd name="connsiteY28" fmla="*/ 888428 h 2520000"/>
                <a:gd name="connsiteX29" fmla="*/ 2487745 w 2520000"/>
                <a:gd name="connsiteY29" fmla="*/ 980177 h 2520000"/>
                <a:gd name="connsiteX30" fmla="*/ 2347031 w 2520000"/>
                <a:gd name="connsiteY30" fmla="*/ 1055281 h 2520000"/>
                <a:gd name="connsiteX31" fmla="*/ 2361005 w 2520000"/>
                <a:gd name="connsiteY31" fmla="*/ 1146845 h 2520000"/>
                <a:gd name="connsiteX32" fmla="*/ 2362492 w 2520000"/>
                <a:gd name="connsiteY32" fmla="*/ 1176282 h 2520000"/>
                <a:gd name="connsiteX33" fmla="*/ 2517594 w 2520000"/>
                <a:gd name="connsiteY33" fmla="*/ 1212350 h 2520000"/>
                <a:gd name="connsiteX34" fmla="*/ 2520000 w 2520000"/>
                <a:gd name="connsiteY34" fmla="*/ 1260000 h 2520000"/>
                <a:gd name="connsiteX35" fmla="*/ 2517594 w 2520000"/>
                <a:gd name="connsiteY35" fmla="*/ 1307651 h 2520000"/>
                <a:gd name="connsiteX36" fmla="*/ 2362492 w 2520000"/>
                <a:gd name="connsiteY36" fmla="*/ 1343719 h 2520000"/>
                <a:gd name="connsiteX37" fmla="*/ 2361005 w 2520000"/>
                <a:gd name="connsiteY37" fmla="*/ 1373156 h 2520000"/>
                <a:gd name="connsiteX38" fmla="*/ 2347031 w 2520000"/>
                <a:gd name="connsiteY38" fmla="*/ 1464719 h 2520000"/>
                <a:gd name="connsiteX39" fmla="*/ 2487745 w 2520000"/>
                <a:gd name="connsiteY39" fmla="*/ 1539823 h 2520000"/>
                <a:gd name="connsiteX40" fmla="*/ 2464154 w 2520000"/>
                <a:gd name="connsiteY40" fmla="*/ 1631572 h 2520000"/>
                <a:gd name="connsiteX41" fmla="*/ 2303382 w 2520000"/>
                <a:gd name="connsiteY41" fmla="*/ 1626212 h 2520000"/>
                <a:gd name="connsiteX42" fmla="*/ 2279748 w 2520000"/>
                <a:gd name="connsiteY42" fmla="*/ 1690785 h 2520000"/>
                <a:gd name="connsiteX43" fmla="*/ 2256645 w 2520000"/>
                <a:gd name="connsiteY43" fmla="*/ 1738743 h 2520000"/>
                <a:gd name="connsiteX44" fmla="*/ 2373818 w 2520000"/>
                <a:gd name="connsiteY44" fmla="*/ 1848358 h 2520000"/>
                <a:gd name="connsiteX45" fmla="*/ 2367925 w 2520000"/>
                <a:gd name="connsiteY45" fmla="*/ 1860591 h 2520000"/>
                <a:gd name="connsiteX46" fmla="*/ 2325652 w 2520000"/>
                <a:gd name="connsiteY46" fmla="*/ 1930174 h 2520000"/>
                <a:gd name="connsiteX47" fmla="*/ 2173796 w 2520000"/>
                <a:gd name="connsiteY47" fmla="*/ 1884010 h 2520000"/>
                <a:gd name="connsiteX48" fmla="*/ 2113998 w 2520000"/>
                <a:gd name="connsiteY48" fmla="*/ 1963976 h 2520000"/>
                <a:gd name="connsiteX49" fmla="*/ 2098902 w 2520000"/>
                <a:gd name="connsiteY49" fmla="*/ 1980586 h 2520000"/>
                <a:gd name="connsiteX50" fmla="*/ 2183018 w 2520000"/>
                <a:gd name="connsiteY50" fmla="*/ 2115676 h 2520000"/>
                <a:gd name="connsiteX51" fmla="*/ 2150955 w 2520000"/>
                <a:gd name="connsiteY51" fmla="*/ 2150955 h 2520000"/>
                <a:gd name="connsiteX52" fmla="*/ 2115676 w 2520000"/>
                <a:gd name="connsiteY52" fmla="*/ 2183018 h 2520000"/>
                <a:gd name="connsiteX53" fmla="*/ 1980586 w 2520000"/>
                <a:gd name="connsiteY53" fmla="*/ 2098902 h 2520000"/>
                <a:gd name="connsiteX54" fmla="*/ 1963976 w 2520000"/>
                <a:gd name="connsiteY54" fmla="*/ 2113998 h 2520000"/>
                <a:gd name="connsiteX55" fmla="*/ 1884011 w 2520000"/>
                <a:gd name="connsiteY55" fmla="*/ 2173796 h 2520000"/>
                <a:gd name="connsiteX56" fmla="*/ 1930175 w 2520000"/>
                <a:gd name="connsiteY56" fmla="*/ 2325652 h 2520000"/>
                <a:gd name="connsiteX57" fmla="*/ 1860591 w 2520000"/>
                <a:gd name="connsiteY57" fmla="*/ 2367925 h 2520000"/>
                <a:gd name="connsiteX58" fmla="*/ 1848358 w 2520000"/>
                <a:gd name="connsiteY58" fmla="*/ 2373818 h 2520000"/>
                <a:gd name="connsiteX59" fmla="*/ 1738743 w 2520000"/>
                <a:gd name="connsiteY59" fmla="*/ 2256645 h 2520000"/>
                <a:gd name="connsiteX60" fmla="*/ 1690785 w 2520000"/>
                <a:gd name="connsiteY60" fmla="*/ 2279748 h 2520000"/>
                <a:gd name="connsiteX61" fmla="*/ 1626212 w 2520000"/>
                <a:gd name="connsiteY61" fmla="*/ 2303382 h 2520000"/>
                <a:gd name="connsiteX62" fmla="*/ 1631572 w 2520000"/>
                <a:gd name="connsiteY62" fmla="*/ 2464154 h 2520000"/>
                <a:gd name="connsiteX63" fmla="*/ 1539823 w 2520000"/>
                <a:gd name="connsiteY63" fmla="*/ 2487745 h 2520000"/>
                <a:gd name="connsiteX64" fmla="*/ 1464719 w 2520000"/>
                <a:gd name="connsiteY64" fmla="*/ 2347031 h 2520000"/>
                <a:gd name="connsiteX65" fmla="*/ 1373156 w 2520000"/>
                <a:gd name="connsiteY65" fmla="*/ 2361005 h 2520000"/>
                <a:gd name="connsiteX66" fmla="*/ 1343719 w 2520000"/>
                <a:gd name="connsiteY66" fmla="*/ 2362492 h 2520000"/>
                <a:gd name="connsiteX67" fmla="*/ 1307651 w 2520000"/>
                <a:gd name="connsiteY67" fmla="*/ 2517594 h 2520000"/>
                <a:gd name="connsiteX68" fmla="*/ 1260000 w 2520000"/>
                <a:gd name="connsiteY68" fmla="*/ 2520000 h 2520000"/>
                <a:gd name="connsiteX69" fmla="*/ 1212350 w 2520000"/>
                <a:gd name="connsiteY69" fmla="*/ 2517594 h 2520000"/>
                <a:gd name="connsiteX70" fmla="*/ 1176282 w 2520000"/>
                <a:gd name="connsiteY70" fmla="*/ 2362492 h 2520000"/>
                <a:gd name="connsiteX71" fmla="*/ 1146845 w 2520000"/>
                <a:gd name="connsiteY71" fmla="*/ 2361005 h 2520000"/>
                <a:gd name="connsiteX72" fmla="*/ 1055281 w 2520000"/>
                <a:gd name="connsiteY72" fmla="*/ 2347031 h 2520000"/>
                <a:gd name="connsiteX73" fmla="*/ 980177 w 2520000"/>
                <a:gd name="connsiteY73" fmla="*/ 2487745 h 2520000"/>
                <a:gd name="connsiteX74" fmla="*/ 888429 w 2520000"/>
                <a:gd name="connsiteY74" fmla="*/ 2464154 h 2520000"/>
                <a:gd name="connsiteX75" fmla="*/ 893788 w 2520000"/>
                <a:gd name="connsiteY75" fmla="*/ 2303382 h 2520000"/>
                <a:gd name="connsiteX76" fmla="*/ 829215 w 2520000"/>
                <a:gd name="connsiteY76" fmla="*/ 2279748 h 2520000"/>
                <a:gd name="connsiteX77" fmla="*/ 781257 w 2520000"/>
                <a:gd name="connsiteY77" fmla="*/ 2256645 h 2520000"/>
                <a:gd name="connsiteX78" fmla="*/ 671642 w 2520000"/>
                <a:gd name="connsiteY78" fmla="*/ 2373818 h 2520000"/>
                <a:gd name="connsiteX79" fmla="*/ 659409 w 2520000"/>
                <a:gd name="connsiteY79" fmla="*/ 2367925 h 2520000"/>
                <a:gd name="connsiteX80" fmla="*/ 589826 w 2520000"/>
                <a:gd name="connsiteY80" fmla="*/ 2325652 h 2520000"/>
                <a:gd name="connsiteX81" fmla="*/ 635990 w 2520000"/>
                <a:gd name="connsiteY81" fmla="*/ 2173796 h 2520000"/>
                <a:gd name="connsiteX82" fmla="*/ 556024 w 2520000"/>
                <a:gd name="connsiteY82" fmla="*/ 2113998 h 2520000"/>
                <a:gd name="connsiteX83" fmla="*/ 539414 w 2520000"/>
                <a:gd name="connsiteY83" fmla="*/ 2098902 h 2520000"/>
                <a:gd name="connsiteX84" fmla="*/ 404324 w 2520000"/>
                <a:gd name="connsiteY84" fmla="*/ 2183018 h 2520000"/>
                <a:gd name="connsiteX85" fmla="*/ 369046 w 2520000"/>
                <a:gd name="connsiteY85" fmla="*/ 2150955 h 2520000"/>
                <a:gd name="connsiteX86" fmla="*/ 336983 w 2520000"/>
                <a:gd name="connsiteY86" fmla="*/ 2115677 h 2520000"/>
                <a:gd name="connsiteX87" fmla="*/ 421099 w 2520000"/>
                <a:gd name="connsiteY87" fmla="*/ 1980586 h 2520000"/>
                <a:gd name="connsiteX88" fmla="*/ 406002 w 2520000"/>
                <a:gd name="connsiteY88" fmla="*/ 1963976 h 2520000"/>
                <a:gd name="connsiteX89" fmla="*/ 346205 w 2520000"/>
                <a:gd name="connsiteY89" fmla="*/ 1884010 h 2520000"/>
                <a:gd name="connsiteX90" fmla="*/ 194348 w 2520000"/>
                <a:gd name="connsiteY90" fmla="*/ 1930174 h 2520000"/>
                <a:gd name="connsiteX91" fmla="*/ 152075 w 2520000"/>
                <a:gd name="connsiteY91" fmla="*/ 1860591 h 2520000"/>
                <a:gd name="connsiteX92" fmla="*/ 146183 w 2520000"/>
                <a:gd name="connsiteY92" fmla="*/ 1848358 h 2520000"/>
                <a:gd name="connsiteX93" fmla="*/ 263355 w 2520000"/>
                <a:gd name="connsiteY93" fmla="*/ 1738743 h 2520000"/>
                <a:gd name="connsiteX94" fmla="*/ 240253 w 2520000"/>
                <a:gd name="connsiteY94" fmla="*/ 1690785 h 2520000"/>
                <a:gd name="connsiteX95" fmla="*/ 216619 w 2520000"/>
                <a:gd name="connsiteY95" fmla="*/ 1626212 h 2520000"/>
                <a:gd name="connsiteX96" fmla="*/ 55847 w 2520000"/>
                <a:gd name="connsiteY96" fmla="*/ 1631572 h 2520000"/>
                <a:gd name="connsiteX97" fmla="*/ 32256 w 2520000"/>
                <a:gd name="connsiteY97" fmla="*/ 1539823 h 2520000"/>
                <a:gd name="connsiteX98" fmla="*/ 172969 w 2520000"/>
                <a:gd name="connsiteY98" fmla="*/ 1464719 h 2520000"/>
                <a:gd name="connsiteX99" fmla="*/ 158995 w 2520000"/>
                <a:gd name="connsiteY99" fmla="*/ 1373156 h 2520000"/>
                <a:gd name="connsiteX100" fmla="*/ 157509 w 2520000"/>
                <a:gd name="connsiteY100" fmla="*/ 1343719 h 2520000"/>
                <a:gd name="connsiteX101" fmla="*/ 2406 w 2520000"/>
                <a:gd name="connsiteY101" fmla="*/ 1307650 h 2520000"/>
                <a:gd name="connsiteX102" fmla="*/ 0 w 2520000"/>
                <a:gd name="connsiteY102" fmla="*/ 1260000 h 2520000"/>
                <a:gd name="connsiteX103" fmla="*/ 2406 w 2520000"/>
                <a:gd name="connsiteY103" fmla="*/ 1212350 h 2520000"/>
                <a:gd name="connsiteX104" fmla="*/ 157509 w 2520000"/>
                <a:gd name="connsiteY104" fmla="*/ 1176282 h 2520000"/>
                <a:gd name="connsiteX105" fmla="*/ 158995 w 2520000"/>
                <a:gd name="connsiteY105" fmla="*/ 1146845 h 2520000"/>
                <a:gd name="connsiteX106" fmla="*/ 172969 w 2520000"/>
                <a:gd name="connsiteY106" fmla="*/ 1055281 h 2520000"/>
                <a:gd name="connsiteX107" fmla="*/ 32256 w 2520000"/>
                <a:gd name="connsiteY107" fmla="*/ 980177 h 2520000"/>
                <a:gd name="connsiteX108" fmla="*/ 55847 w 2520000"/>
                <a:gd name="connsiteY108" fmla="*/ 888428 h 2520000"/>
                <a:gd name="connsiteX109" fmla="*/ 216619 w 2520000"/>
                <a:gd name="connsiteY109" fmla="*/ 893788 h 2520000"/>
                <a:gd name="connsiteX110" fmla="*/ 240253 w 2520000"/>
                <a:gd name="connsiteY110" fmla="*/ 829215 h 2520000"/>
                <a:gd name="connsiteX111" fmla="*/ 263355 w 2520000"/>
                <a:gd name="connsiteY111" fmla="*/ 781257 h 2520000"/>
                <a:gd name="connsiteX112" fmla="*/ 146183 w 2520000"/>
                <a:gd name="connsiteY112" fmla="*/ 671642 h 2520000"/>
                <a:gd name="connsiteX113" fmla="*/ 152075 w 2520000"/>
                <a:gd name="connsiteY113" fmla="*/ 659409 h 2520000"/>
                <a:gd name="connsiteX114" fmla="*/ 194348 w 2520000"/>
                <a:gd name="connsiteY114" fmla="*/ 589826 h 2520000"/>
                <a:gd name="connsiteX115" fmla="*/ 346205 w 2520000"/>
                <a:gd name="connsiteY115" fmla="*/ 635990 h 2520000"/>
                <a:gd name="connsiteX116" fmla="*/ 406002 w 2520000"/>
                <a:gd name="connsiteY116" fmla="*/ 556024 h 2520000"/>
                <a:gd name="connsiteX117" fmla="*/ 421099 w 2520000"/>
                <a:gd name="connsiteY117" fmla="*/ 539414 h 2520000"/>
                <a:gd name="connsiteX118" fmla="*/ 336983 w 2520000"/>
                <a:gd name="connsiteY118" fmla="*/ 404324 h 2520000"/>
                <a:gd name="connsiteX119" fmla="*/ 369046 w 2520000"/>
                <a:gd name="connsiteY119" fmla="*/ 369046 h 2520000"/>
                <a:gd name="connsiteX120" fmla="*/ 404324 w 2520000"/>
                <a:gd name="connsiteY120" fmla="*/ 336982 h 2520000"/>
                <a:gd name="connsiteX121" fmla="*/ 539414 w 2520000"/>
                <a:gd name="connsiteY121" fmla="*/ 421098 h 2520000"/>
                <a:gd name="connsiteX122" fmla="*/ 556024 w 2520000"/>
                <a:gd name="connsiteY122" fmla="*/ 406002 h 2520000"/>
                <a:gd name="connsiteX123" fmla="*/ 635990 w 2520000"/>
                <a:gd name="connsiteY123" fmla="*/ 346205 h 2520000"/>
                <a:gd name="connsiteX124" fmla="*/ 589826 w 2520000"/>
                <a:gd name="connsiteY124" fmla="*/ 194348 h 2520000"/>
                <a:gd name="connsiteX125" fmla="*/ 659409 w 2520000"/>
                <a:gd name="connsiteY125" fmla="*/ 152075 h 2520000"/>
                <a:gd name="connsiteX126" fmla="*/ 671642 w 2520000"/>
                <a:gd name="connsiteY126" fmla="*/ 146182 h 2520000"/>
                <a:gd name="connsiteX127" fmla="*/ 781257 w 2520000"/>
                <a:gd name="connsiteY127" fmla="*/ 263355 h 2520000"/>
                <a:gd name="connsiteX128" fmla="*/ 829215 w 2520000"/>
                <a:gd name="connsiteY128" fmla="*/ 240253 h 2520000"/>
                <a:gd name="connsiteX129" fmla="*/ 893788 w 2520000"/>
                <a:gd name="connsiteY129" fmla="*/ 216619 h 2520000"/>
                <a:gd name="connsiteX130" fmla="*/ 888429 w 2520000"/>
                <a:gd name="connsiteY130" fmla="*/ 55847 h 2520000"/>
                <a:gd name="connsiteX131" fmla="*/ 980177 w 2520000"/>
                <a:gd name="connsiteY131" fmla="*/ 32256 h 2520000"/>
                <a:gd name="connsiteX132" fmla="*/ 1055281 w 2520000"/>
                <a:gd name="connsiteY132" fmla="*/ 172969 h 2520000"/>
                <a:gd name="connsiteX133" fmla="*/ 1146845 w 2520000"/>
                <a:gd name="connsiteY133" fmla="*/ 158995 h 2520000"/>
                <a:gd name="connsiteX134" fmla="*/ 1176282 w 2520000"/>
                <a:gd name="connsiteY134" fmla="*/ 157509 h 2520000"/>
                <a:gd name="connsiteX135" fmla="*/ 1212351 w 2520000"/>
                <a:gd name="connsiteY135" fmla="*/ 2406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520000" h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55" name="Круг: прозрачная заливка 28">
              <a:extLst>
                <a:ext uri="{FF2B5EF4-FFF2-40B4-BE49-F238E27FC236}">
                  <a16:creationId xmlns:a16="http://schemas.microsoft.com/office/drawing/2014/main" xmlns="" id="{82A37B77-65EB-44B7-8D42-222547E5DD18}"/>
                </a:ext>
              </a:extLst>
            </p:cNvPr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4D8D9D56-CF02-419F-AE52-2933A8D9462E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Regular" panose="00000500000000000000" pitchFamily="2" charset="-52"/>
              </a:endParaRPr>
            </a:p>
          </p:txBody>
        </p:sp>
        <p:sp>
          <p:nvSpPr>
            <p:cNvPr id="57" name="Круг: прозрачная заливка 30">
              <a:extLst>
                <a:ext uri="{FF2B5EF4-FFF2-40B4-BE49-F238E27FC236}">
                  <a16:creationId xmlns:a16="http://schemas.microsoft.com/office/drawing/2014/main" xmlns="" id="{42055B3F-E538-456B-8632-D0FA48039828}"/>
                </a:ext>
              </a:extLst>
            </p:cNvPr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name="adj" fmla="val 3194"/>
              </a:avLst>
            </a:prstGeom>
            <a:gradFill flip="none" rotWithShape="1">
              <a:gsLst>
                <a:gs pos="20000">
                  <a:schemeClr val="accent4"/>
                </a:gs>
                <a:gs pos="80000">
                  <a:schemeClr val="accent4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7119A97-9AFE-450B-8C12-66130088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41522"/>
            <a:ext cx="9144000" cy="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1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91343-BADB-4795-9224-FCC2E5CBE28D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94831" y="1244981"/>
            <a:ext cx="3832753" cy="544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spcBef>
                <a:spcPts val="120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 bold" panose="00000800000000000000" pitchFamily="2" charset="-52"/>
              </a:rPr>
              <a:t>Мероприятия по развитию ЭПОС на 2021-2022 годы: </a:t>
            </a:r>
          </a:p>
          <a:p>
            <a:pPr marL="380990" lvl="1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ЭПОС.Библиотеки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внешними образовательными платформами, в т.ч. в части дошкольного образования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Интеграция со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федеральной платформой Цифровой образовательной среды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модуля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ЭПОС.Олимпиады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Конструктор типового сайта школы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модуля «ЭПОС.СПО»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модулей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ЭПОС.Абитуриент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ЭПОС.Работодатель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сервиса автоматизированного расписания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сервисов ЭПОС для автоматизации массовых социально-значимых услуг (компенсация части родительской платы и др.)</a:t>
            </a:r>
          </a:p>
          <a:p>
            <a:pPr marL="380990" indent="-38099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Интеграция с финансовыми системами Пермского края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DBD072-7505-46AD-9029-8538280F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41522"/>
            <a:ext cx="9144000" cy="2074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6C806E5-DE38-47F7-81AA-CB551C3B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Электронная Пермская Образовательная Система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45A9AE-8657-44C0-BF29-2E7A4E41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29322" y="1071546"/>
            <a:ext cx="1214438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83" y="2786058"/>
            <a:ext cx="4747373" cy="38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6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D42920-468A-4580-8A88-0725F5243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865"/>
          <a:stretch/>
        </p:blipFill>
        <p:spPr>
          <a:xfrm>
            <a:off x="5670804" y="3868882"/>
            <a:ext cx="3056827" cy="25223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53A8DF-E8AB-4495-82B4-81ACCBC3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41" y="997312"/>
            <a:ext cx="3138490" cy="2779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CE9DBE-7246-448C-B709-B28F3C4E6006}"/>
              </a:ext>
            </a:extLst>
          </p:cNvPr>
          <p:cNvSpPr txBox="1"/>
          <p:nvPr/>
        </p:nvSpPr>
        <p:spPr>
          <a:xfrm>
            <a:off x="416369" y="988129"/>
            <a:ext cx="49671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Montserrat bold" panose="020B0604020202020204" charset="-52"/>
              </a:rPr>
              <a:t>Сферум</a:t>
            </a:r>
            <a:r>
              <a:rPr lang="ru-RU" sz="1800" dirty="0">
                <a:latin typeface="Montserrat bold" panose="020B0604020202020204" charset="-52"/>
              </a:rPr>
              <a:t> </a:t>
            </a:r>
            <a:r>
              <a:rPr lang="ru-RU" sz="1800" dirty="0">
                <a:latin typeface="Montserrat Regular" panose="020B0604020202020204" charset="-52"/>
              </a:rPr>
              <a:t>– федеральная платформа для коммуникации в формате чатов и ВКС,</a:t>
            </a:r>
            <a:br>
              <a:rPr lang="ru-RU" sz="1800" dirty="0">
                <a:latin typeface="Montserrat Regular" panose="020B0604020202020204" charset="-52"/>
              </a:rPr>
            </a:br>
            <a:r>
              <a:rPr lang="ru-RU" sz="1800" dirty="0">
                <a:latin typeface="Montserrat Regular" panose="020B0604020202020204" charset="-52"/>
              </a:rPr>
              <a:t>аналог </a:t>
            </a:r>
            <a:r>
              <a:rPr lang="en-US" sz="1800" dirty="0">
                <a:latin typeface="Montserrat Regular" panose="020B0604020202020204" charset="-52"/>
              </a:rPr>
              <a:t>Zoom </a:t>
            </a:r>
            <a:r>
              <a:rPr lang="ru-RU" sz="1800" dirty="0">
                <a:latin typeface="Montserrat Regular" panose="020B0604020202020204" charset="-52"/>
              </a:rPr>
              <a:t>и других подобных платформ</a:t>
            </a:r>
          </a:p>
          <a:p>
            <a:pPr marL="0" indent="0">
              <a:buNone/>
            </a:pPr>
            <a:endParaRPr lang="ru-RU" dirty="0">
              <a:latin typeface="Montserrat Regular" panose="020B0604020202020204" charset="-52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25.08.2021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подключены: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филиалы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(активны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87,5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A06EB56-7207-498F-8EBC-D9429C009403}"/>
              </a:ext>
            </a:extLst>
          </p:cNvPr>
          <p:cNvSpPr txBox="1">
            <a:spLocks/>
          </p:cNvSpPr>
          <p:nvPr/>
        </p:nvSpPr>
        <p:spPr bwMode="auto">
          <a:xfrm>
            <a:off x="416370" y="3286124"/>
            <a:ext cx="5064919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Возможные сценарии использования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0538429D-91BA-4DF9-8F01-1DC0109CF276}"/>
              </a:ext>
            </a:extLst>
          </p:cNvPr>
          <p:cNvSpPr txBox="1">
            <a:spLocks/>
          </p:cNvSpPr>
          <p:nvPr/>
        </p:nvSpPr>
        <p:spPr bwMode="auto">
          <a:xfrm>
            <a:off x="438981" y="4143380"/>
            <a:ext cx="4874560" cy="26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совещаний на уровне школы, муниципалитета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онлайн или гибридного обучения детей в классе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родительских собраний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Мессенджер для школ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Трансляция мероприятий</a:t>
            </a:r>
            <a:endParaRPr lang="ru-RU" sz="18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Сетевое взаимодействие и профессиональное развитие учителей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7CDBD43-1F87-4F74-B77F-ADF6E4E49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741522"/>
            <a:ext cx="9144000" cy="207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200" dirty="0"/>
              <a:t>Информационно-коммуникационная образовательная платформа </a:t>
            </a:r>
            <a:r>
              <a:rPr lang="ru-RU" sz="2000" dirty="0"/>
              <a:t>«</a:t>
            </a:r>
            <a:r>
              <a:rPr lang="ru-RU" sz="2000" dirty="0" err="1"/>
              <a:t>Сферум</a:t>
            </a:r>
            <a:r>
              <a:rPr lang="ru-RU" sz="2000" dirty="0"/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6052" t="5281" r="68167" b="89757"/>
          <a:stretch/>
        </p:blipFill>
        <p:spPr>
          <a:xfrm>
            <a:off x="7199217" y="829326"/>
            <a:ext cx="1600695" cy="57358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A479C8F-FE20-469F-A459-3B40C40AA8FE}"/>
              </a:ext>
            </a:extLst>
          </p:cNvPr>
          <p:cNvSpPr/>
          <p:nvPr/>
        </p:nvSpPr>
        <p:spPr>
          <a:xfrm rot="1538094">
            <a:off x="8112268" y="543013"/>
            <a:ext cx="1041428" cy="4257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tserrat bold" panose="00000800000000000000" pitchFamily="2" charset="-52"/>
              </a:rPr>
              <a:t>! </a:t>
            </a:r>
            <a:r>
              <a:rPr lang="en-US" b="1" dirty="0">
                <a:solidFill>
                  <a:srgbClr val="FF0000"/>
                </a:solidFill>
                <a:latin typeface="Montserrat bold" panose="00000800000000000000" pitchFamily="2" charset="-52"/>
              </a:rPr>
              <a:t>NEW</a:t>
            </a:r>
            <a:endParaRPr lang="ru-RU" b="1" dirty="0">
              <a:solidFill>
                <a:srgbClr val="FF0000"/>
              </a:solidFill>
              <a:latin typeface="Montserrat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49000-1063-40A6-B4FA-656E9F2B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82988"/>
            <a:ext cx="8634017" cy="1488624"/>
          </a:xfrm>
        </p:spPr>
        <p:txBody>
          <a:bodyPr>
            <a:noAutofit/>
          </a:bodyPr>
          <a:lstStyle/>
          <a:p>
            <a:r>
              <a:rPr lang="ru-RU" sz="2800" dirty="0"/>
              <a:t>Воспитание – главный приоритет развития системы образования Пермского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831" y="1928802"/>
            <a:ext cx="55150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 bold" panose="020B0604020202020204" charset="-52"/>
              </a:rPr>
              <a:t>Из выступлений губернатора Пермского края Д.Н. Махонина:</a:t>
            </a:r>
          </a:p>
          <a:p>
            <a:pPr>
              <a:spcAft>
                <a:spcPts val="0"/>
              </a:spcAft>
            </a:pPr>
            <a:endParaRPr lang="ru-RU" dirty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«Ребёнок воспитывается не только в семье, </a:t>
            </a:r>
            <a:endParaRPr lang="ru-RU" dirty="0" smtClean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активный участник социума. Очень часто </a:t>
            </a:r>
            <a:endParaRPr lang="ru-RU" dirty="0" smtClean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совершают плохие поступки, чтобы привлечь внимание, показать свою </a:t>
            </a:r>
            <a:endParaRPr lang="ru-RU" dirty="0" smtClean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взрослость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или утвердиться среди друзей. </a:t>
            </a:r>
            <a:endParaRPr lang="ru-RU" dirty="0" smtClean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они только в начале жизненного пути, </a:t>
            </a:r>
            <a:endParaRPr lang="ru-RU" dirty="0" smtClean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можем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направить их, показывая достойный пример, проявляя уважение и любовь»</a:t>
            </a:r>
          </a:p>
          <a:p>
            <a:pPr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https://perm.aif.ru/society/my_nesyom_otvetstvennost_dmitriy_mahonin_o_vospitanii_novogo_pokoleniya</a:t>
            </a:r>
            <a:endParaRPr lang="ru-RU" sz="1400" dirty="0">
              <a:latin typeface="Montserrat Regular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Montserrat Regular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D2459B-CC79-450E-B7FA-FAC9007E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357298"/>
            <a:ext cx="4214842" cy="400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6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255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Аттестация педагогов в 2020-2021 учебном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63" y="1428735"/>
          <a:ext cx="8186737" cy="4229310"/>
        </p:xfrm>
        <a:graphic>
          <a:graphicData uri="http://schemas.openxmlformats.org/drawingml/2006/table">
            <a:tbl>
              <a:tblPr/>
              <a:tblGrid>
                <a:gridCol w="2046287"/>
                <a:gridCol w="2046288"/>
                <a:gridCol w="2047875"/>
                <a:gridCol w="2046287"/>
              </a:tblGrid>
              <a:tr h="86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45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Доп. образование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Итого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аттестованных педагогических работников образовательных учреждений округа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329640" cy="4823474"/>
        </p:xfrm>
        <a:graphic>
          <a:graphicData uri="http://schemas.openxmlformats.org/drawingml/2006/table">
            <a:tbl>
              <a:tblPr/>
              <a:tblGrid>
                <a:gridCol w="2082410"/>
                <a:gridCol w="2082410"/>
                <a:gridCol w="2082410"/>
                <a:gridCol w="2082410"/>
              </a:tblGrid>
              <a:tr h="73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Квалификационная категория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2018-2019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2019-2020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2020-2021 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28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13.1%</a:t>
                      </a:r>
                      <a:r>
                        <a:rPr lang="ru-RU" sz="180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35 -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12,2  %  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36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13,5%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Первая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65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30.4%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95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33,1%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93 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31,2%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8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Соответствие занимаемой должности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98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 – 45.8%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116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– 43,9%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114 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42,9%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Без аттестации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23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10.7%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31 – </a:t>
                      </a:r>
                      <a:r>
                        <a:rPr lang="ru-RU" sz="1800" b="1">
                          <a:latin typeface="Times New Roman"/>
                          <a:ea typeface="Calibri"/>
                        </a:rPr>
                        <a:t>10,8%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38 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–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10,5%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06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% категорийных педагогов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43.5%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  44,3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44,7%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Инклюзивное обучение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dirty="0" smtClean="0"/>
              <a:t>по адаптированным основным общеобразовательным программам для обучающихся с задержкой психического развития внедряется в нашем округе с 2016 года.  В 2016-2017 учебном году получал образование в форме инклюзивного обучения только 21 ребенок. С каждым годом растет количество детей с ОВЗ, и  в 2020-2021 учебном году было организовано инклюзивное обучение уже для 70 обучающихся.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52 ребенка-инвалида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получает образование в общеобразовательных организациях округа. Индивидуально на дому обучалось 25 детей – инвалидов. Дети, относящиеся к категории детей – инвалидов, обучаются по различным программам: с тяжелыми нарушениями получают образование по программе «Особый ребенок»,  по специальной индивидуальной программе развития (СИПР), по АООП для обучающихся с нарушением </a:t>
            </a:r>
            <a:r>
              <a:rPr lang="ru-RU" dirty="0" err="1" smtClean="0"/>
              <a:t>опорно</a:t>
            </a:r>
            <a:r>
              <a:rPr lang="ru-RU" dirty="0" smtClean="0"/>
              <a:t>  - двигательного аппарата (НОДА), в классно – урочной форме по общеобразовательной программе.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Количество обучающихся </a:t>
            </a:r>
            <a:r>
              <a:rPr lang="ru-RU" sz="2400" dirty="0" err="1" smtClean="0"/>
              <a:t>Ашапской</a:t>
            </a:r>
            <a:r>
              <a:rPr lang="ru-RU" sz="2400" dirty="0" smtClean="0"/>
              <a:t> ОШИ - участников региональных, федеральных, международных конкурсов</a:t>
            </a:r>
            <a:br>
              <a:rPr lang="ru-RU" sz="2400" dirty="0" smtClean="0"/>
            </a:br>
            <a:r>
              <a:rPr lang="ru-RU" sz="2400" dirty="0" smtClean="0"/>
              <a:t> за 2020-2021 учебный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Конкурсы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Региональные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20 чел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15 чел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Федеральные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22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20 чел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Международные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  чел.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667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Соблюдение санитарно-эпидемиологических требований в условиях угрозы распространения новой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94899" y="5853157"/>
            <a:ext cx="5706602" cy="930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4830" y="1197553"/>
            <a:ext cx="7377883" cy="5096999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>
            <a:lvl1pPr marL="306162" indent="-306162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50" indent="-255135" algn="l" defTabSz="8164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538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3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970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185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400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616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830" indent="-204107" algn="l" defTabSz="81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ru-RU" sz="1600" b="1" dirty="0">
                <a:latin typeface="Montserrat bold" panose="020B0604020202020204" charset="-52"/>
                <a:cs typeface="Calibri" panose="020F0502020204030204" pitchFamily="34" charset="0"/>
              </a:rPr>
              <a:t>Мероприятия перед открытием: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Генеральная уборка с дезинфицирующими средствами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Проверка и очистка вентиляционных систем</a:t>
            </a:r>
          </a:p>
          <a:p>
            <a:pPr marL="342900" indent="-342900">
              <a:lnSpc>
                <a:spcPct val="80000"/>
              </a:lnSpc>
              <a:spcBef>
                <a:spcPts val="900"/>
              </a:spcBef>
              <a:buFont typeface="Arial" pitchFamily="34" charset="0"/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Обеспечение запаса дезинфицирующих средств, заправка дозаторов  антисептическим средством для обработки рук, обеспечение запасов дезинфицирующих средств и </a:t>
            </a:r>
            <a:r>
              <a:rPr lang="ru-RU" sz="1600" dirty="0" err="1">
                <a:latin typeface="Montserrat Regular" panose="020B0604020202020204" charset="-52"/>
                <a:cs typeface="Calibri" panose="020F0502020204030204" pitchFamily="34" charset="0"/>
              </a:rPr>
              <a:t>СИЗов</a:t>
            </a: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 для персонала пищеблоков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endParaRPr lang="ru-RU" sz="1600" b="1" dirty="0">
              <a:latin typeface="Montserrat Regular" panose="020B0604020202020204" charset="-52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ru-RU" sz="1600" b="1" dirty="0">
                <a:latin typeface="Montserrat bold" panose="020B0604020202020204" charset="-52"/>
                <a:cs typeface="Calibri" panose="020F0502020204030204" pitchFamily="34" charset="0"/>
              </a:rPr>
              <a:t>Мероприятия с 1 сентября: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Утренние/дневные фильтры с использованием бесконтактных термометров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Незамедлительная изоляция детей с признаками респираторных заболеваний в медкабинеты с предупреждением родителей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Организация социального </a:t>
            </a:r>
            <a:r>
              <a:rPr lang="ru-RU" sz="1600" dirty="0" err="1">
                <a:latin typeface="Montserrat Regular" panose="020B0604020202020204" charset="-52"/>
                <a:cs typeface="Calibri" panose="020F0502020204030204" pitchFamily="34" charset="0"/>
              </a:rPr>
              <a:t>дистанцирования</a:t>
            </a: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: организация учебного процесса по специально разработанному расписанию, исключение скопления людей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Font typeface="Arial" pitchFamily="34" charset="0"/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Регулярная дезинфекция помещений (обработка рабочих поверхностей, пола, дверных ручек, помещений пищеблоков, мебели, санузлов)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Font typeface="Arial" pitchFamily="34" charset="0"/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Дезинфекция воздушной среды с использованием приборов обеззараживания воздуха (</a:t>
            </a:r>
            <a:r>
              <a:rPr lang="ru-RU" sz="1600" dirty="0" err="1">
                <a:latin typeface="Montserrat Regular" panose="020B0604020202020204" charset="-52"/>
                <a:cs typeface="Calibri" panose="020F0502020204030204" pitchFamily="34" charset="0"/>
              </a:rPr>
              <a:t>рециркуляторы</a:t>
            </a: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, бактерицидные лампы)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Регулярное проветривание помещений</a:t>
            </a:r>
          </a:p>
          <a:p>
            <a:pPr marL="342900" indent="-342900">
              <a:lnSpc>
                <a:spcPts val="1400"/>
              </a:lnSpc>
              <a:spcBef>
                <a:spcPts val="900"/>
              </a:spcBef>
              <a:buAutoNum type="arabicPeriod"/>
            </a:pPr>
            <a:r>
              <a:rPr lang="ru-RU" sz="1600" dirty="0">
                <a:latin typeface="Montserrat Regular" panose="020B0604020202020204" charset="-52"/>
                <a:cs typeface="Calibri" panose="020F0502020204030204" pitchFamily="34" charset="0"/>
              </a:rPr>
              <a:t>Использование сотрудниками средств индивидуальной защиты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4864" r="96304">
                        <a14:foregroundMark x1="46304" y1="1730" x2="46304" y2="1730"/>
                        <a14:foregroundMark x1="44163" y1="2076" x2="44163" y2="2076"/>
                        <a14:backgroundMark x1="48054" y1="2076" x2="48054" y2="2076"/>
                        <a14:backgroundMark x1="42023" y1="10035" x2="42023" y2="10035"/>
                        <a14:backgroundMark x1="26459" y1="30450" x2="26459" y2="30450"/>
                        <a14:backgroundMark x1="26848" y1="32872" x2="26848" y2="32872"/>
                        <a14:backgroundMark x1="50195" y1="1038" x2="50195" y2="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7798" y="5305039"/>
            <a:ext cx="1262689" cy="946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4335" y="2311871"/>
            <a:ext cx="1009616" cy="1309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58"/>
          <a:stretch/>
        </p:blipFill>
        <p:spPr>
          <a:xfrm>
            <a:off x="7672713" y="3746052"/>
            <a:ext cx="1151239" cy="143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3826" y="915300"/>
            <a:ext cx="1000125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4EC6B67-B6B8-4893-B0F9-AB3E2FD9E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915301"/>
            <a:ext cx="9144000" cy="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4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49" t="2488" r="74049" b="73995"/>
          <a:stretch/>
        </p:blipFill>
        <p:spPr>
          <a:xfrm>
            <a:off x="4578000" y="2817258"/>
            <a:ext cx="797942" cy="11176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74" t="75606" r="74728"/>
          <a:stretch/>
        </p:blipFill>
        <p:spPr>
          <a:xfrm>
            <a:off x="4571999" y="1636511"/>
            <a:ext cx="835819" cy="11592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5EC2448-17A3-4633-B4B1-AA1C6C0AA8B4}"/>
              </a:ext>
            </a:extLst>
          </p:cNvPr>
          <p:cNvSpPr txBox="1">
            <a:spLocks/>
          </p:cNvSpPr>
          <p:nvPr/>
        </p:nvSpPr>
        <p:spPr>
          <a:xfrm>
            <a:off x="271416" y="887782"/>
            <a:ext cx="5657906" cy="573828"/>
          </a:xfrm>
          <a:prstGeom prst="rect">
            <a:avLst/>
          </a:prstGeom>
          <a:noFill/>
        </p:spPr>
        <p:txBody>
          <a:bodyPr vert="horz" lIns="91440" tIns="45721" rIns="91440" bIns="45721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102" b="1" dirty="0">
                <a:latin typeface="Times New Roman" pitchFamily="18" charset="0"/>
                <a:cs typeface="Times New Roman" pitchFamily="18" charset="0"/>
              </a:rPr>
              <a:t>Сроки реализации: 01.01.2019 – 30.12.2024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20C46-6893-4E00-97B4-C617F6F7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/>
              <a:t>Национальный проект «Образование»: что это?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B10605-DD4F-4318-9BC2-370A92553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795281-908C-4CC5-ADD0-39A75B5785BB}"/>
              </a:ext>
            </a:extLst>
          </p:cNvPr>
          <p:cNvSpPr txBox="1"/>
          <p:nvPr/>
        </p:nvSpPr>
        <p:spPr>
          <a:xfrm>
            <a:off x="5375942" y="2799599"/>
            <a:ext cx="2479781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ответственные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которые получают необходимую психолого-педагогическую и методическую поддержку по вопросам воспит</a:t>
            </a:r>
            <a:r>
              <a:rPr lang="ru-RU" sz="1400" dirty="0" smtClean="0">
                <a:latin typeface="Montserrat Regular" panose="00000500000000000000" pitchFamily="2" charset="-52"/>
              </a:rPr>
              <a:t>ания </a:t>
            </a:r>
            <a:r>
              <a:rPr lang="ru-RU" sz="1400" dirty="0">
                <a:latin typeface="Montserrat Regular" panose="00000500000000000000" pitchFamily="2" charset="-52"/>
              </a:rPr>
              <a:t>детей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88424-A0A5-4022-8EB8-E323E85300D6}"/>
              </a:ext>
            </a:extLst>
          </p:cNvPr>
          <p:cNvSpPr txBox="1"/>
          <p:nvPr/>
        </p:nvSpPr>
        <p:spPr>
          <a:xfrm>
            <a:off x="5375942" y="4097458"/>
            <a:ext cx="29405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обеспеченные условиями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удовлетворения творческих интересов и способностей, успешной профориентации и осознанного выбора профессиональной траектории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EB1149-0ED4-4D4B-A218-4F022E440729}"/>
              </a:ext>
            </a:extLst>
          </p:cNvPr>
          <p:cNvSpPr txBox="1"/>
          <p:nvPr/>
        </p:nvSpPr>
        <p:spPr>
          <a:xfrm>
            <a:off x="5375942" y="5347218"/>
            <a:ext cx="29405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участвующая в конкурсах и фестивалях для реализации возможностей профессионального и карьерного роста</a:t>
            </a: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129CD687-56E6-416D-8FF4-8CFE290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898989"/>
              </a:solidFill>
              <a:latin typeface="PT Sans" panose="020B07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795281-908C-4CC5-ADD0-39A75B5785BB}"/>
              </a:ext>
            </a:extLst>
          </p:cNvPr>
          <p:cNvSpPr txBox="1"/>
          <p:nvPr/>
        </p:nvSpPr>
        <p:spPr>
          <a:xfrm>
            <a:off x="1158737" y="1805756"/>
            <a:ext cx="294053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современным оборудованием, в том числе в сельской местности,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техникумы и колледжи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современным мастерскими,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дополнительного образования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раскрытия талантов и способностей детей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488424-A0A5-4022-8EB8-E323E85300D6}"/>
              </a:ext>
            </a:extLst>
          </p:cNvPr>
          <p:cNvSpPr txBox="1"/>
          <p:nvPr/>
        </p:nvSpPr>
        <p:spPr>
          <a:xfrm>
            <a:off x="1428728" y="4714884"/>
            <a:ext cx="29405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современные образовательные программы, соответствующие приоритетным направлениям развития государства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EB1149-0ED4-4D4B-A218-4F022E440729}"/>
              </a:ext>
            </a:extLst>
          </p:cNvPr>
          <p:cNvSpPr txBox="1"/>
          <p:nvPr/>
        </p:nvSpPr>
        <p:spPr>
          <a:xfrm>
            <a:off x="5375942" y="1725247"/>
            <a:ext cx="29405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успешные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 высоким уровнем профессионального мастерства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74" t="44605" r="74728" b="32091"/>
          <a:stretch/>
        </p:blipFill>
        <p:spPr>
          <a:xfrm>
            <a:off x="322918" y="4648840"/>
            <a:ext cx="835819" cy="11074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49" t="45146" r="74049" b="32405"/>
          <a:stretch/>
        </p:blipFill>
        <p:spPr>
          <a:xfrm>
            <a:off x="4572000" y="4097458"/>
            <a:ext cx="797942" cy="10668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6750685-481F-4F74-BA4C-E6F75A20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49" t="76010" r="74049"/>
          <a:stretch/>
        </p:blipFill>
        <p:spPr>
          <a:xfrm>
            <a:off x="4571999" y="5347218"/>
            <a:ext cx="797942" cy="1140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66471AE-2101-4BAB-929E-CD54C6781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74" r="74728" b="73078"/>
          <a:stretch/>
        </p:blipFill>
        <p:spPr>
          <a:xfrm>
            <a:off x="322918" y="1644507"/>
            <a:ext cx="835819" cy="12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i="1" dirty="0" smtClean="0">
                <a:solidFill>
                  <a:srgbClr val="C00000"/>
                </a:solidFill>
              </a:rPr>
              <a:t>Уважаемые коллеги,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добро пожаловать в новый 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2021-2022 учебный год! 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001" y="2214554"/>
            <a:ext cx="860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29.05.2015 № 996-р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Стратегии развития воспитания в на период до 2025 года»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1774" y="2549845"/>
            <a:ext cx="8635473" cy="42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 Regular" panose="020B060402020202020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00" y="357166"/>
            <a:ext cx="83603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высоконравственной личности: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разделяющей российские традиционные духовные ценности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обладающей актуальными знаниями и умениями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способной реализовывать свой потенциал в условиях современного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готовой к мирному созиданию и защите Родины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429000"/>
            <a:ext cx="3731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Гражданское воспитание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Духовное и нравственное воспитание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Приобщение к культурному наследию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Популяризация научных знаний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Физическое воспитание и формирование культуры здоровья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Трудовое воспитание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7562" y="3786191"/>
            <a:ext cx="388164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семейного воспитания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воспитательного потенциала системы образования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информационных ресурсов в процессе воспитания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общественных объединений в сфере воспитания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5647" y="3071810"/>
            <a:ext cx="490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РАСШИРЕНИЕ ВОЗМОЖНОСТЕЙ ДЛЯ ВОСПИТАНИЯ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830" y="2928935"/>
            <a:ext cx="457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ОБНОВЛЕНИЕ ВОСПИТАТЕЛЬНОГО ПРОЦЕССА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4C4B64D-F826-4FD0-906F-7181B6316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41522"/>
            <a:ext cx="9144000" cy="207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pSp>
        <p:nvGrpSpPr>
          <p:cNvPr id="2" name="Группа 58"/>
          <p:cNvGrpSpPr/>
          <p:nvPr/>
        </p:nvGrpSpPr>
        <p:grpSpPr>
          <a:xfrm flipV="1">
            <a:off x="325511" y="3864728"/>
            <a:ext cx="374316" cy="2245753"/>
            <a:chOff x="429087" y="4167638"/>
            <a:chExt cx="499088" cy="2614799"/>
          </a:xfrm>
        </p:grpSpPr>
        <p:sp>
          <p:nvSpPr>
            <p:cNvPr id="38" name="object 9"/>
            <p:cNvSpPr/>
            <p:nvPr/>
          </p:nvSpPr>
          <p:spPr>
            <a:xfrm>
              <a:off x="792091" y="4348626"/>
              <a:ext cx="15792" cy="377"/>
            </a:xfrm>
            <a:custGeom>
              <a:avLst/>
              <a:gdLst/>
              <a:ahLst/>
              <a:cxnLst/>
              <a:rect l="l" t="t" r="r" b="b"/>
              <a:pathLst>
                <a:path w="27305" h="635">
                  <a:moveTo>
                    <a:pt x="26845" y="0"/>
                  </a:moveTo>
                  <a:lnTo>
                    <a:pt x="0" y="0"/>
                  </a:lnTo>
                  <a:lnTo>
                    <a:pt x="4525" y="105"/>
                  </a:lnTo>
                  <a:lnTo>
                    <a:pt x="8930" y="378"/>
                  </a:lnTo>
                  <a:lnTo>
                    <a:pt x="13437" y="378"/>
                  </a:lnTo>
                  <a:lnTo>
                    <a:pt x="17956" y="378"/>
                  </a:lnTo>
                  <a:lnTo>
                    <a:pt x="22359" y="105"/>
                  </a:lnTo>
                  <a:lnTo>
                    <a:pt x="26845" y="0"/>
                  </a:lnTo>
                  <a:close/>
                </a:path>
              </a:pathLst>
            </a:custGeom>
            <a:solidFill>
              <a:srgbClr val="0A7BB6"/>
            </a:solidFill>
          </p:spPr>
          <p:txBody>
            <a:bodyPr wrap="square" lIns="0" tIns="0" rIns="0" bIns="0" rtlCol="0"/>
            <a:lstStyle/>
            <a:p>
              <a:endParaRPr sz="2115" dirty="0">
                <a:latin typeface="Montserrat Regular" panose="00000500000000000000" pitchFamily="2" charset="-52"/>
              </a:endParaRPr>
            </a:p>
          </p:txBody>
        </p:sp>
        <p:pic>
          <p:nvPicPr>
            <p:cNvPr id="39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341" y="4443889"/>
              <a:ext cx="94748" cy="97244"/>
            </a:xfrm>
            <a:prstGeom prst="rect">
              <a:avLst/>
            </a:prstGeom>
          </p:spPr>
        </p:pic>
        <p:pic>
          <p:nvPicPr>
            <p:cNvPr id="40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4871820"/>
              <a:ext cx="94748" cy="97244"/>
            </a:xfrm>
            <a:prstGeom prst="rect">
              <a:avLst/>
            </a:prstGeom>
          </p:spPr>
        </p:pic>
        <p:pic>
          <p:nvPicPr>
            <p:cNvPr id="41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5335433"/>
              <a:ext cx="94748" cy="97244"/>
            </a:xfrm>
            <a:prstGeom prst="rect">
              <a:avLst/>
            </a:prstGeom>
          </p:spPr>
        </p:pic>
        <p:pic>
          <p:nvPicPr>
            <p:cNvPr id="42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5807821"/>
              <a:ext cx="94748" cy="97244"/>
            </a:xfrm>
            <a:prstGeom prst="rect">
              <a:avLst/>
            </a:prstGeom>
          </p:spPr>
        </p:pic>
        <p:grpSp>
          <p:nvGrpSpPr>
            <p:cNvPr id="3" name="Группа 42"/>
            <p:cNvGrpSpPr/>
            <p:nvPr/>
          </p:nvGrpSpPr>
          <p:grpSpPr>
            <a:xfrm>
              <a:off x="429087" y="4167638"/>
              <a:ext cx="499088" cy="2614799"/>
              <a:chOff x="6052681" y="4167638"/>
              <a:chExt cx="499088" cy="2614799"/>
            </a:xfrm>
          </p:grpSpPr>
          <p:sp>
            <p:nvSpPr>
              <p:cNvPr id="44" name="object 14"/>
              <p:cNvSpPr/>
              <p:nvPr/>
            </p:nvSpPr>
            <p:spPr>
              <a:xfrm>
                <a:off x="6127611" y="4231810"/>
                <a:ext cx="35256" cy="2550627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4297045">
                    <a:moveTo>
                      <a:pt x="60954" y="0"/>
                    </a:moveTo>
                    <a:lnTo>
                      <a:pt x="0" y="0"/>
                    </a:lnTo>
                    <a:lnTo>
                      <a:pt x="0" y="4297000"/>
                    </a:lnTo>
                    <a:lnTo>
                      <a:pt x="60954" y="4297000"/>
                    </a:lnTo>
                    <a:lnTo>
                      <a:pt x="60954" y="0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  <p:sp>
            <p:nvSpPr>
              <p:cNvPr id="45" name="object 19"/>
              <p:cNvSpPr/>
              <p:nvPr/>
            </p:nvSpPr>
            <p:spPr>
              <a:xfrm>
                <a:off x="6052681" y="4167638"/>
                <a:ext cx="499088" cy="1701423"/>
              </a:xfrm>
              <a:custGeom>
                <a:avLst/>
                <a:gdLst/>
                <a:ahLst/>
                <a:cxnLst/>
                <a:rect l="l" t="t" r="r" b="b"/>
                <a:pathLst>
                  <a:path w="862964" h="2866390">
                    <a:moveTo>
                      <a:pt x="320065" y="277177"/>
                    </a:moveTo>
                    <a:lnTo>
                      <a:pt x="160032" y="0"/>
                    </a:lnTo>
                    <a:lnTo>
                      <a:pt x="0" y="277177"/>
                    </a:lnTo>
                    <a:lnTo>
                      <a:pt x="71920" y="277177"/>
                    </a:lnTo>
                    <a:lnTo>
                      <a:pt x="160032" y="124548"/>
                    </a:lnTo>
                    <a:lnTo>
                      <a:pt x="248145" y="277177"/>
                    </a:lnTo>
                    <a:lnTo>
                      <a:pt x="320065" y="277177"/>
                    </a:lnTo>
                    <a:close/>
                  </a:path>
                  <a:path w="862964" h="2866390">
                    <a:moveTo>
                      <a:pt x="862952" y="2839428"/>
                    </a:moveTo>
                    <a:lnTo>
                      <a:pt x="129552" y="2839428"/>
                    </a:lnTo>
                    <a:lnTo>
                      <a:pt x="129552" y="2866098"/>
                    </a:lnTo>
                    <a:lnTo>
                      <a:pt x="862952" y="2866098"/>
                    </a:lnTo>
                    <a:lnTo>
                      <a:pt x="862952" y="2839428"/>
                    </a:lnTo>
                    <a:close/>
                  </a:path>
                  <a:path w="862964" h="2866390">
                    <a:moveTo>
                      <a:pt x="862952" y="2043595"/>
                    </a:moveTo>
                    <a:lnTo>
                      <a:pt x="129552" y="2043595"/>
                    </a:lnTo>
                    <a:lnTo>
                      <a:pt x="129552" y="2070265"/>
                    </a:lnTo>
                    <a:lnTo>
                      <a:pt x="862952" y="2070265"/>
                    </a:lnTo>
                    <a:lnTo>
                      <a:pt x="862952" y="2043595"/>
                    </a:lnTo>
                    <a:close/>
                  </a:path>
                  <a:path w="862964" h="2866390">
                    <a:moveTo>
                      <a:pt x="862952" y="1262545"/>
                    </a:moveTo>
                    <a:lnTo>
                      <a:pt x="129552" y="1262545"/>
                    </a:lnTo>
                    <a:lnTo>
                      <a:pt x="129552" y="1289215"/>
                    </a:lnTo>
                    <a:lnTo>
                      <a:pt x="862952" y="1289215"/>
                    </a:lnTo>
                    <a:lnTo>
                      <a:pt x="862952" y="1262545"/>
                    </a:lnTo>
                    <a:close/>
                  </a:path>
                  <a:path w="862964" h="2866390">
                    <a:moveTo>
                      <a:pt x="862952" y="541616"/>
                    </a:moveTo>
                    <a:lnTo>
                      <a:pt x="129552" y="541616"/>
                    </a:lnTo>
                    <a:lnTo>
                      <a:pt x="129552" y="568286"/>
                    </a:lnTo>
                    <a:lnTo>
                      <a:pt x="862952" y="568286"/>
                    </a:lnTo>
                    <a:lnTo>
                      <a:pt x="862952" y="541616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</p:grpSp>
      </p:grpSp>
      <p:grpSp>
        <p:nvGrpSpPr>
          <p:cNvPr id="6" name="Группа 29"/>
          <p:cNvGrpSpPr/>
          <p:nvPr/>
        </p:nvGrpSpPr>
        <p:grpSpPr>
          <a:xfrm flipV="1">
            <a:off x="4502489" y="3884684"/>
            <a:ext cx="374316" cy="2245753"/>
            <a:chOff x="429087" y="4167638"/>
            <a:chExt cx="499088" cy="2614799"/>
          </a:xfrm>
        </p:grpSpPr>
        <p:sp>
          <p:nvSpPr>
            <p:cNvPr id="31" name="object 9"/>
            <p:cNvSpPr/>
            <p:nvPr/>
          </p:nvSpPr>
          <p:spPr>
            <a:xfrm>
              <a:off x="792091" y="4348626"/>
              <a:ext cx="15792" cy="377"/>
            </a:xfrm>
            <a:custGeom>
              <a:avLst/>
              <a:gdLst/>
              <a:ahLst/>
              <a:cxnLst/>
              <a:rect l="l" t="t" r="r" b="b"/>
              <a:pathLst>
                <a:path w="27305" h="635">
                  <a:moveTo>
                    <a:pt x="26845" y="0"/>
                  </a:moveTo>
                  <a:lnTo>
                    <a:pt x="0" y="0"/>
                  </a:lnTo>
                  <a:lnTo>
                    <a:pt x="4525" y="105"/>
                  </a:lnTo>
                  <a:lnTo>
                    <a:pt x="8930" y="378"/>
                  </a:lnTo>
                  <a:lnTo>
                    <a:pt x="13437" y="378"/>
                  </a:lnTo>
                  <a:lnTo>
                    <a:pt x="17956" y="378"/>
                  </a:lnTo>
                  <a:lnTo>
                    <a:pt x="22359" y="105"/>
                  </a:lnTo>
                  <a:lnTo>
                    <a:pt x="26845" y="0"/>
                  </a:lnTo>
                  <a:close/>
                </a:path>
              </a:pathLst>
            </a:custGeom>
            <a:solidFill>
              <a:srgbClr val="0A7BB6"/>
            </a:solidFill>
          </p:spPr>
          <p:txBody>
            <a:bodyPr wrap="square" lIns="0" tIns="0" rIns="0" bIns="0" rtlCol="0"/>
            <a:lstStyle/>
            <a:p>
              <a:endParaRPr sz="2115" dirty="0">
                <a:latin typeface="Montserrat Regular" panose="00000500000000000000" pitchFamily="2" charset="-52"/>
              </a:endParaRPr>
            </a:p>
          </p:txBody>
        </p:sp>
        <p:pic>
          <p:nvPicPr>
            <p:cNvPr id="33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341" y="4443889"/>
              <a:ext cx="94748" cy="97244"/>
            </a:xfrm>
            <a:prstGeom prst="rect">
              <a:avLst/>
            </a:prstGeom>
          </p:spPr>
        </p:pic>
        <p:pic>
          <p:nvPicPr>
            <p:cNvPr id="34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4871820"/>
              <a:ext cx="94748" cy="97244"/>
            </a:xfrm>
            <a:prstGeom prst="rect">
              <a:avLst/>
            </a:prstGeom>
          </p:spPr>
        </p:pic>
        <p:pic>
          <p:nvPicPr>
            <p:cNvPr id="35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5335433"/>
              <a:ext cx="94748" cy="97244"/>
            </a:xfrm>
            <a:prstGeom prst="rect">
              <a:avLst/>
            </a:prstGeom>
          </p:spPr>
        </p:pic>
        <p:pic>
          <p:nvPicPr>
            <p:cNvPr id="37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41" y="5807821"/>
              <a:ext cx="94748" cy="97244"/>
            </a:xfrm>
            <a:prstGeom prst="rect">
              <a:avLst/>
            </a:prstGeom>
          </p:spPr>
        </p:pic>
        <p:grpSp>
          <p:nvGrpSpPr>
            <p:cNvPr id="8" name="Группа 45"/>
            <p:cNvGrpSpPr/>
            <p:nvPr/>
          </p:nvGrpSpPr>
          <p:grpSpPr>
            <a:xfrm>
              <a:off x="429087" y="4167638"/>
              <a:ext cx="499088" cy="2614799"/>
              <a:chOff x="6052681" y="4167638"/>
              <a:chExt cx="499088" cy="2614799"/>
            </a:xfrm>
          </p:grpSpPr>
          <p:sp>
            <p:nvSpPr>
              <p:cNvPr id="47" name="object 14"/>
              <p:cNvSpPr/>
              <p:nvPr/>
            </p:nvSpPr>
            <p:spPr>
              <a:xfrm>
                <a:off x="6127611" y="4231810"/>
                <a:ext cx="35256" cy="2550627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4297045">
                    <a:moveTo>
                      <a:pt x="60954" y="0"/>
                    </a:moveTo>
                    <a:lnTo>
                      <a:pt x="0" y="0"/>
                    </a:lnTo>
                    <a:lnTo>
                      <a:pt x="0" y="4297000"/>
                    </a:lnTo>
                    <a:lnTo>
                      <a:pt x="60954" y="4297000"/>
                    </a:lnTo>
                    <a:lnTo>
                      <a:pt x="60954" y="0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  <p:sp>
            <p:nvSpPr>
              <p:cNvPr id="48" name="object 19"/>
              <p:cNvSpPr/>
              <p:nvPr/>
            </p:nvSpPr>
            <p:spPr>
              <a:xfrm>
                <a:off x="6052681" y="4167638"/>
                <a:ext cx="499088" cy="1701423"/>
              </a:xfrm>
              <a:custGeom>
                <a:avLst/>
                <a:gdLst/>
                <a:ahLst/>
                <a:cxnLst/>
                <a:rect l="l" t="t" r="r" b="b"/>
                <a:pathLst>
                  <a:path w="862964" h="2866390">
                    <a:moveTo>
                      <a:pt x="320065" y="277177"/>
                    </a:moveTo>
                    <a:lnTo>
                      <a:pt x="160032" y="0"/>
                    </a:lnTo>
                    <a:lnTo>
                      <a:pt x="0" y="277177"/>
                    </a:lnTo>
                    <a:lnTo>
                      <a:pt x="71920" y="277177"/>
                    </a:lnTo>
                    <a:lnTo>
                      <a:pt x="160032" y="124548"/>
                    </a:lnTo>
                    <a:lnTo>
                      <a:pt x="248145" y="277177"/>
                    </a:lnTo>
                    <a:lnTo>
                      <a:pt x="320065" y="277177"/>
                    </a:lnTo>
                    <a:close/>
                  </a:path>
                  <a:path w="862964" h="2866390">
                    <a:moveTo>
                      <a:pt x="862952" y="2839428"/>
                    </a:moveTo>
                    <a:lnTo>
                      <a:pt x="129552" y="2839428"/>
                    </a:lnTo>
                    <a:lnTo>
                      <a:pt x="129552" y="2866098"/>
                    </a:lnTo>
                    <a:lnTo>
                      <a:pt x="862952" y="2866098"/>
                    </a:lnTo>
                    <a:lnTo>
                      <a:pt x="862952" y="2839428"/>
                    </a:lnTo>
                    <a:close/>
                  </a:path>
                  <a:path w="862964" h="2866390">
                    <a:moveTo>
                      <a:pt x="862952" y="2043595"/>
                    </a:moveTo>
                    <a:lnTo>
                      <a:pt x="129552" y="2043595"/>
                    </a:lnTo>
                    <a:lnTo>
                      <a:pt x="129552" y="2070265"/>
                    </a:lnTo>
                    <a:lnTo>
                      <a:pt x="862952" y="2070265"/>
                    </a:lnTo>
                    <a:lnTo>
                      <a:pt x="862952" y="2043595"/>
                    </a:lnTo>
                    <a:close/>
                  </a:path>
                  <a:path w="862964" h="2866390">
                    <a:moveTo>
                      <a:pt x="862952" y="1262545"/>
                    </a:moveTo>
                    <a:lnTo>
                      <a:pt x="129552" y="1262545"/>
                    </a:lnTo>
                    <a:lnTo>
                      <a:pt x="129552" y="1289215"/>
                    </a:lnTo>
                    <a:lnTo>
                      <a:pt x="862952" y="1289215"/>
                    </a:lnTo>
                    <a:lnTo>
                      <a:pt x="862952" y="1262545"/>
                    </a:lnTo>
                    <a:close/>
                  </a:path>
                  <a:path w="862964" h="2866390">
                    <a:moveTo>
                      <a:pt x="862952" y="541616"/>
                    </a:moveTo>
                    <a:lnTo>
                      <a:pt x="129552" y="541616"/>
                    </a:lnTo>
                    <a:lnTo>
                      <a:pt x="129552" y="568286"/>
                    </a:lnTo>
                    <a:lnTo>
                      <a:pt x="862952" y="568286"/>
                    </a:lnTo>
                    <a:lnTo>
                      <a:pt x="862952" y="541616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5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поставлены для исполнения задачи, которые легли в основу национального проекта «Образование»: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Современная школа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Успех каждого ребенка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Поддержка семей, имеющих детей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Цифровая образовательная среда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Учитель будущего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Молодые профессионалы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Новые возможности для каждого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Социальная активность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Экспорт образования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10.Социальные лифты для каждого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784,5 млрд.рублей из федерального бюджета выделено на реализацию поставленных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487681" y="1375403"/>
            <a:ext cx="8557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«Билет в будущее»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</a:t>
            </a:r>
            <a:r>
              <a:rPr lang="ru-RU" sz="1600" dirty="0" err="1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Проектория</a:t>
            </a: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Портфолио обучающегося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ru-RU" sz="1600" dirty="0">
              <a:latin typeface="Montserrat Regular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Проект «Создание современных мастерских по предмету «Технология»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 err="1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Профориентационный</a:t>
            </a: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проект «Открытый университет»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Проект «Профильные школы при вузах»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Montserrat Regular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Проект «Медицинские классы»</a:t>
            </a: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388621" y="858584"/>
            <a:ext cx="8485625" cy="450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latin typeface="Montserrat bold" panose="020B0604020202020204" charset="-52"/>
              </a:rPr>
              <a:t>Трудовое воспитание и профориентация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82293" y="3556000"/>
            <a:ext cx="857941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487680" y="3676590"/>
            <a:ext cx="653796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10,2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тыс. чел. пройдут </a:t>
            </a:r>
            <a:r>
              <a:rPr lang="ru-RU" sz="1600" dirty="0" err="1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профпробы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и экскурсии по проекту «Билет в будущее»</a:t>
            </a:r>
          </a:p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96,6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тыс.чел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участвуют в онлайн уроках проекта «</a:t>
            </a:r>
            <a:r>
              <a:rPr lang="ru-RU" sz="1600" dirty="0" err="1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Проектория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» и «Шоу профессий»</a:t>
            </a:r>
          </a:p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20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школ ежегодно будут получать современные мастерские по предмету «Технология»</a:t>
            </a:r>
          </a:p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300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детей ежегодно участвуют в проекте «Открытый университет»</a:t>
            </a:r>
          </a:p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200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детей начнут обучение в профильных школах при вузах</a:t>
            </a:r>
          </a:p>
          <a:p>
            <a:pPr>
              <a:spcBef>
                <a:spcPts val="900"/>
              </a:spcBef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школ ежегодно открывают медицинские классы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F7F270F-3947-4DD8-9CF1-BFCAB532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Расширение </a:t>
            </a:r>
            <a:r>
              <a:rPr lang="ru-RU" sz="2400" b="1" dirty="0"/>
              <a:t>воспитательного потенциала системы образования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 rot="1532594">
            <a:off x="7414835" y="2451268"/>
            <a:ext cx="1290109" cy="608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Montserrat bold" panose="00000800000000000000" pitchFamily="2" charset="-52"/>
                <a:cs typeface="Courier New" panose="02070309020205020404" pitchFamily="49" charset="0"/>
              </a:rPr>
              <a:t>NEW!</a:t>
            </a:r>
            <a:endParaRPr lang="ru-RU" sz="1600" b="1" dirty="0">
              <a:solidFill>
                <a:srgbClr val="FF0000"/>
              </a:solidFill>
              <a:latin typeface="Montserrat bold" panose="000008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32594">
            <a:off x="4660969" y="3039024"/>
            <a:ext cx="926180" cy="371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Montserrat bold" panose="00000800000000000000" pitchFamily="2" charset="-52"/>
                <a:cs typeface="Courier New" panose="02070309020205020404" pitchFamily="49" charset="0"/>
              </a:rPr>
              <a:t>NEW!</a:t>
            </a:r>
            <a:endParaRPr lang="ru-RU" sz="1600" b="1" dirty="0">
              <a:solidFill>
                <a:srgbClr val="FF0000"/>
              </a:solidFill>
              <a:latin typeface="Montserrat bold" panose="000008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532594">
            <a:off x="6397574" y="2917363"/>
            <a:ext cx="1394977" cy="472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Montserrat bold" panose="00000800000000000000" pitchFamily="2" charset="-52"/>
                <a:cs typeface="Courier New" panose="02070309020205020404" pitchFamily="49" charset="0"/>
              </a:rPr>
              <a:t>NEW!</a:t>
            </a:r>
            <a:endParaRPr lang="ru-RU" sz="1600" b="1" dirty="0">
              <a:solidFill>
                <a:srgbClr val="FF0000"/>
              </a:solidFill>
              <a:latin typeface="Montserrat bold" panose="000008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532594">
            <a:off x="3661157" y="3187573"/>
            <a:ext cx="958290" cy="495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Montserrat bold" panose="00000800000000000000" pitchFamily="2" charset="-52"/>
                <a:cs typeface="Courier New" panose="02070309020205020404" pitchFamily="49" charset="0"/>
              </a:rPr>
              <a:t>NEW!</a:t>
            </a:r>
            <a:endParaRPr lang="ru-RU" sz="1600" b="1" dirty="0">
              <a:solidFill>
                <a:srgbClr val="FF0000"/>
              </a:solidFill>
              <a:latin typeface="Montserrat bold" panose="00000800000000000000" pitchFamily="2" charset="-5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0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854" y="59770"/>
            <a:ext cx="8974145" cy="676866"/>
          </a:xfrm>
        </p:spPr>
        <p:txBody>
          <a:bodyPr>
            <a:noAutofit/>
          </a:bodyPr>
          <a:lstStyle/>
          <a:p>
            <a:r>
              <a:rPr lang="ru-RU" sz="2800" dirty="0"/>
              <a:t>Профилактика детского и семейного неблагополучия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4" t="15690" r="74242" b="73724"/>
          <a:stretch/>
        </p:blipFill>
        <p:spPr bwMode="auto">
          <a:xfrm>
            <a:off x="169855" y="854809"/>
            <a:ext cx="2032536" cy="64892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5150" y="1565576"/>
            <a:ext cx="2781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latin typeface="Montserrat bold" panose="020B0604020202020204" charset="-52"/>
              </a:rPr>
              <a:t>123 ребенка</a:t>
            </a:r>
            <a:r>
              <a:rPr lang="ru-RU" sz="2000" dirty="0" smtClean="0">
                <a:latin typeface="Montserrat Regular" panose="020B0604020202020204" charset="-52"/>
              </a:rPr>
              <a:t> </a:t>
            </a:r>
            <a:r>
              <a:rPr lang="ru-RU" sz="2000" dirty="0">
                <a:latin typeface="Montserrat Regular" panose="020B0604020202020204" charset="-52"/>
              </a:rPr>
              <a:t>с педагогическими </a:t>
            </a:r>
            <a:r>
              <a:rPr lang="ru-RU" sz="2000" dirty="0" smtClean="0">
                <a:latin typeface="Montserrat Regular" panose="020B0604020202020204" charset="-52"/>
              </a:rPr>
              <a:t>индикаторами</a:t>
            </a:r>
          </a:p>
          <a:p>
            <a:pPr>
              <a:lnSpc>
                <a:spcPts val="2000"/>
              </a:lnSpc>
            </a:pPr>
            <a:endParaRPr lang="ru-RU" sz="2000" dirty="0">
              <a:latin typeface="Montserrat Regular" panose="020B0604020202020204" charset="-52"/>
            </a:endParaRPr>
          </a:p>
          <a:p>
            <a:pPr>
              <a:lnSpc>
                <a:spcPts val="2000"/>
              </a:lnSpc>
            </a:pPr>
            <a:r>
              <a:rPr lang="ru-RU" sz="2000" b="1" dirty="0">
                <a:latin typeface="Montserrat bold" panose="020B0604020202020204" charset="-52"/>
              </a:rPr>
              <a:t>100%</a:t>
            </a:r>
            <a:r>
              <a:rPr lang="ru-RU" sz="2000" dirty="0">
                <a:latin typeface="Montserrat bold" panose="020B0604020202020204" charset="-52"/>
              </a:rPr>
              <a:t> </a:t>
            </a:r>
            <a:r>
              <a:rPr lang="ru-RU" sz="2000" dirty="0">
                <a:latin typeface="Montserrat Regular" panose="020B0604020202020204" charset="-52"/>
              </a:rPr>
              <a:t>классных руководителей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150" y="3929066"/>
            <a:ext cx="2440628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b="1" dirty="0">
                <a:latin typeface="Montserrat bold" panose="020B0604020202020204" charset="-52"/>
              </a:rPr>
              <a:t>Количество </a:t>
            </a:r>
            <a:r>
              <a:rPr lang="ru-RU" b="1" dirty="0" smtClean="0">
                <a:latin typeface="Montserrat bold" panose="020B0604020202020204" charset="-52"/>
              </a:rPr>
              <a:t>участников </a:t>
            </a:r>
            <a:r>
              <a:rPr lang="ru-RU" b="1" dirty="0">
                <a:latin typeface="Montserrat bold" panose="020B0604020202020204" charset="-52"/>
              </a:rPr>
              <a:t>СПТ с целью выявления риска зависимого </a:t>
            </a:r>
            <a:endParaRPr lang="ru-RU" b="1" dirty="0" smtClean="0">
              <a:latin typeface="Montserrat bold" panose="020B0604020202020204" charset="-52"/>
            </a:endParaRPr>
          </a:p>
          <a:p>
            <a:pPr>
              <a:lnSpc>
                <a:spcPts val="1300"/>
              </a:lnSpc>
            </a:pPr>
            <a:endParaRPr lang="ru-RU" b="1" dirty="0" smtClean="0">
              <a:latin typeface="Montserrat bold" panose="020B0604020202020204" charset="-52"/>
            </a:endParaRPr>
          </a:p>
          <a:p>
            <a:pPr>
              <a:lnSpc>
                <a:spcPts val="1300"/>
              </a:lnSpc>
            </a:pPr>
            <a:r>
              <a:rPr lang="ru-RU" b="1" dirty="0" smtClean="0">
                <a:latin typeface="Montserrat bold" panose="020B0604020202020204" charset="-52"/>
              </a:rPr>
              <a:t>поведения – 506 обучающихся, из них 13 % высокий уровень риска к </a:t>
            </a:r>
            <a:r>
              <a:rPr lang="ru-RU" b="1" dirty="0" err="1" smtClean="0">
                <a:latin typeface="Montserrat bold" panose="020B0604020202020204" charset="-52"/>
              </a:rPr>
              <a:t>девиантному</a:t>
            </a:r>
            <a:r>
              <a:rPr lang="ru-RU" b="1" dirty="0" smtClean="0">
                <a:latin typeface="Montserrat bold" panose="020B0604020202020204" charset="-52"/>
              </a:rPr>
              <a:t> поведению</a:t>
            </a:r>
            <a:endParaRPr lang="ru-RU" b="1" dirty="0">
              <a:latin typeface="Montserrat bold" panose="020B0604020202020204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1071546"/>
            <a:ext cx="2423054" cy="75768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Педагогическое наблюдение, в т.ч. в социальных сетях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83869" y="782879"/>
            <a:ext cx="1931140" cy="57441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ИС Траектория 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3867" y="1714489"/>
            <a:ext cx="2423054" cy="92869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3-х уровневая система оказания психологической помощи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572264" y="2571744"/>
            <a:ext cx="1922988" cy="8572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Родительское образование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83868" y="2918134"/>
            <a:ext cx="2423054" cy="86805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Медиация в разрешения конфликтов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3643314"/>
            <a:ext cx="2423054" cy="1158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Выявление зависимого поведения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783867" y="4429132"/>
            <a:ext cx="2423054" cy="92869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Дополнительная </a:t>
            </a:r>
            <a:r>
              <a:rPr lang="ru-RU" dirty="0" smtClean="0">
                <a:solidFill>
                  <a:schemeClr val="tx1"/>
                </a:solidFill>
                <a:latin typeface="Montserrat Regular" panose="020B0604020202020204" charset="-52"/>
              </a:rPr>
              <a:t>занятость – 85,4%</a:t>
            </a:r>
            <a:endParaRPr lang="ru-RU" dirty="0">
              <a:solidFill>
                <a:schemeClr val="tx1"/>
              </a:solidFill>
              <a:latin typeface="Montserrat Regular" panose="020B0604020202020204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86182" y="5143512"/>
            <a:ext cx="2423054" cy="121444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Montserrat Regular" panose="020B0604020202020204" charset="-52"/>
              </a:rPr>
              <a:t>Межведомственное взаимодействие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193DD6B-6A09-448F-938A-7018F5110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750148"/>
            <a:ext cx="9144000" cy="20747"/>
          </a:xfrm>
          <a:prstGeom prst="rect">
            <a:avLst/>
          </a:prstGeom>
        </p:spPr>
      </p:pic>
      <p:grpSp>
        <p:nvGrpSpPr>
          <p:cNvPr id="4" name="Группа 25"/>
          <p:cNvGrpSpPr/>
          <p:nvPr/>
        </p:nvGrpSpPr>
        <p:grpSpPr>
          <a:xfrm>
            <a:off x="2804262" y="905322"/>
            <a:ext cx="518782" cy="3714600"/>
            <a:chOff x="6052681" y="4167638"/>
            <a:chExt cx="499088" cy="2614799"/>
          </a:xfrm>
        </p:grpSpPr>
        <p:sp>
          <p:nvSpPr>
            <p:cNvPr id="27" name="object 9"/>
            <p:cNvSpPr/>
            <p:nvPr/>
          </p:nvSpPr>
          <p:spPr>
            <a:xfrm>
              <a:off x="6415685" y="4348626"/>
              <a:ext cx="15792" cy="377"/>
            </a:xfrm>
            <a:custGeom>
              <a:avLst/>
              <a:gdLst/>
              <a:ahLst/>
              <a:cxnLst/>
              <a:rect l="l" t="t" r="r" b="b"/>
              <a:pathLst>
                <a:path w="27305" h="635">
                  <a:moveTo>
                    <a:pt x="26845" y="0"/>
                  </a:moveTo>
                  <a:lnTo>
                    <a:pt x="0" y="0"/>
                  </a:lnTo>
                  <a:lnTo>
                    <a:pt x="4525" y="105"/>
                  </a:lnTo>
                  <a:lnTo>
                    <a:pt x="8930" y="378"/>
                  </a:lnTo>
                  <a:lnTo>
                    <a:pt x="13437" y="378"/>
                  </a:lnTo>
                  <a:lnTo>
                    <a:pt x="17956" y="378"/>
                  </a:lnTo>
                  <a:lnTo>
                    <a:pt x="22359" y="105"/>
                  </a:lnTo>
                  <a:lnTo>
                    <a:pt x="26845" y="0"/>
                  </a:lnTo>
                  <a:close/>
                </a:path>
              </a:pathLst>
            </a:custGeom>
            <a:solidFill>
              <a:srgbClr val="0A7BB6"/>
            </a:solidFill>
          </p:spPr>
          <p:txBody>
            <a:bodyPr wrap="square" lIns="0" tIns="0" rIns="0" bIns="0" rtlCol="0"/>
            <a:lstStyle/>
            <a:p>
              <a:endParaRPr sz="2115" dirty="0">
                <a:latin typeface="Montserrat Regular" panose="00000500000000000000" pitchFamily="2" charset="-52"/>
              </a:endParaRPr>
            </a:p>
          </p:txBody>
        </p:sp>
        <p:pic>
          <p:nvPicPr>
            <p:cNvPr id="28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9935" y="4443889"/>
              <a:ext cx="94748" cy="97244"/>
            </a:xfrm>
            <a:prstGeom prst="rect">
              <a:avLst/>
            </a:prstGeom>
          </p:spPr>
        </p:pic>
        <p:pic>
          <p:nvPicPr>
            <p:cNvPr id="29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4871820"/>
              <a:ext cx="94748" cy="97244"/>
            </a:xfrm>
            <a:prstGeom prst="rect">
              <a:avLst/>
            </a:prstGeom>
          </p:spPr>
        </p:pic>
        <p:pic>
          <p:nvPicPr>
            <p:cNvPr id="30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5335433"/>
              <a:ext cx="94748" cy="97244"/>
            </a:xfrm>
            <a:prstGeom prst="rect">
              <a:avLst/>
            </a:prstGeom>
          </p:spPr>
        </p:pic>
        <p:pic>
          <p:nvPicPr>
            <p:cNvPr id="31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935" y="5807821"/>
              <a:ext cx="94748" cy="97244"/>
            </a:xfrm>
            <a:prstGeom prst="rect">
              <a:avLst/>
            </a:prstGeom>
          </p:spPr>
        </p:pic>
        <p:grpSp>
          <p:nvGrpSpPr>
            <p:cNvPr id="5" name="Группа 31"/>
            <p:cNvGrpSpPr/>
            <p:nvPr/>
          </p:nvGrpSpPr>
          <p:grpSpPr>
            <a:xfrm>
              <a:off x="6052681" y="4167638"/>
              <a:ext cx="499088" cy="2614799"/>
              <a:chOff x="6052681" y="4167638"/>
              <a:chExt cx="499088" cy="2614799"/>
            </a:xfrm>
          </p:grpSpPr>
          <p:sp>
            <p:nvSpPr>
              <p:cNvPr id="33" name="object 14"/>
              <p:cNvSpPr/>
              <p:nvPr/>
            </p:nvSpPr>
            <p:spPr>
              <a:xfrm>
                <a:off x="6127611" y="4231810"/>
                <a:ext cx="35256" cy="2550627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4297045">
                    <a:moveTo>
                      <a:pt x="60954" y="0"/>
                    </a:moveTo>
                    <a:lnTo>
                      <a:pt x="0" y="0"/>
                    </a:lnTo>
                    <a:lnTo>
                      <a:pt x="0" y="4297000"/>
                    </a:lnTo>
                    <a:lnTo>
                      <a:pt x="60954" y="4297000"/>
                    </a:lnTo>
                    <a:lnTo>
                      <a:pt x="60954" y="0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  <p:sp>
            <p:nvSpPr>
              <p:cNvPr id="34" name="object 19"/>
              <p:cNvSpPr/>
              <p:nvPr/>
            </p:nvSpPr>
            <p:spPr>
              <a:xfrm>
                <a:off x="6052681" y="4167638"/>
                <a:ext cx="499088" cy="1701423"/>
              </a:xfrm>
              <a:custGeom>
                <a:avLst/>
                <a:gdLst/>
                <a:ahLst/>
                <a:cxnLst/>
                <a:rect l="l" t="t" r="r" b="b"/>
                <a:pathLst>
                  <a:path w="862964" h="2866390">
                    <a:moveTo>
                      <a:pt x="320065" y="277177"/>
                    </a:moveTo>
                    <a:lnTo>
                      <a:pt x="160032" y="0"/>
                    </a:lnTo>
                    <a:lnTo>
                      <a:pt x="0" y="277177"/>
                    </a:lnTo>
                    <a:lnTo>
                      <a:pt x="71920" y="277177"/>
                    </a:lnTo>
                    <a:lnTo>
                      <a:pt x="160032" y="124548"/>
                    </a:lnTo>
                    <a:lnTo>
                      <a:pt x="248145" y="277177"/>
                    </a:lnTo>
                    <a:lnTo>
                      <a:pt x="320065" y="277177"/>
                    </a:lnTo>
                    <a:close/>
                  </a:path>
                  <a:path w="862964" h="2866390">
                    <a:moveTo>
                      <a:pt x="862952" y="2839428"/>
                    </a:moveTo>
                    <a:lnTo>
                      <a:pt x="129552" y="2839428"/>
                    </a:lnTo>
                    <a:lnTo>
                      <a:pt x="129552" y="2866098"/>
                    </a:lnTo>
                    <a:lnTo>
                      <a:pt x="862952" y="2866098"/>
                    </a:lnTo>
                    <a:lnTo>
                      <a:pt x="862952" y="2839428"/>
                    </a:lnTo>
                    <a:close/>
                  </a:path>
                  <a:path w="862964" h="2866390">
                    <a:moveTo>
                      <a:pt x="862952" y="2043595"/>
                    </a:moveTo>
                    <a:lnTo>
                      <a:pt x="129552" y="2043595"/>
                    </a:lnTo>
                    <a:lnTo>
                      <a:pt x="129552" y="2070265"/>
                    </a:lnTo>
                    <a:lnTo>
                      <a:pt x="862952" y="2070265"/>
                    </a:lnTo>
                    <a:lnTo>
                      <a:pt x="862952" y="2043595"/>
                    </a:lnTo>
                    <a:close/>
                  </a:path>
                  <a:path w="862964" h="2866390">
                    <a:moveTo>
                      <a:pt x="862952" y="1262545"/>
                    </a:moveTo>
                    <a:lnTo>
                      <a:pt x="129552" y="1262545"/>
                    </a:lnTo>
                    <a:lnTo>
                      <a:pt x="129552" y="1289215"/>
                    </a:lnTo>
                    <a:lnTo>
                      <a:pt x="862952" y="1289215"/>
                    </a:lnTo>
                    <a:lnTo>
                      <a:pt x="862952" y="1262545"/>
                    </a:lnTo>
                    <a:close/>
                  </a:path>
                  <a:path w="862964" h="2866390">
                    <a:moveTo>
                      <a:pt x="862952" y="541616"/>
                    </a:moveTo>
                    <a:lnTo>
                      <a:pt x="129552" y="541616"/>
                    </a:lnTo>
                    <a:lnTo>
                      <a:pt x="129552" y="568286"/>
                    </a:lnTo>
                    <a:lnTo>
                      <a:pt x="862952" y="568286"/>
                    </a:lnTo>
                    <a:lnTo>
                      <a:pt x="862952" y="541616"/>
                    </a:lnTo>
                    <a:close/>
                  </a:path>
                </a:pathLst>
              </a:custGeom>
              <a:solidFill>
                <a:srgbClr val="F15B4E"/>
              </a:solidFill>
            </p:spPr>
            <p:txBody>
              <a:bodyPr wrap="square" lIns="0" tIns="0" rIns="0" bIns="0" rtlCol="0"/>
              <a:lstStyle/>
              <a:p>
                <a:endParaRPr sz="2115" dirty="0">
                  <a:latin typeface="Montserrat Regular" panose="00000500000000000000" pitchFamily="2" charset="-5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586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3399</Words>
  <Application>Microsoft Office PowerPoint</Application>
  <PresentationFormat>Экран (4:3)</PresentationFormat>
  <Paragraphs>1018</Paragraphs>
  <Slides>57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Диаграмма</vt:lpstr>
      <vt:lpstr>Слайд 1</vt:lpstr>
      <vt:lpstr>Национальные цели в сфере образования</vt:lpstr>
      <vt:lpstr>Слайд 3</vt:lpstr>
      <vt:lpstr>О внесении изменений в Федеральный закон  от 29 декабря 2012 года № 273-ФЗ «Об образовании в Российской Федерации» в части вопросов воспитания обучающихся</vt:lpstr>
      <vt:lpstr>Воспитание – главный приоритет развития системы образования Пермского края</vt:lpstr>
      <vt:lpstr>Слайд 6</vt:lpstr>
      <vt:lpstr>Слайд 7</vt:lpstr>
      <vt:lpstr>Расширение воспитательного потенциала системы образования</vt:lpstr>
      <vt:lpstr>Профилактика детского и семейного неблагополучия</vt:lpstr>
      <vt:lpstr>Центры «Точки роста» – новые возможности развития личности</vt:lpstr>
      <vt:lpstr>Физическое воспитание и формирование культуры здоровья </vt:lpstr>
      <vt:lpstr>Итоги ГИА -  9</vt:lpstr>
      <vt:lpstr>Получили аттестаты  в 2020-2021 учебном году   </vt:lpstr>
      <vt:lpstr>Продолжение обучения </vt:lpstr>
      <vt:lpstr>Результаты ЕГЭ</vt:lpstr>
      <vt:lpstr>Итоги ЕГЭ по русскому языку  (средний балл)</vt:lpstr>
      <vt:lpstr>Итоги ЕГЭ по математике (средний балл)</vt:lpstr>
      <vt:lpstr>ИТОГИ ЕГЭ ПО ФИЗИКЕ (СРЕДНИЙ БАЛЛ)</vt:lpstr>
      <vt:lpstr>ИТОГИ ЕГЭ ПО ОБЩЕСТВОЗНАНИЮ (СРЕДНИЙ БАЛЛ)</vt:lpstr>
      <vt:lpstr>ИТОГИ ЕГЭ ПО ХИМИИ (СРЕДНИЙ БАЛЛ)</vt:lpstr>
      <vt:lpstr>Итоги ЕГЭ по английскому языку (средний балл)</vt:lpstr>
      <vt:lpstr>Итоги ЕГЭ по географии  (средний балл)</vt:lpstr>
      <vt:lpstr> Итоги ЕГЭ по биологии  (средний балл) </vt:lpstr>
      <vt:lpstr>    Итоги ЕГЭ по информатике  (средний балл)   </vt:lpstr>
      <vt:lpstr>Итоговый результат</vt:lpstr>
      <vt:lpstr>Средние баллы ЕГЭ Пермского края в сравнении с РФ</vt:lpstr>
      <vt:lpstr>Слайд 27</vt:lpstr>
      <vt:lpstr>Поступление – 2021   (высшее образование)</vt:lpstr>
      <vt:lpstr>Слайд 29</vt:lpstr>
      <vt:lpstr>Поступление – 2021 (среднее профессиональное образование)</vt:lpstr>
      <vt:lpstr>Слайд 31</vt:lpstr>
      <vt:lpstr>Проект «Открытый университет»</vt:lpstr>
      <vt:lpstr>Оценочные процедуры Министерства просвещения Российской Федерации</vt:lpstr>
      <vt:lpstr>Слайд 34</vt:lpstr>
      <vt:lpstr>Слайд 35</vt:lpstr>
      <vt:lpstr>Слайд 36</vt:lpstr>
      <vt:lpstr>Слайд 37</vt:lpstr>
      <vt:lpstr>А результаты объективны?</vt:lpstr>
      <vt:lpstr>Школы с необъективными результатами Всероссийских проверочных работ </vt:lpstr>
      <vt:lpstr>Бесплатное горячее питание для детей начальных классов</vt:lpstr>
      <vt:lpstr>Охват детей дошкольным образованием</vt:lpstr>
      <vt:lpstr>Ключевые показатели нацпроекта в дошкольном образовании:</vt:lpstr>
      <vt:lpstr>Создана и работает  система выявления, поддержки  и развития способностей  и талантов детей</vt:lpstr>
      <vt:lpstr>Слайд 44</vt:lpstr>
      <vt:lpstr>Слайд 45</vt:lpstr>
      <vt:lpstr> Поддержка общественных объединений в сфере воспитания</vt:lpstr>
      <vt:lpstr>Эксперимент по внедрению цифровой образовательной среды Постановление Правительства РФ от 7 декабря 2020 г. № 2040</vt:lpstr>
      <vt:lpstr>Электронная Пермская Образовательная Система</vt:lpstr>
      <vt:lpstr>Информационно-коммуникационная образовательная платформа «Сферум»</vt:lpstr>
      <vt:lpstr>Аттестация педагогов в 2020-2021 учебном году</vt:lpstr>
      <vt:lpstr>   Динамика аттестованных педагогических работников образовательных учреждений округа    </vt:lpstr>
      <vt:lpstr>Слайд 52</vt:lpstr>
      <vt:lpstr>Слайд 53</vt:lpstr>
      <vt:lpstr> Количество обучающихся Ашапской ОШИ - участников региональных, федеральных, международных конкурсов  за 2020-2021 учебный год</vt:lpstr>
      <vt:lpstr>Соблюдение санитарно-эпидемиологических требований в условиях угрозы распространения новой коронавирусной инфекции </vt:lpstr>
      <vt:lpstr>Национальный проект «Образование»: что это?</vt:lpstr>
      <vt:lpstr>Слайд 57</vt:lpstr>
    </vt:vector>
  </TitlesOfParts>
  <Company>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Qwerty</cp:lastModifiedBy>
  <cp:revision>211</cp:revision>
  <dcterms:created xsi:type="dcterms:W3CDTF">2019-08-24T04:04:32Z</dcterms:created>
  <dcterms:modified xsi:type="dcterms:W3CDTF">2021-08-27T04:11:52Z</dcterms:modified>
</cp:coreProperties>
</file>