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1"/>
  </p:notesMasterIdLst>
  <p:sldIdLst>
    <p:sldId id="258" r:id="rId2"/>
    <p:sldId id="643" r:id="rId3"/>
    <p:sldId id="685" r:id="rId4"/>
    <p:sldId id="377" r:id="rId5"/>
    <p:sldId id="439" r:id="rId6"/>
    <p:sldId id="440" r:id="rId7"/>
    <p:sldId id="704" r:id="rId8"/>
    <p:sldId id="480" r:id="rId9"/>
    <p:sldId id="705" r:id="rId10"/>
    <p:sldId id="578" r:id="rId11"/>
    <p:sldId id="257" r:id="rId12"/>
    <p:sldId id="477" r:id="rId13"/>
    <p:sldId id="260" r:id="rId14"/>
    <p:sldId id="659" r:id="rId15"/>
    <p:sldId id="686" r:id="rId16"/>
    <p:sldId id="587" r:id="rId17"/>
    <p:sldId id="660" r:id="rId18"/>
    <p:sldId id="598" r:id="rId19"/>
    <p:sldId id="703" r:id="rId20"/>
    <p:sldId id="717" r:id="rId21"/>
    <p:sldId id="715" r:id="rId22"/>
    <p:sldId id="649" r:id="rId23"/>
    <p:sldId id="612" r:id="rId24"/>
    <p:sldId id="613" r:id="rId25"/>
    <p:sldId id="616" r:id="rId26"/>
    <p:sldId id="687" r:id="rId27"/>
    <p:sldId id="688" r:id="rId28"/>
    <p:sldId id="689" r:id="rId29"/>
    <p:sldId id="621" r:id="rId30"/>
    <p:sldId id="690" r:id="rId31"/>
    <p:sldId id="691" r:id="rId32"/>
    <p:sldId id="692" r:id="rId33"/>
    <p:sldId id="693" r:id="rId34"/>
    <p:sldId id="694" r:id="rId35"/>
    <p:sldId id="695" r:id="rId36"/>
    <p:sldId id="697" r:id="rId37"/>
    <p:sldId id="437" r:id="rId38"/>
    <p:sldId id="436" r:id="rId39"/>
    <p:sldId id="696" r:id="rId40"/>
    <p:sldId id="627" r:id="rId41"/>
    <p:sldId id="268" r:id="rId42"/>
    <p:sldId id="269" r:id="rId43"/>
    <p:sldId id="270" r:id="rId44"/>
    <p:sldId id="698" r:id="rId45"/>
    <p:sldId id="549" r:id="rId46"/>
    <p:sldId id="648" r:id="rId47"/>
    <p:sldId id="699" r:id="rId48"/>
    <p:sldId id="702" r:id="rId49"/>
    <p:sldId id="292" r:id="rId50"/>
    <p:sldId id="713" r:id="rId51"/>
    <p:sldId id="296" r:id="rId52"/>
    <p:sldId id="664" r:id="rId53"/>
    <p:sldId id="507" r:id="rId54"/>
    <p:sldId id="651" r:id="rId55"/>
    <p:sldId id="514" r:id="rId56"/>
    <p:sldId id="675" r:id="rId57"/>
    <p:sldId id="639" r:id="rId58"/>
    <p:sldId id="256" r:id="rId59"/>
    <p:sldId id="399" r:id="rId60"/>
    <p:sldId id="407" r:id="rId61"/>
    <p:sldId id="402" r:id="rId62"/>
    <p:sldId id="657" r:id="rId63"/>
    <p:sldId id="602" r:id="rId64"/>
    <p:sldId id="716" r:id="rId65"/>
    <p:sldId id="288" r:id="rId66"/>
    <p:sldId id="286" r:id="rId67"/>
    <p:sldId id="540" r:id="rId68"/>
    <p:sldId id="431" r:id="rId69"/>
    <p:sldId id="430" r:id="rId70"/>
    <p:sldId id="653" r:id="rId71"/>
    <p:sldId id="336" r:id="rId72"/>
    <p:sldId id="339" r:id="rId73"/>
    <p:sldId id="340" r:id="rId74"/>
    <p:sldId id="710" r:id="rId75"/>
    <p:sldId id="711" r:id="rId76"/>
    <p:sldId id="712" r:id="rId77"/>
    <p:sldId id="432" r:id="rId78"/>
    <p:sldId id="714" r:id="rId79"/>
    <p:sldId id="372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7119" autoAdjust="0"/>
  </p:normalViewPr>
  <p:slideViewPr>
    <p:cSldViewPr>
      <p:cViewPr varScale="1">
        <p:scale>
          <a:sx n="62" d="100"/>
          <a:sy n="62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755284643775865"/>
          <c:w val="0.97904761904761906"/>
          <c:h val="0.56008628581607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Лист1!$B$7:$G$9</c:f>
              <c:multiLvlStrCache>
                <c:ptCount val="6"/>
                <c:lvl>
                  <c:pt idx="0">
                    <c:v>Балл</c:v>
                  </c:pt>
                  <c:pt idx="1">
                    <c:v>Место</c:v>
                  </c:pt>
                  <c:pt idx="2">
                    <c:v>Балл</c:v>
                  </c:pt>
                  <c:pt idx="3">
                    <c:v>Место</c:v>
                  </c:pt>
                  <c:pt idx="4">
                    <c:v>Балл</c:v>
                  </c:pt>
                  <c:pt idx="5">
                    <c:v>Место</c:v>
                  </c:pt>
                </c:lvl>
                <c:lvl>
                  <c:pt idx="0">
                    <c:v>Читательская</c:v>
                  </c:pt>
                  <c:pt idx="2">
                    <c:v>Математическая</c:v>
                  </c:pt>
                  <c:pt idx="4">
                    <c:v>Естественно-научная</c:v>
                  </c:pt>
                </c:lvl>
              </c:multiLvlStrCache>
            </c:multiLvlStrRef>
          </c:cat>
          <c:val>
            <c:numRef>
              <c:f>Лист1!$B$10:$G$10</c:f>
              <c:numCache>
                <c:formatCode>General</c:formatCode>
                <c:ptCount val="6"/>
                <c:pt idx="0">
                  <c:v>482</c:v>
                </c:pt>
                <c:pt idx="1">
                  <c:v>29</c:v>
                </c:pt>
                <c:pt idx="2">
                  <c:v>488</c:v>
                </c:pt>
                <c:pt idx="3">
                  <c:v>30</c:v>
                </c:pt>
                <c:pt idx="4">
                  <c:v>467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B-42B2-8171-E94E5B01A1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76669472"/>
        <c:axId val="-1276665120"/>
      </c:barChart>
      <c:catAx>
        <c:axId val="-12766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BatangChe" panose="02030609000101010101" pitchFamily="49" charset="-127"/>
                <a:cs typeface="+mn-cs"/>
              </a:defRPr>
            </a:pPr>
            <a:endParaRPr lang="ru-RU"/>
          </a:p>
        </c:txPr>
        <c:crossAx val="-1276665120"/>
        <c:crosses val="autoZero"/>
        <c:auto val="1"/>
        <c:lblAlgn val="ctr"/>
        <c:lblOffset val="100"/>
        <c:noMultiLvlLbl val="0"/>
      </c:catAx>
      <c:valAx>
        <c:axId val="-127666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766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22957259924663E-2"/>
          <c:y val="2.4980264705700424E-2"/>
          <c:w val="0.84258442907418063"/>
          <c:h val="0.7557004125801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'рф пк все'!$B$1</c:f>
              <c:strCache>
                <c:ptCount val="1"/>
                <c:pt idx="0">
                  <c:v>ПК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5.7970683723131862E-3"/>
                  <c:y val="-1.8389828790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6-4130-BA6C-8BD1FBBC2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'рф пк все'!$A$2:$A$12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'рф пк все'!$B$2:$B$12</c:f>
              <c:numCache>
                <c:formatCode>0.00</c:formatCode>
                <c:ptCount val="11"/>
                <c:pt idx="0">
                  <c:v>69.3</c:v>
                </c:pt>
                <c:pt idx="1">
                  <c:v>59.7</c:v>
                </c:pt>
                <c:pt idx="2">
                  <c:v>58.4</c:v>
                </c:pt>
                <c:pt idx="3">
                  <c:v>58.3</c:v>
                </c:pt>
                <c:pt idx="4">
                  <c:v>65.900000000000006</c:v>
                </c:pt>
                <c:pt idx="5">
                  <c:v>51.7</c:v>
                </c:pt>
                <c:pt idx="6">
                  <c:v>61.1</c:v>
                </c:pt>
                <c:pt idx="7">
                  <c:v>66.099999999999994</c:v>
                </c:pt>
                <c:pt idx="8">
                  <c:v>75.044175999999993</c:v>
                </c:pt>
                <c:pt idx="9">
                  <c:v>62</c:v>
                </c:pt>
                <c:pt idx="1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6-4130-BA6C-8BD1FBBC2A51}"/>
            </c:ext>
          </c:extLst>
        </c:ser>
        <c:ser>
          <c:idx val="1"/>
          <c:order val="1"/>
          <c:tx>
            <c:strRef>
              <c:f>'рф пк все'!$C$1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48462008090792E-2"/>
                  <c:y val="5.7780055992787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6-4130-BA6C-8BD1FBBC2A51}"/>
                </c:ext>
              </c:extLst>
            </c:dLbl>
            <c:dLbl>
              <c:idx val="1"/>
              <c:layout>
                <c:manualLayout>
                  <c:x val="1.1406302600122103E-2"/>
                  <c:y val="4.9400168880272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6-4130-BA6C-8BD1FBBC2A51}"/>
                </c:ext>
              </c:extLst>
            </c:dLbl>
            <c:dLbl>
              <c:idx val="2"/>
              <c:layout>
                <c:manualLayout>
                  <c:x val="8.8351658383781367E-3"/>
                  <c:y val="1.8938007039022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86-4130-BA6C-8BD1FBBC2A51}"/>
                </c:ext>
              </c:extLst>
            </c:dLbl>
            <c:dLbl>
              <c:idx val="3"/>
              <c:layout>
                <c:manualLayout>
                  <c:x val="6.7310230200987699E-3"/>
                  <c:y val="1.092752063806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86-4130-BA6C-8BD1FBBC2A51}"/>
                </c:ext>
              </c:extLst>
            </c:dLbl>
            <c:dLbl>
              <c:idx val="4"/>
              <c:layout>
                <c:manualLayout>
                  <c:x val="1.2340208870181002E-2"/>
                  <c:y val="-2.7318801595159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86-4130-BA6C-8BD1FBBC2A51}"/>
                </c:ext>
              </c:extLst>
            </c:dLbl>
            <c:dLbl>
              <c:idx val="5"/>
              <c:layout>
                <c:manualLayout>
                  <c:x val="1.5566155619333451E-2"/>
                  <c:y val="-2.4175695058990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86-4130-BA6C-8BD1FBBC2A51}"/>
                </c:ext>
              </c:extLst>
            </c:dLbl>
            <c:dLbl>
              <c:idx val="6"/>
              <c:layout>
                <c:manualLayout>
                  <c:x val="1.2340224008764071E-2"/>
                  <c:y val="-5.987554492020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86-4130-BA6C-8BD1FBBC2A51}"/>
                </c:ext>
              </c:extLst>
            </c:dLbl>
            <c:dLbl>
              <c:idx val="7"/>
              <c:layout>
                <c:manualLayout>
                  <c:x val="7.8528601901151837E-3"/>
                  <c:y val="-5.4637603190320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86-4130-BA6C-8BD1FBBC2A51}"/>
                </c:ext>
              </c:extLst>
            </c:dLbl>
            <c:dLbl>
              <c:idx val="8"/>
              <c:layout>
                <c:manualLayout>
                  <c:x val="8.9747291182864421E-3"/>
                  <c:y val="1.02989247018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86-4130-BA6C-8BD1FBBC2A51}"/>
                </c:ext>
              </c:extLst>
            </c:dLbl>
            <c:dLbl>
              <c:idx val="9"/>
              <c:layout>
                <c:manualLayout>
                  <c:x val="1.6548462008090792E-2"/>
                  <c:y val="8.381955709679594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86-4130-BA6C-8BD1FBBC2A51}"/>
                </c:ext>
              </c:extLst>
            </c:dLbl>
            <c:dLbl>
              <c:idx val="10"/>
              <c:layout>
                <c:manualLayout>
                  <c:x val="1.397732524634677E-2"/>
                  <c:y val="3.360436093379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86-4130-BA6C-8BD1FBBC2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'рф пк все'!$A$2:$A$12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'рф пк все'!$C$2:$C$12</c:f>
              <c:numCache>
                <c:formatCode>General</c:formatCode>
                <c:ptCount val="11"/>
                <c:pt idx="0">
                  <c:v>68.3</c:v>
                </c:pt>
                <c:pt idx="1">
                  <c:v>56.9</c:v>
                </c:pt>
                <c:pt idx="2">
                  <c:v>54.1</c:v>
                </c:pt>
                <c:pt idx="3">
                  <c:v>54.3</c:v>
                </c:pt>
                <c:pt idx="4">
                  <c:v>59.5</c:v>
                </c:pt>
                <c:pt idx="5">
                  <c:v>50.2</c:v>
                </c:pt>
                <c:pt idx="6">
                  <c:v>58</c:v>
                </c:pt>
                <c:pt idx="7">
                  <c:v>54.6</c:v>
                </c:pt>
                <c:pt idx="8">
                  <c:v>73.3</c:v>
                </c:pt>
                <c:pt idx="9">
                  <c:v>59.9</c:v>
                </c:pt>
                <c:pt idx="10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86-4130-BA6C-8BD1FBBC2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76664032"/>
        <c:axId val="-1276668384"/>
      </c:barChart>
      <c:catAx>
        <c:axId val="-12766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-1276668384"/>
        <c:crosses val="autoZero"/>
        <c:auto val="1"/>
        <c:lblAlgn val="ctr"/>
        <c:lblOffset val="100"/>
        <c:noMultiLvlLbl val="0"/>
      </c:catAx>
      <c:valAx>
        <c:axId val="-127666838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12766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5380090265369"/>
          <c:y val="0.93791546233912881"/>
          <c:w val="0.11139386400853583"/>
          <c:h val="6.208453766087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Как вы и ваш ребенок собираетесь продолжать обучение после 9 класса?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C-4BC4-A7BE-36AF13724C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EC-4BC4-A7BE-36AF13724C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EC-4BC4-A7BE-36AF13724C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EC-4BC4-A7BE-36AF13724C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EC-4BC4-A7BE-36AF13724C45}"/>
              </c:ext>
            </c:extLst>
          </c:dPt>
          <c:cat>
            <c:strRef>
              <c:f>Лист1!$A$2:$A$6</c:f>
              <c:strCache>
                <c:ptCount val="5"/>
                <c:pt idx="0">
                  <c:v>Продолжить обучение в школе</c:v>
                </c:pt>
                <c:pt idx="1">
                  <c:v>Продолжить обучение в 10 классе с возможностью получения первой профессии</c:v>
                </c:pt>
                <c:pt idx="2">
                  <c:v>Продолжить обучение в колледже/техникуме</c:v>
                </c:pt>
                <c:pt idx="3">
                  <c:v>Работать</c:v>
                </c:pt>
                <c:pt idx="4">
                  <c:v>Пока не знаем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27.2</c:v>
                </c:pt>
                <c:pt idx="1">
                  <c:v>25</c:v>
                </c:pt>
                <c:pt idx="2">
                  <c:v>23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EC-4BC4-A7BE-36AF13724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63293636950724E-2"/>
          <c:y val="8.0698582850280295E-2"/>
          <c:w val="0.8916782589676290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A82-4D91-A83A-E52A04FDF8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82-4D91-A83A-E52A04FDF8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A82-4D91-A83A-E52A04FDF8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 dirty="0">
                        <a:latin typeface="Montserrat" panose="00000500000000000000" pitchFamily="2" charset="-52"/>
                      </a:rPr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82-4D91-A83A-E52A04FDF8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 b="1" dirty="0">
                        <a:latin typeface="Montserrat" panose="00000500000000000000" pitchFamily="2" charset="-52"/>
                      </a:rPr>
                      <a:t>2,16%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82-4D91-A83A-E52A04FDF8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 b="1" dirty="0">
                        <a:latin typeface="Montserrat" panose="00000500000000000000" pitchFamily="2" charset="-52"/>
                      </a:rPr>
                      <a:t>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82-4D91-A83A-E52A04FDF8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Лист1!$A$9:$A$11</c:f>
              <c:strCache>
                <c:ptCount val="3"/>
                <c:pt idx="0">
                  <c:v>01.09.2020 г.</c:v>
                </c:pt>
                <c:pt idx="1">
                  <c:v>01.09.2021 г. </c:v>
                </c:pt>
                <c:pt idx="2">
                  <c:v>01.09.2022 г.</c:v>
                </c:pt>
              </c:strCache>
            </c:strRef>
          </c:cat>
          <c:val>
            <c:numRef>
              <c:f>Лист1!$B$9:$B$11</c:f>
              <c:numCache>
                <c:formatCode>0.00%</c:formatCode>
                <c:ptCount val="3"/>
                <c:pt idx="0" formatCode="0%">
                  <c:v>0.03</c:v>
                </c:pt>
                <c:pt idx="1">
                  <c:v>2.1600000000000001E-2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82-4D91-A83A-E52A04FD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76662944"/>
        <c:axId val="-1276660768"/>
      </c:barChart>
      <c:catAx>
        <c:axId val="-1276662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276660768"/>
        <c:crosses val="autoZero"/>
        <c:auto val="1"/>
        <c:lblAlgn val="ctr"/>
        <c:lblOffset val="100"/>
        <c:noMultiLvlLbl val="0"/>
      </c:catAx>
      <c:valAx>
        <c:axId val="-1276660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27666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</a:t>
            </a:r>
          </a:p>
        </c:rich>
      </c:tx>
      <c:layout>
        <c:manualLayout>
          <c:xMode val="edge"/>
          <c:yMode val="edge"/>
          <c:x val="0.34253926631020692"/>
          <c:y val="2.17775742917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4933632"/>
        <c:axId val="122028800"/>
      </c:barChart>
      <c:catAx>
        <c:axId val="849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28800"/>
        <c:crosses val="autoZero"/>
        <c:auto val="1"/>
        <c:lblAlgn val="ctr"/>
        <c:lblOffset val="100"/>
        <c:noMultiLvlLbl val="0"/>
      </c:catAx>
      <c:valAx>
        <c:axId val="122028800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849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30208737584984"/>
          <c:y val="0.90468330532134622"/>
          <c:w val="0.56567427378437096"/>
          <c:h val="6.3664986927331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Средняя заработная плата</a:t>
            </a:r>
          </a:p>
        </c:rich>
      </c:tx>
      <c:layout>
        <c:manualLayout>
          <c:xMode val="edge"/>
          <c:yMode val="edge"/>
          <c:x val="0.353720052315926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622460992498736E-2"/>
          <c:y val="0.14742882104008645"/>
          <c:w val="0.94075507801500302"/>
          <c:h val="0.67565472523255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32540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8-4C82-AA51-B5608132EC6D}"/>
                </c:ext>
              </c:extLst>
            </c:dLbl>
            <c:dLbl>
              <c:idx val="1"/>
              <c:layout>
                <c:manualLayout>
                  <c:x val="-4.9370197992091349E-17"/>
                  <c:y val="-9.62014321641035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31650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8-4C82-AA51-B5608132EC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33549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8-4C82-AA51-B5608132E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32540</c:v>
                </c:pt>
                <c:pt idx="1">
                  <c:v>31650</c:v>
                </c:pt>
                <c:pt idx="2">
                  <c:v>33549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28-4C82-AA51-B5608132EC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33114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8-4C82-AA51-B5608132EC6D}"/>
                </c:ext>
              </c:extLst>
            </c:dLbl>
            <c:dLbl>
              <c:idx val="1"/>
              <c:layout>
                <c:manualLayout>
                  <c:x val="5.3859019986360404E-3"/>
                  <c:y val="-6.41342881094020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33339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8-4C82-AA51-B5608132EC6D}"/>
                </c:ext>
              </c:extLst>
            </c:dLbl>
            <c:dLbl>
              <c:idx val="2"/>
              <c:layout>
                <c:manualLayout>
                  <c:x val="-4.2944596799948075E-3"/>
                  <c:y val="5.5324040510234737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34434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28-4C82-AA51-B5608132E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_(* #,##0.00_);_(* \(#,##0.00\);_(* "-"??_);_(@_)</c:formatCode>
                <c:ptCount val="3"/>
                <c:pt idx="0">
                  <c:v>33114</c:v>
                </c:pt>
                <c:pt idx="1">
                  <c:v>33339</c:v>
                </c:pt>
                <c:pt idx="2">
                  <c:v>34434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28-4C82-AA51-B5608132E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215808"/>
        <c:axId val="122233984"/>
      </c:barChart>
      <c:catAx>
        <c:axId val="1222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2233984"/>
        <c:crosses val="autoZero"/>
        <c:auto val="1"/>
        <c:lblAlgn val="ctr"/>
        <c:lblOffset val="100"/>
        <c:noMultiLvlLbl val="0"/>
      </c:catAx>
      <c:valAx>
        <c:axId val="12223398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221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220569509370756"/>
          <c:y val="0.91513771197139671"/>
          <c:w val="0.48372873099570152"/>
          <c:h val="8.486228802860287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423552"/>
        <c:axId val="122446208"/>
      </c:barChart>
      <c:catAx>
        <c:axId val="1224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46208"/>
        <c:crosses val="autoZero"/>
        <c:auto val="1"/>
        <c:lblAlgn val="ctr"/>
        <c:lblOffset val="100"/>
        <c:noMultiLvlLbl val="0"/>
      </c:catAx>
      <c:valAx>
        <c:axId val="122446208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122423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501646853321552"/>
          <c:y val="0.90779429710202231"/>
          <c:w val="0.4984982799340576"/>
          <c:h val="7.8268894800144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Средняя заработная плата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25362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CE-4063-94DA-E6091D76D4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32101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E-4063-94DA-E6091D76D4C0}"/>
                </c:ext>
              </c:extLst>
            </c:dLbl>
            <c:dLbl>
              <c:idx val="2"/>
              <c:layout>
                <c:manualLayout>
                  <c:x val="-1.0771803997272381E-2"/>
                  <c:y val="6.41342881094020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33406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CE-4063-94DA-E6091D76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25362</c:v>
                </c:pt>
                <c:pt idx="1">
                  <c:v>32101</c:v>
                </c:pt>
                <c:pt idx="2">
                  <c:v>33460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E-4063-94DA-E6091D76D4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6929509993180666E-3"/>
                  <c:y val="-3.20671440547010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26406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E-4063-94DA-E6091D76D4C0}"/>
                </c:ext>
              </c:extLst>
            </c:dLbl>
            <c:dLbl>
              <c:idx val="1"/>
              <c:layout>
                <c:manualLayout>
                  <c:x val="7.095313418628803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32173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CE-4063-94DA-E6091D76D4C0}"/>
                </c:ext>
              </c:extLst>
            </c:dLbl>
            <c:dLbl>
              <c:idx val="2"/>
              <c:layout>
                <c:manualLayout>
                  <c:x val="-2.69295099931806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33741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CE-4063-94DA-E6091D76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_(* #,##0.00_);_(* \(#,##0.00\);_(* "-"??_);_(@_)</c:formatCode>
                <c:ptCount val="3"/>
                <c:pt idx="0">
                  <c:v>26406</c:v>
                </c:pt>
                <c:pt idx="1">
                  <c:v>32173</c:v>
                </c:pt>
                <c:pt idx="2">
                  <c:v>33741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E-4063-94DA-E6091D76D4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739328"/>
        <c:axId val="123908480"/>
      </c:barChart>
      <c:catAx>
        <c:axId val="1227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08480"/>
        <c:crosses val="autoZero"/>
        <c:auto val="1"/>
        <c:lblAlgn val="ctr"/>
        <c:lblOffset val="100"/>
        <c:noMultiLvlLbl val="0"/>
      </c:catAx>
      <c:valAx>
        <c:axId val="1239084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273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20569509370756"/>
          <c:y val="0.91513771197139671"/>
          <c:w val="0.49180749174727201"/>
          <c:h val="8.4862288028602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4EFE4-7EB2-40FB-B9A8-689AE682C94F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57BFD3-5375-466A-8C15-4202D4B8C837}">
      <dgm:prSet phldrT="[Текст]" custT="1"/>
      <dgm:spPr/>
      <dgm:t>
        <a:bodyPr/>
        <a:lstStyle/>
        <a:p>
          <a:endParaRPr lang="ru-RU" sz="2000" dirty="0">
            <a:latin typeface="Montserrat" panose="00000500000000000000"/>
          </a:endParaRPr>
        </a:p>
      </dgm:t>
    </dgm:pt>
    <dgm:pt modelId="{0F5196AF-5CFA-4FEA-ACF8-C0FC4B59F832}" type="parTrans" cxnId="{AB06FF60-50CF-4B6B-9F0C-4CD95CE18EED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14FB90FD-8FD0-4E14-8D80-E30B7610DC02}" type="sibTrans" cxnId="{AB06FF60-50CF-4B6B-9F0C-4CD95CE18EED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4E084CE2-1F26-43BD-9ED6-91ECB6C0D584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204</a:t>
          </a:r>
          <a:r>
            <a:rPr lang="ru-RU" sz="1100" dirty="0">
              <a:latin typeface="Montserrat" panose="00000500000000000000"/>
            </a:rPr>
            <a:t> драматических коллектива</a:t>
          </a:r>
        </a:p>
      </dgm:t>
    </dgm:pt>
    <dgm:pt modelId="{F8ED7FC4-C8EA-4745-9534-AC2235BF0AF0}" type="parTrans" cxnId="{8E4C5EC5-16E2-4268-87B4-623B32F25749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5F18113E-7EC6-4386-81E9-25BC3DE9AD0A}" type="sibTrans" cxnId="{8E4C5EC5-16E2-4268-87B4-623B32F25749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3EF68436-49DD-4FD3-90A6-5A29090069FB}">
      <dgm:prSet phldrT="[Текст]" custT="1"/>
      <dgm:spPr/>
      <dgm:t>
        <a:bodyPr lIns="0" rIns="0"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9</a:t>
          </a:r>
          <a:r>
            <a:rPr lang="ru-RU" sz="1100" dirty="0">
              <a:latin typeface="Montserrat" panose="00000500000000000000"/>
            </a:rPr>
            <a:t> музыкальных коллективов</a:t>
          </a:r>
        </a:p>
      </dgm:t>
    </dgm:pt>
    <dgm:pt modelId="{C4D04D95-0AFC-4A7C-BB06-946A8FB45D35}" type="parTrans" cxnId="{7BE505B6-01EB-43FA-A7FF-00D3A77906D5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FF7905B8-42FC-45E5-9B1C-AB9596C0A269}" type="sibTrans" cxnId="{7BE505B6-01EB-43FA-A7FF-00D3A77906D5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5701DD44-CE64-4353-92C1-4B499AC6A91F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10</a:t>
          </a:r>
          <a:r>
            <a:rPr lang="ru-RU" sz="1200" b="1" dirty="0">
              <a:latin typeface="Montserrat" panose="00000500000000000000"/>
            </a:rPr>
            <a:t> </a:t>
          </a:r>
          <a:r>
            <a:rPr lang="ru-RU" sz="1200" b="0" dirty="0">
              <a:latin typeface="Montserrat" panose="00000500000000000000"/>
            </a:rPr>
            <a:t>кукольных</a:t>
          </a:r>
          <a:r>
            <a:rPr lang="ru-RU" sz="1000" dirty="0">
              <a:latin typeface="Montserrat" panose="00000500000000000000"/>
            </a:rPr>
            <a:t> коллективов</a:t>
          </a:r>
        </a:p>
      </dgm:t>
    </dgm:pt>
    <dgm:pt modelId="{A9C73F7F-9087-4960-90C1-0DBDF2846AD4}" type="parTrans" cxnId="{E3EBB69B-AEBB-4558-A13E-F9EEC1B53782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84ACEEA1-A58E-4C6D-9CBA-968E3B4D98C6}" type="sibTrans" cxnId="{E3EBB69B-AEBB-4558-A13E-F9EEC1B53782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08B7BFF1-CC3D-452D-946D-848B13E0B044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23</a:t>
          </a:r>
          <a:r>
            <a:rPr lang="ru-RU" sz="1100" dirty="0">
              <a:latin typeface="Montserrat" panose="00000500000000000000"/>
            </a:rPr>
            <a:t> </a:t>
          </a:r>
        </a:p>
        <a:p>
          <a:r>
            <a:rPr lang="ru-RU" sz="1100" dirty="0">
              <a:latin typeface="Montserrat" panose="00000500000000000000"/>
            </a:rPr>
            <a:t>чтецких коллектива</a:t>
          </a:r>
        </a:p>
      </dgm:t>
    </dgm:pt>
    <dgm:pt modelId="{84560350-EF0A-4224-B90E-9075B015D63B}" type="parTrans" cxnId="{22EDFEF8-2D94-4DB8-A29D-C3D46368381E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BAAFA26A-4A45-4071-93D2-A3E169F0D4F0}" type="sibTrans" cxnId="{22EDFEF8-2D94-4DB8-A29D-C3D46368381E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7A3385BD-4D00-4BDB-A776-58EF1ABE5503}">
      <dgm:prSet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3</a:t>
          </a:r>
          <a:r>
            <a:rPr lang="ru-RU" sz="1100" dirty="0">
              <a:latin typeface="Montserrat" panose="00000500000000000000"/>
            </a:rPr>
            <a:t>   </a:t>
          </a:r>
        </a:p>
        <a:p>
          <a:r>
            <a:rPr lang="ru-RU" sz="1100" dirty="0">
              <a:latin typeface="Montserrat" panose="00000500000000000000"/>
            </a:rPr>
            <a:t>Театра моды</a:t>
          </a:r>
        </a:p>
      </dgm:t>
    </dgm:pt>
    <dgm:pt modelId="{6A6325F4-755C-4EFB-9C46-D8B155BED389}" type="parTrans" cxnId="{036C947A-8C0A-4C19-A4F1-908A2E9E6B5F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28625A17-0CB3-466A-9757-9881D5150B70}" type="sibTrans" cxnId="{036C947A-8C0A-4C19-A4F1-908A2E9E6B5F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FE115E22-5749-4140-B7FD-CF27FE7DF432}">
      <dgm:prSet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Montserrat" panose="00000500000000000000"/>
            </a:rPr>
            <a:t>6</a:t>
          </a:r>
          <a:r>
            <a:rPr lang="ru-RU" sz="1100" dirty="0">
              <a:latin typeface="Montserrat" panose="00000500000000000000"/>
            </a:rPr>
            <a:t> </a:t>
          </a:r>
        </a:p>
        <a:p>
          <a:r>
            <a:rPr lang="ru-RU" sz="1100" dirty="0">
              <a:latin typeface="Montserrat" panose="00000500000000000000"/>
            </a:rPr>
            <a:t>коллективов по подготовке ведущих</a:t>
          </a:r>
        </a:p>
      </dgm:t>
    </dgm:pt>
    <dgm:pt modelId="{EC823A39-E271-47C7-8257-D3522EA395B1}" type="parTrans" cxnId="{D5AE3C25-A880-456C-8EE7-82AC4455FF28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3D1AE319-8215-4D37-8774-4BA7355C6CBB}" type="sibTrans" cxnId="{D5AE3C25-A880-456C-8EE7-82AC4455FF28}">
      <dgm:prSet/>
      <dgm:spPr/>
      <dgm:t>
        <a:bodyPr/>
        <a:lstStyle/>
        <a:p>
          <a:endParaRPr lang="ru-RU">
            <a:latin typeface="Montserrat" panose="00000500000000000000"/>
          </a:endParaRPr>
        </a:p>
      </dgm:t>
    </dgm:pt>
    <dgm:pt modelId="{71215373-6B67-49A4-B965-AF7D2C64F7D4}" type="pres">
      <dgm:prSet presAssocID="{E1C4EFE4-7EB2-40FB-B9A8-689AE682C94F}" presName="composite" presStyleCnt="0">
        <dgm:presLayoutVars>
          <dgm:chMax val="1"/>
          <dgm:dir/>
          <dgm:resizeHandles val="exact"/>
        </dgm:presLayoutVars>
      </dgm:prSet>
      <dgm:spPr/>
    </dgm:pt>
    <dgm:pt modelId="{F6A3AA5E-0B35-437F-9272-D4B648CE8D13}" type="pres">
      <dgm:prSet presAssocID="{E1C4EFE4-7EB2-40FB-B9A8-689AE682C94F}" presName="radial" presStyleCnt="0">
        <dgm:presLayoutVars>
          <dgm:animLvl val="ctr"/>
        </dgm:presLayoutVars>
      </dgm:prSet>
      <dgm:spPr/>
    </dgm:pt>
    <dgm:pt modelId="{235EA13B-34AD-4E37-AF47-1FEEB78C6FBD}" type="pres">
      <dgm:prSet presAssocID="{A657BFD3-5375-466A-8C15-4202D4B8C837}" presName="centerShape" presStyleLbl="vennNode1" presStyleIdx="0" presStyleCnt="7" custLinFactNeighborY="-640"/>
      <dgm:spPr/>
    </dgm:pt>
    <dgm:pt modelId="{44E5E773-7403-4614-90A1-2D3FE6FC676A}" type="pres">
      <dgm:prSet presAssocID="{4E084CE2-1F26-43BD-9ED6-91ECB6C0D584}" presName="node" presStyleLbl="vennNode1" presStyleIdx="1" presStyleCnt="7" custScaleX="115314" custScaleY="107996" custRadScaleRad="87022" custRadScaleInc="-1402">
        <dgm:presLayoutVars>
          <dgm:bulletEnabled val="1"/>
        </dgm:presLayoutVars>
      </dgm:prSet>
      <dgm:spPr/>
    </dgm:pt>
    <dgm:pt modelId="{FCD307C4-AD60-4C3F-A0B7-87A39722E5F6}" type="pres">
      <dgm:prSet presAssocID="{3EF68436-49DD-4FD3-90A6-5A29090069FB}" presName="node" presStyleLbl="vennNode1" presStyleIdx="2" presStyleCnt="7" custRadScaleRad="87078" custRadScaleInc="-1322">
        <dgm:presLayoutVars>
          <dgm:bulletEnabled val="1"/>
        </dgm:presLayoutVars>
      </dgm:prSet>
      <dgm:spPr/>
    </dgm:pt>
    <dgm:pt modelId="{143BB07D-2D45-4416-B4E2-AF9EF0700C11}" type="pres">
      <dgm:prSet presAssocID="{5701DD44-CE64-4353-92C1-4B499AC6A91F}" presName="node" presStyleLbl="vennNode1" presStyleIdx="3" presStyleCnt="7" custRadScaleRad="84204" custRadScaleInc="-4261">
        <dgm:presLayoutVars>
          <dgm:bulletEnabled val="1"/>
        </dgm:presLayoutVars>
      </dgm:prSet>
      <dgm:spPr/>
    </dgm:pt>
    <dgm:pt modelId="{5A9BB61A-0A0A-426A-A7F3-5558F3EAD156}" type="pres">
      <dgm:prSet presAssocID="{08B7BFF1-CC3D-452D-946D-848B13E0B044}" presName="node" presStyleLbl="vennNode1" presStyleIdx="4" presStyleCnt="7" custRadScaleRad="82892" custRadScaleInc="-5304">
        <dgm:presLayoutVars>
          <dgm:bulletEnabled val="1"/>
        </dgm:presLayoutVars>
      </dgm:prSet>
      <dgm:spPr/>
    </dgm:pt>
    <dgm:pt modelId="{6FE58B93-00A0-48A0-A66D-9CC091C659E0}" type="pres">
      <dgm:prSet presAssocID="{7A3385BD-4D00-4BDB-A776-58EF1ABE5503}" presName="node" presStyleLbl="vennNode1" presStyleIdx="5" presStyleCnt="7" custRadScaleRad="81879" custRadScaleInc="2847">
        <dgm:presLayoutVars>
          <dgm:bulletEnabled val="1"/>
        </dgm:presLayoutVars>
      </dgm:prSet>
      <dgm:spPr/>
    </dgm:pt>
    <dgm:pt modelId="{B20CF607-16F8-4971-83E6-56A9D889EFD2}" type="pres">
      <dgm:prSet presAssocID="{FE115E22-5749-4140-B7FD-CF27FE7DF432}" presName="node" presStyleLbl="vennNode1" presStyleIdx="6" presStyleCnt="7" custRadScaleRad="88577" custRadScaleInc="2773">
        <dgm:presLayoutVars>
          <dgm:bulletEnabled val="1"/>
        </dgm:presLayoutVars>
      </dgm:prSet>
      <dgm:spPr/>
    </dgm:pt>
  </dgm:ptLst>
  <dgm:cxnLst>
    <dgm:cxn modelId="{73522419-DB2E-433F-BCA0-BDC95A9CEBC4}" type="presOf" srcId="{E1C4EFE4-7EB2-40FB-B9A8-689AE682C94F}" destId="{71215373-6B67-49A4-B965-AF7D2C64F7D4}" srcOrd="0" destOrd="0" presId="urn:microsoft.com/office/officeart/2005/8/layout/radial3"/>
    <dgm:cxn modelId="{D5AE3C25-A880-456C-8EE7-82AC4455FF28}" srcId="{A657BFD3-5375-466A-8C15-4202D4B8C837}" destId="{FE115E22-5749-4140-B7FD-CF27FE7DF432}" srcOrd="5" destOrd="0" parTransId="{EC823A39-E271-47C7-8257-D3522EA395B1}" sibTransId="{3D1AE319-8215-4D37-8774-4BA7355C6CBB}"/>
    <dgm:cxn modelId="{4203DE26-8511-4DAE-A3B6-14C64C627EA4}" type="presOf" srcId="{3EF68436-49DD-4FD3-90A6-5A29090069FB}" destId="{FCD307C4-AD60-4C3F-A0B7-87A39722E5F6}" srcOrd="0" destOrd="0" presId="urn:microsoft.com/office/officeart/2005/8/layout/radial3"/>
    <dgm:cxn modelId="{AB06FF60-50CF-4B6B-9F0C-4CD95CE18EED}" srcId="{E1C4EFE4-7EB2-40FB-B9A8-689AE682C94F}" destId="{A657BFD3-5375-466A-8C15-4202D4B8C837}" srcOrd="0" destOrd="0" parTransId="{0F5196AF-5CFA-4FEA-ACF8-C0FC4B59F832}" sibTransId="{14FB90FD-8FD0-4E14-8D80-E30B7610DC02}"/>
    <dgm:cxn modelId="{1CB74E44-6AC2-4419-97A6-321B67DB9B57}" type="presOf" srcId="{A657BFD3-5375-466A-8C15-4202D4B8C837}" destId="{235EA13B-34AD-4E37-AF47-1FEEB78C6FBD}" srcOrd="0" destOrd="0" presId="urn:microsoft.com/office/officeart/2005/8/layout/radial3"/>
    <dgm:cxn modelId="{9142E455-6CCF-4E09-8717-6F1B137DFDE3}" type="presOf" srcId="{FE115E22-5749-4140-B7FD-CF27FE7DF432}" destId="{B20CF607-16F8-4971-83E6-56A9D889EFD2}" srcOrd="0" destOrd="0" presId="urn:microsoft.com/office/officeart/2005/8/layout/radial3"/>
    <dgm:cxn modelId="{036C947A-8C0A-4C19-A4F1-908A2E9E6B5F}" srcId="{A657BFD3-5375-466A-8C15-4202D4B8C837}" destId="{7A3385BD-4D00-4BDB-A776-58EF1ABE5503}" srcOrd="4" destOrd="0" parTransId="{6A6325F4-755C-4EFB-9C46-D8B155BED389}" sibTransId="{28625A17-0CB3-466A-9757-9881D5150B70}"/>
    <dgm:cxn modelId="{6E686A94-04AC-4A4A-A7B7-D16722507980}" type="presOf" srcId="{08B7BFF1-CC3D-452D-946D-848B13E0B044}" destId="{5A9BB61A-0A0A-426A-A7F3-5558F3EAD156}" srcOrd="0" destOrd="0" presId="urn:microsoft.com/office/officeart/2005/8/layout/radial3"/>
    <dgm:cxn modelId="{E3EBB69B-AEBB-4558-A13E-F9EEC1B53782}" srcId="{A657BFD3-5375-466A-8C15-4202D4B8C837}" destId="{5701DD44-CE64-4353-92C1-4B499AC6A91F}" srcOrd="2" destOrd="0" parTransId="{A9C73F7F-9087-4960-90C1-0DBDF2846AD4}" sibTransId="{84ACEEA1-A58E-4C6D-9CBA-968E3B4D98C6}"/>
    <dgm:cxn modelId="{5BD3F8AB-5EAA-4CD4-8B67-DDB88615E121}" type="presOf" srcId="{4E084CE2-1F26-43BD-9ED6-91ECB6C0D584}" destId="{44E5E773-7403-4614-90A1-2D3FE6FC676A}" srcOrd="0" destOrd="0" presId="urn:microsoft.com/office/officeart/2005/8/layout/radial3"/>
    <dgm:cxn modelId="{7BE505B6-01EB-43FA-A7FF-00D3A77906D5}" srcId="{A657BFD3-5375-466A-8C15-4202D4B8C837}" destId="{3EF68436-49DD-4FD3-90A6-5A29090069FB}" srcOrd="1" destOrd="0" parTransId="{C4D04D95-0AFC-4A7C-BB06-946A8FB45D35}" sibTransId="{FF7905B8-42FC-45E5-9B1C-AB9596C0A269}"/>
    <dgm:cxn modelId="{1FCA7EC1-6746-476E-BD5D-46DC49943674}" type="presOf" srcId="{5701DD44-CE64-4353-92C1-4B499AC6A91F}" destId="{143BB07D-2D45-4416-B4E2-AF9EF0700C11}" srcOrd="0" destOrd="0" presId="urn:microsoft.com/office/officeart/2005/8/layout/radial3"/>
    <dgm:cxn modelId="{8E4C5EC5-16E2-4268-87B4-623B32F25749}" srcId="{A657BFD3-5375-466A-8C15-4202D4B8C837}" destId="{4E084CE2-1F26-43BD-9ED6-91ECB6C0D584}" srcOrd="0" destOrd="0" parTransId="{F8ED7FC4-C8EA-4745-9534-AC2235BF0AF0}" sibTransId="{5F18113E-7EC6-4386-81E9-25BC3DE9AD0A}"/>
    <dgm:cxn modelId="{6B86D1F2-D8D6-4DFE-9700-66DDA30FC11E}" type="presOf" srcId="{7A3385BD-4D00-4BDB-A776-58EF1ABE5503}" destId="{6FE58B93-00A0-48A0-A66D-9CC091C659E0}" srcOrd="0" destOrd="0" presId="urn:microsoft.com/office/officeart/2005/8/layout/radial3"/>
    <dgm:cxn modelId="{22EDFEF8-2D94-4DB8-A29D-C3D46368381E}" srcId="{A657BFD3-5375-466A-8C15-4202D4B8C837}" destId="{08B7BFF1-CC3D-452D-946D-848B13E0B044}" srcOrd="3" destOrd="0" parTransId="{84560350-EF0A-4224-B90E-9075B015D63B}" sibTransId="{BAAFA26A-4A45-4071-93D2-A3E169F0D4F0}"/>
    <dgm:cxn modelId="{B59B7B5B-AE67-4171-893F-29CDC6608989}" type="presParOf" srcId="{71215373-6B67-49A4-B965-AF7D2C64F7D4}" destId="{F6A3AA5E-0B35-437F-9272-D4B648CE8D13}" srcOrd="0" destOrd="0" presId="urn:microsoft.com/office/officeart/2005/8/layout/radial3"/>
    <dgm:cxn modelId="{C355499D-C58F-43FF-87CB-E8DD98E441E8}" type="presParOf" srcId="{F6A3AA5E-0B35-437F-9272-D4B648CE8D13}" destId="{235EA13B-34AD-4E37-AF47-1FEEB78C6FBD}" srcOrd="0" destOrd="0" presId="urn:microsoft.com/office/officeart/2005/8/layout/radial3"/>
    <dgm:cxn modelId="{2160C033-40ED-41D2-B9FA-6F9C7133D4CB}" type="presParOf" srcId="{F6A3AA5E-0B35-437F-9272-D4B648CE8D13}" destId="{44E5E773-7403-4614-90A1-2D3FE6FC676A}" srcOrd="1" destOrd="0" presId="urn:microsoft.com/office/officeart/2005/8/layout/radial3"/>
    <dgm:cxn modelId="{57C792A3-ECB9-42FD-99D2-2834B05F1ED7}" type="presParOf" srcId="{F6A3AA5E-0B35-437F-9272-D4B648CE8D13}" destId="{FCD307C4-AD60-4C3F-A0B7-87A39722E5F6}" srcOrd="2" destOrd="0" presId="urn:microsoft.com/office/officeart/2005/8/layout/radial3"/>
    <dgm:cxn modelId="{C8A50A90-BB31-4F4F-AEBE-B3D1221D4CFF}" type="presParOf" srcId="{F6A3AA5E-0B35-437F-9272-D4B648CE8D13}" destId="{143BB07D-2D45-4416-B4E2-AF9EF0700C11}" srcOrd="3" destOrd="0" presId="urn:microsoft.com/office/officeart/2005/8/layout/radial3"/>
    <dgm:cxn modelId="{D9AF4F39-35B4-4805-A294-F32D8D50BE8B}" type="presParOf" srcId="{F6A3AA5E-0B35-437F-9272-D4B648CE8D13}" destId="{5A9BB61A-0A0A-426A-A7F3-5558F3EAD156}" srcOrd="4" destOrd="0" presId="urn:microsoft.com/office/officeart/2005/8/layout/radial3"/>
    <dgm:cxn modelId="{72FBF59A-A8FE-446C-840B-AF8561235AA2}" type="presParOf" srcId="{F6A3AA5E-0B35-437F-9272-D4B648CE8D13}" destId="{6FE58B93-00A0-48A0-A66D-9CC091C659E0}" srcOrd="5" destOrd="0" presId="urn:microsoft.com/office/officeart/2005/8/layout/radial3"/>
    <dgm:cxn modelId="{48718734-10D2-4B16-A813-6C8426A9845D}" type="presParOf" srcId="{F6A3AA5E-0B35-437F-9272-D4B648CE8D13}" destId="{B20CF607-16F8-4971-83E6-56A9D889EFD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EA13B-34AD-4E37-AF47-1FEEB78C6FBD}">
      <dsp:nvSpPr>
        <dsp:cNvPr id="0" name=""/>
        <dsp:cNvSpPr/>
      </dsp:nvSpPr>
      <dsp:spPr>
        <a:xfrm>
          <a:off x="1082069" y="873944"/>
          <a:ext cx="2168232" cy="21682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Montserrat" panose="00000500000000000000"/>
          </a:endParaRPr>
        </a:p>
      </dsp:txBody>
      <dsp:txXfrm>
        <a:off x="1399599" y="1191474"/>
        <a:ext cx="1533172" cy="1533172"/>
      </dsp:txXfrm>
    </dsp:sp>
    <dsp:sp modelId="{44E5E773-7403-4614-90A1-2D3FE6FC676A}">
      <dsp:nvSpPr>
        <dsp:cNvPr id="0" name=""/>
        <dsp:cNvSpPr/>
      </dsp:nvSpPr>
      <dsp:spPr>
        <a:xfrm>
          <a:off x="1523076" y="162099"/>
          <a:ext cx="1250137" cy="1170802"/>
        </a:xfrm>
        <a:prstGeom prst="ellipse">
          <a:avLst/>
        </a:prstGeom>
        <a:solidFill>
          <a:schemeClr val="accent2">
            <a:alpha val="50000"/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204</a:t>
          </a:r>
          <a:r>
            <a:rPr lang="ru-RU" sz="1100" kern="1200" dirty="0">
              <a:latin typeface="Montserrat" panose="00000500000000000000"/>
            </a:rPr>
            <a:t> драматических коллектива</a:t>
          </a:r>
        </a:p>
      </dsp:txBody>
      <dsp:txXfrm>
        <a:off x="1706154" y="333559"/>
        <a:ext cx="883981" cy="827882"/>
      </dsp:txXfrm>
    </dsp:sp>
    <dsp:sp modelId="{FCD307C4-AD60-4C3F-A0B7-87A39722E5F6}">
      <dsp:nvSpPr>
        <dsp:cNvPr id="0" name=""/>
        <dsp:cNvSpPr/>
      </dsp:nvSpPr>
      <dsp:spPr>
        <a:xfrm>
          <a:off x="2680342" y="804615"/>
          <a:ext cx="1084116" cy="1084116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9</a:t>
          </a:r>
          <a:r>
            <a:rPr lang="ru-RU" sz="1100" kern="1200" dirty="0">
              <a:latin typeface="Montserrat" panose="00000500000000000000"/>
            </a:rPr>
            <a:t> музыкальных коллективов</a:t>
          </a:r>
        </a:p>
      </dsp:txBody>
      <dsp:txXfrm>
        <a:off x="2839107" y="963380"/>
        <a:ext cx="766586" cy="766586"/>
      </dsp:txXfrm>
    </dsp:sp>
    <dsp:sp modelId="{143BB07D-2D45-4416-B4E2-AF9EF0700C11}">
      <dsp:nvSpPr>
        <dsp:cNvPr id="0" name=""/>
        <dsp:cNvSpPr/>
      </dsp:nvSpPr>
      <dsp:spPr>
        <a:xfrm>
          <a:off x="2679303" y="1982042"/>
          <a:ext cx="1084116" cy="1084116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10</a:t>
          </a:r>
          <a:r>
            <a:rPr lang="ru-RU" sz="1200" b="1" kern="1200" dirty="0">
              <a:latin typeface="Montserrat" panose="00000500000000000000"/>
            </a:rPr>
            <a:t> </a:t>
          </a:r>
          <a:r>
            <a:rPr lang="ru-RU" sz="1200" b="0" kern="1200" dirty="0">
              <a:latin typeface="Montserrat" panose="00000500000000000000"/>
            </a:rPr>
            <a:t>кукольных</a:t>
          </a:r>
          <a:r>
            <a:rPr lang="ru-RU" sz="1000" kern="1200" dirty="0">
              <a:latin typeface="Montserrat" panose="00000500000000000000"/>
            </a:rPr>
            <a:t> коллективов</a:t>
          </a:r>
        </a:p>
      </dsp:txBody>
      <dsp:txXfrm>
        <a:off x="2838068" y="2140807"/>
        <a:ext cx="766586" cy="766586"/>
      </dsp:txXfrm>
    </dsp:sp>
    <dsp:sp modelId="{5A9BB61A-0A0A-426A-A7F3-5558F3EAD156}">
      <dsp:nvSpPr>
        <dsp:cNvPr id="0" name=""/>
        <dsp:cNvSpPr/>
      </dsp:nvSpPr>
      <dsp:spPr>
        <a:xfrm>
          <a:off x="1689104" y="2602721"/>
          <a:ext cx="1084116" cy="1084116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23</a:t>
          </a:r>
          <a:r>
            <a:rPr lang="ru-RU" sz="1100" kern="1200" dirty="0">
              <a:latin typeface="Montserrat" panose="0000050000000000000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/>
            </a:rPr>
            <a:t>чтецких коллектива</a:t>
          </a:r>
        </a:p>
      </dsp:txBody>
      <dsp:txXfrm>
        <a:off x="1847869" y="2761486"/>
        <a:ext cx="766586" cy="766586"/>
      </dsp:txXfrm>
    </dsp:sp>
    <dsp:sp modelId="{6FE58B93-00A0-48A0-A66D-9CC091C659E0}">
      <dsp:nvSpPr>
        <dsp:cNvPr id="0" name=""/>
        <dsp:cNvSpPr/>
      </dsp:nvSpPr>
      <dsp:spPr>
        <a:xfrm>
          <a:off x="606088" y="1982045"/>
          <a:ext cx="1084116" cy="1084116"/>
        </a:xfrm>
        <a:prstGeom prst="ellipse">
          <a:avLst/>
        </a:prstGeom>
        <a:solidFill>
          <a:schemeClr val="accent2">
            <a:alpha val="50000"/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3</a:t>
          </a:r>
          <a:r>
            <a:rPr lang="ru-RU" sz="1100" kern="1200" dirty="0">
              <a:latin typeface="Montserrat" panose="00000500000000000000"/>
            </a:rPr>
            <a:t>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/>
            </a:rPr>
            <a:t>Театра моды</a:t>
          </a:r>
        </a:p>
      </dsp:txBody>
      <dsp:txXfrm>
        <a:off x="764853" y="2140810"/>
        <a:ext cx="766586" cy="766586"/>
      </dsp:txXfrm>
    </dsp:sp>
    <dsp:sp modelId="{B20CF607-16F8-4971-83E6-56A9D889EFD2}">
      <dsp:nvSpPr>
        <dsp:cNvPr id="0" name=""/>
        <dsp:cNvSpPr/>
      </dsp:nvSpPr>
      <dsp:spPr>
        <a:xfrm>
          <a:off x="559583" y="777529"/>
          <a:ext cx="1084116" cy="108411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Montserrat" panose="00000500000000000000"/>
            </a:rPr>
            <a:t>6</a:t>
          </a:r>
          <a:r>
            <a:rPr lang="ru-RU" sz="1100" kern="1200" dirty="0">
              <a:latin typeface="Montserrat" panose="0000050000000000000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/>
            </a:rPr>
            <a:t>коллективов по подготовке ведущих</a:t>
          </a:r>
        </a:p>
      </dsp:txBody>
      <dsp:txXfrm>
        <a:off x="718348" y="936294"/>
        <a:ext cx="766586" cy="76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0.02286</cdr:x>
      <cdr:y>0.18547</cdr:y>
    </cdr:from>
    <cdr:to>
      <cdr:x>0.97714</cdr:x>
      <cdr:y>0.18722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77E0C475-B187-7865-C931-16D9DE419BB6}"/>
            </a:ext>
          </a:extLst>
        </cdr:cNvPr>
        <cdr:cNvCxnSpPr/>
      </cdr:nvCxnSpPr>
      <cdr:spPr>
        <a:xfrm xmlns:a="http://schemas.openxmlformats.org/drawingml/2006/main">
          <a:off x="212876" y="894521"/>
          <a:ext cx="8884502" cy="84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0.01179</cdr:x>
      <cdr:y>0.22233</cdr:y>
    </cdr:from>
    <cdr:to>
      <cdr:x>0.96606</cdr:x>
      <cdr:y>0.22409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AEFA1C58-79BE-5C78-0940-67A7D7D8C4AA}"/>
            </a:ext>
          </a:extLst>
        </cdr:cNvPr>
        <cdr:cNvCxnSpPr/>
      </cdr:nvCxnSpPr>
      <cdr:spPr>
        <a:xfrm xmlns:a="http://schemas.openxmlformats.org/drawingml/2006/main">
          <a:off x="109729" y="1072320"/>
          <a:ext cx="8884502" cy="84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5169-76CE-4B60-8C43-569E9BB256E2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2629-A4EF-4900-A55C-1A6953E3A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5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293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BA4-3104-4995-8E67-6BB7DBEC1D2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20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14700" y="942975"/>
            <a:ext cx="3389313" cy="2541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0C22-CBE7-4902-A659-82FB35C95F5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49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0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0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EB4B-E71B-44CB-875B-43A0D593437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5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5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6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F00218F-7A31-455F-9638-1A288E17A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5A94CB-952D-41DD-A0C7-E0FFA44ABE59}" type="slidenum">
              <a:rPr lang="en-US" altLang="ru-RU" sz="1200"/>
              <a:pPr eaLnBrk="1" hangingPunct="1"/>
              <a:t>50</a:t>
            </a:fld>
            <a:endParaRPr lang="en-US" altLang="ru-RU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A82E19A-B3D6-4DF2-8FC2-077AC04DA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3278F01-4465-4E2D-870F-8F713981E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03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4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21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03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03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88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65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9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9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74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0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6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7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4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дложка низ">
            <a:extLst>
              <a:ext uri="{FF2B5EF4-FFF2-40B4-BE49-F238E27FC236}">
                <a16:creationId xmlns:a16="http://schemas.microsoft.com/office/drawing/2014/main" id="{97AE5BD3-FDB2-8EE3-2EFB-25E1E5EB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2CF90-58B3-ECFE-68B3-98F837B25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21" y="6490800"/>
            <a:ext cx="138779" cy="344488"/>
          </a:xfrm>
          <a:prstGeom prst="rect">
            <a:avLst/>
          </a:prstGeom>
        </p:spPr>
      </p:pic>
      <p:pic>
        <p:nvPicPr>
          <p:cNvPr id="2" name="подложка верх">
            <a:extLst>
              <a:ext uri="{FF2B5EF4-FFF2-40B4-BE49-F238E27FC236}">
                <a16:creationId xmlns:a16="http://schemas.microsoft.com/office/drawing/2014/main" id="{EA503C5E-19FF-CDB3-D858-9EF32AA8B4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3"/>
            <a:ext cx="4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9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9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4"/>
            <a:ext cx="1890713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342900" indent="0">
              <a:buNone/>
              <a:defRPr sz="105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685800" indent="0">
              <a:buNone/>
              <a:defRPr sz="105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028700" indent="0">
              <a:buNone/>
              <a:defRPr sz="105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371600" indent="0">
              <a:buNone/>
              <a:defRPr sz="105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 anchor="ctr">
            <a:noAutofit/>
          </a:bodyPr>
          <a:lstStyle>
            <a:lvl1pPr marL="0" indent="0">
              <a:buNone/>
              <a:defRPr sz="135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1500">
                <a:solidFill>
                  <a:srgbClr val="1C2D38"/>
                </a:solidFill>
              </a:defRPr>
            </a:lvl2pPr>
            <a:lvl3pPr>
              <a:defRPr sz="1500">
                <a:solidFill>
                  <a:srgbClr val="1C2D38"/>
                </a:solidFill>
              </a:defRPr>
            </a:lvl3pPr>
            <a:lvl4pPr>
              <a:defRPr sz="1500">
                <a:solidFill>
                  <a:srgbClr val="1C2D38"/>
                </a:solidFill>
              </a:defRPr>
            </a:lvl4pPr>
            <a:lvl5pPr>
              <a:defRPr sz="15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75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75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75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75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75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7990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481B-F547-497A-B743-088CC16F971F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hyperlink" Target="https://razgovor.edso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9.png"/><Relationship Id="rId7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g.resh.edu.ru/" TargetMode="External"/><Relationship Id="rId5" Type="http://schemas.openxmlformats.org/officeDocument/2006/relationships/image" Target="../media/image60.png"/><Relationship Id="rId10" Type="http://schemas.openxmlformats.org/officeDocument/2006/relationships/image" Target="../media/image62.png"/><Relationship Id="rId4" Type="http://schemas.openxmlformats.org/officeDocument/2006/relationships/chart" Target="../charts/chart1.xml"/><Relationship Id="rId9" Type="http://schemas.openxmlformats.org/officeDocument/2006/relationships/hyperlink" Target="https://edsoo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6.wdp"/><Relationship Id="rId18" Type="http://schemas.openxmlformats.org/officeDocument/2006/relationships/image" Target="../media/image88.png"/><Relationship Id="rId3" Type="http://schemas.openxmlformats.org/officeDocument/2006/relationships/image" Target="../media/image59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jpeg"/><Relationship Id="rId10" Type="http://schemas.openxmlformats.org/officeDocument/2006/relationships/image" Target="../media/image81.png"/><Relationship Id="rId19" Type="http://schemas.microsoft.com/office/2007/relationships/hdphoto" Target="../media/hdphoto7.wdp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4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7.jpeg"/><Relationship Id="rId3" Type="http://schemas.openxmlformats.org/officeDocument/2006/relationships/image" Target="../media/image10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8.png"/><Relationship Id="rId10" Type="http://schemas.microsoft.com/office/2007/relationships/hdphoto" Target="../media/hdphoto8.wdp"/><Relationship Id="rId4" Type="http://schemas.openxmlformats.org/officeDocument/2006/relationships/diagramData" Target="../diagrams/data1.xml"/><Relationship Id="rId9" Type="http://schemas.openxmlformats.org/officeDocument/2006/relationships/image" Target="../media/image114.png"/><Relationship Id="rId14" Type="http://schemas.openxmlformats.org/officeDocument/2006/relationships/image" Target="../media/image118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19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jpeg"/><Relationship Id="rId10" Type="http://schemas.openxmlformats.org/officeDocument/2006/relationships/image" Target="../media/image48.png"/><Relationship Id="rId4" Type="http://schemas.openxmlformats.org/officeDocument/2006/relationships/image" Target="../media/image121.png"/><Relationship Id="rId9" Type="http://schemas.openxmlformats.org/officeDocument/2006/relationships/image" Target="../media/image12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jpe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chart" Target="../charts/char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155.png"/><Relationship Id="rId5" Type="http://schemas.openxmlformats.org/officeDocument/2006/relationships/image" Target="../media/image150.jpeg"/><Relationship Id="rId10" Type="http://schemas.openxmlformats.org/officeDocument/2006/relationships/image" Target="../media/image154.png"/><Relationship Id="rId4" Type="http://schemas.openxmlformats.org/officeDocument/2006/relationships/image" Target="../media/image149.jpeg"/><Relationship Id="rId9" Type="http://schemas.microsoft.com/office/2007/relationships/hdphoto" Target="../media/hdphoto9.wdp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jpeg"/><Relationship Id="rId26" Type="http://schemas.openxmlformats.org/officeDocument/2006/relationships/image" Target="../media/image178.png"/><Relationship Id="rId3" Type="http://schemas.openxmlformats.org/officeDocument/2006/relationships/image" Target="../media/image148.png"/><Relationship Id="rId21" Type="http://schemas.openxmlformats.org/officeDocument/2006/relationships/image" Target="../media/image173.jpe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9.png"/><Relationship Id="rId20" Type="http://schemas.openxmlformats.org/officeDocument/2006/relationships/image" Target="../media/image154.png"/><Relationship Id="rId29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6.jpe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8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erm.aif.ru/society/my_nesyom_otvetstvennost_dmitriy_mahonin_o_vospitanii_novogo_pokoleniy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04562"/>
            <a:ext cx="850112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Августовская конференция педагогических работников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Ординского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округа</a:t>
            </a:r>
          </a:p>
          <a:p>
            <a:pPr algn="ctr">
              <a:defRPr/>
            </a:pP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«Формирование единого образовательного пространства и реализация национального проекта «Образование»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 в образовательных организациях 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Ординского</a:t>
            </a:r>
            <a:r>
              <a:rPr lang="ru-RU" sz="2400" b="1" dirty="0">
                <a:solidFill>
                  <a:srgbClr val="002060"/>
                </a:solidFill>
              </a:rPr>
              <a:t> муниципального округа»</a:t>
            </a:r>
          </a:p>
          <a:p>
            <a:pPr algn="r"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Докладчик – Погорелова О.В., начальник управления образования администрации </a:t>
            </a:r>
          </a:p>
          <a:p>
            <a:pPr algn="r">
              <a:defRPr/>
            </a:pPr>
            <a:r>
              <a:rPr lang="ru-RU" sz="2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Ординского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округа</a:t>
            </a:r>
          </a:p>
          <a:p>
            <a:pPr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26 августа 2022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A1B351-58E7-B4BB-97C6-EC714DE09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07508" y="911331"/>
            <a:ext cx="8684972" cy="519800"/>
          </a:xfrm>
        </p:spPr>
        <p:txBody>
          <a:bodyPr>
            <a:normAutofit/>
          </a:bodyPr>
          <a:lstStyle/>
          <a:p>
            <a:r>
              <a:rPr lang="ru-RU" dirty="0"/>
              <a:t>Приоритеты в системе воспитания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3EF8A-9630-3F19-48CB-0C05CB8F9726}"/>
              </a:ext>
            </a:extLst>
          </p:cNvPr>
          <p:cNvSpPr txBox="1"/>
          <p:nvPr/>
        </p:nvSpPr>
        <p:spPr>
          <a:xfrm>
            <a:off x="286729" y="1798752"/>
            <a:ext cx="5268251" cy="362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Гражданское и патриотическое воспитание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Создание детско-юношеских объединений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Родительское просвещение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Воспитание в цифровой среде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Montserrat" panose="00000500000000000000" pitchFamily="2" charset="-52"/>
              </a:rPr>
              <a:t>Здоровьеориентированное</a:t>
            </a:r>
            <a:r>
              <a:rPr lang="ru-RU" sz="1400" dirty="0">
                <a:latin typeface="Montserrat" panose="00000500000000000000" pitchFamily="2" charset="-52"/>
              </a:rPr>
              <a:t> и экологическое поведение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Развитие потенциала системы дополнительного образования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Безопасное поведение детей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Развитие регионального туризма, краеведения и музейной деятельности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Совершенствование системы выявления, поддержки и развития способностей и талантов у детей 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Организация деятельности советника директора ОО по воспитанию</a:t>
            </a:r>
          </a:p>
          <a:p>
            <a:pPr marL="214313" indent="-214313">
              <a:lnSpc>
                <a:spcPts val="105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Развитие детско-взрослых сообществ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45" y="1798752"/>
            <a:ext cx="2748856" cy="1672398"/>
          </a:xfrm>
          <a:prstGeom prst="rect">
            <a:avLst/>
          </a:prstGeom>
        </p:spPr>
      </p:pic>
      <p:pic>
        <p:nvPicPr>
          <p:cNvPr id="2050" name="Picture 2" descr="https://www.culture.ru/storage/images/d8f41339-364d-57fd-bac3-c6fe505f51f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45" y="3645950"/>
            <a:ext cx="2748856" cy="17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8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71963-BC3C-4861-AB0F-A711E8F3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Детские общественные объединения в школах </a:t>
            </a:r>
            <a:r>
              <a:rPr lang="ru-RU" sz="2800" dirty="0" err="1">
                <a:solidFill>
                  <a:srgbClr val="FF0000"/>
                </a:solidFill>
              </a:rPr>
              <a:t>Ординского</a:t>
            </a:r>
            <a:r>
              <a:rPr lang="ru-RU" sz="2800" dirty="0">
                <a:solidFill>
                  <a:srgbClr val="FF0000"/>
                </a:solidFill>
              </a:rPr>
              <a:t> муниципального округа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75030-B74D-42D0-B89F-6ABF3922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ВВПОД «</a:t>
            </a:r>
            <a:r>
              <a:rPr lang="ru-RU" dirty="0" err="1"/>
              <a:t>Юнармия</a:t>
            </a:r>
            <a:r>
              <a:rPr lang="ru-RU" dirty="0"/>
              <a:t>» -  275 обучающихся, 15 отрядов;  в 2022 году принято -  87 обучающихся</a:t>
            </a:r>
          </a:p>
          <a:p>
            <a:r>
              <a:rPr lang="ru-RU" dirty="0"/>
              <a:t>РДШ – 90 обучающихся</a:t>
            </a:r>
          </a:p>
          <a:p>
            <a:r>
              <a:rPr lang="ru-RU" dirty="0"/>
              <a:t>«Юные пожарные» - 19 обучающихся</a:t>
            </a:r>
          </a:p>
          <a:p>
            <a:r>
              <a:rPr lang="ru-RU" dirty="0"/>
              <a:t>«Юные инспектора движения» - 66 обучающихся</a:t>
            </a:r>
          </a:p>
          <a:p>
            <a:r>
              <a:rPr lang="ru-RU" dirty="0"/>
              <a:t>Волонтерская деятельность – 289 обучающихся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70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BA696-9EF8-E5ED-FA7A-44D2224F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621900" y="2259603"/>
            <a:ext cx="1275977" cy="3273105"/>
            <a:chOff x="6335793" y="1578544"/>
            <a:chExt cx="1701302" cy="43641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1057" y="1578544"/>
              <a:ext cx="1386038" cy="397523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5793" y="5376046"/>
              <a:ext cx="932591" cy="566638"/>
            </a:xfrm>
            <a:prstGeom prst="rect">
              <a:avLst/>
            </a:prstGeom>
          </p:spPr>
        </p:pic>
      </p:grpSp>
      <p:sp>
        <p:nvSpPr>
          <p:cNvPr id="22" name="Текст 21">
            <a:extLst>
              <a:ext uri="{FF2B5EF4-FFF2-40B4-BE49-F238E27FC236}">
                <a16:creationId xmlns:a16="http://schemas.microsoft.com/office/drawing/2014/main" id="{A793C8AA-3739-4357-9C5E-BF923BF1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ermianSlabSerifTypeface" panose="02000000000000000000" pitchFamily="50" charset="0"/>
              </a:rPr>
              <a:t>Государственные символы Российской Федерации –</a:t>
            </a:r>
            <a:br>
              <a:rPr lang="ru-RU" dirty="0">
                <a:latin typeface="PermianSlabSerifTypeface" panose="02000000000000000000" pitchFamily="50" charset="0"/>
              </a:rPr>
            </a:br>
            <a:r>
              <a:rPr lang="ru-RU" dirty="0">
                <a:latin typeface="PermianSlabSerifTypeface" panose="02000000000000000000" pitchFamily="50" charset="0"/>
              </a:rPr>
              <a:t>основа формирования гражданской идентичности 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6EB89EE1-208B-4F09-88E0-3289800E4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095" y="2191634"/>
            <a:ext cx="3593003" cy="310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20B0604020202020204" charset="-52"/>
              </a:rPr>
              <a:t>Участники:</a:t>
            </a:r>
          </a:p>
          <a:p>
            <a:pPr>
              <a:spcBef>
                <a:spcPts val="450"/>
              </a:spcBef>
            </a:pPr>
            <a:r>
              <a:rPr lang="ru-RU" sz="1200" dirty="0">
                <a:latin typeface="Montserrat" panose="020B0604020202020204" charset="-52"/>
              </a:rPr>
              <a:t>2023 год –</a:t>
            </a:r>
            <a:r>
              <a:rPr lang="ru-RU" sz="1200" b="1" dirty="0">
                <a:solidFill>
                  <a:srgbClr val="C00000"/>
                </a:solidFill>
                <a:latin typeface="Montserrat" panose="020B0604020202020204" charset="-52"/>
              </a:rPr>
              <a:t> 274</a:t>
            </a:r>
            <a:r>
              <a:rPr lang="ru-RU" sz="1200" dirty="0">
                <a:latin typeface="Montserrat" panose="020B0604020202020204" charset="-52"/>
              </a:rPr>
              <a:t> школы</a:t>
            </a:r>
          </a:p>
          <a:p>
            <a:r>
              <a:rPr lang="ru-RU" sz="1200" dirty="0">
                <a:latin typeface="Montserrat" panose="020B0604020202020204" charset="-52"/>
              </a:rPr>
              <a:t>2024 год – </a:t>
            </a:r>
            <a:r>
              <a:rPr lang="ru-RU" sz="1200" b="1" dirty="0">
                <a:solidFill>
                  <a:srgbClr val="C00000"/>
                </a:solidFill>
                <a:latin typeface="Montserrat" panose="020B0604020202020204" charset="-52"/>
              </a:rPr>
              <a:t>419</a:t>
            </a:r>
            <a:r>
              <a:rPr lang="ru-RU" sz="1200" dirty="0">
                <a:latin typeface="Montserrat" panose="020B0604020202020204" charset="-52"/>
              </a:rPr>
              <a:t> школ</a:t>
            </a:r>
          </a:p>
          <a:p>
            <a:endParaRPr lang="ru-RU" sz="1200" dirty="0">
              <a:latin typeface="Montserrat" panose="020B0604020202020204" charset="-52"/>
            </a:endParaRPr>
          </a:p>
          <a:p>
            <a:r>
              <a:rPr lang="ru-RU" sz="1200" b="1" dirty="0">
                <a:latin typeface="Montserrat" panose="020B0604020202020204" charset="-52"/>
              </a:rPr>
              <a:t>Приобретение в школы комплектов государственной символики РФ: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 charset="-52"/>
              </a:rPr>
              <a:t>флагшток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 charset="-52"/>
              </a:rPr>
              <a:t>настольный флаг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 charset="-52"/>
              </a:rPr>
              <a:t>протокольный флаг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 charset="-52"/>
              </a:rPr>
              <a:t>герб большой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 charset="-52"/>
              </a:rPr>
              <a:t>герб малый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sz="1200" dirty="0">
              <a:latin typeface="Montserrat" panose="020B0604020202020204" charset="-52"/>
            </a:endParaRPr>
          </a:p>
          <a:p>
            <a:r>
              <a:rPr lang="ru-RU" sz="1200" b="1" dirty="0">
                <a:latin typeface="Montserrat" panose="020B0604020202020204" charset="-52"/>
              </a:rPr>
              <a:t>Стандарт церемониала:</a:t>
            </a:r>
            <a:br>
              <a:rPr lang="ru-RU" sz="1200" b="1" dirty="0">
                <a:latin typeface="Montserrat" panose="020B0604020202020204" charset="-52"/>
              </a:rPr>
            </a:br>
            <a:r>
              <a:rPr lang="ru-RU" sz="788" dirty="0">
                <a:latin typeface="Montserrat" panose="020B0604020202020204" charset="-52"/>
              </a:rPr>
              <a:t>(утвержден 06.06.2022 г.)</a:t>
            </a:r>
            <a:endParaRPr lang="ru-RU" sz="1200" dirty="0">
              <a:latin typeface="Montserrat" panose="020B0604020202020204" charset="-52"/>
            </a:endParaRPr>
          </a:p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ru-RU" sz="1200" dirty="0">
                <a:latin typeface="Montserrat" panose="020B0604020202020204" charset="-52"/>
              </a:rPr>
              <a:t>Поднятие флага и исполнение гимна каждый понедельник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43" y="2859272"/>
            <a:ext cx="1046762" cy="1260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82" y="4213380"/>
            <a:ext cx="541421" cy="1267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5319" y="3757396"/>
            <a:ext cx="389823" cy="172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5" y="4422655"/>
            <a:ext cx="796588" cy="9567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0" y="1989652"/>
            <a:ext cx="2762312" cy="1746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6" y="3781164"/>
            <a:ext cx="2782235" cy="185482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0" y="1568032"/>
            <a:ext cx="9144000" cy="347039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532594">
            <a:off x="7697911" y="1006460"/>
            <a:ext cx="781513" cy="519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51F0CE-0949-0DEF-F731-DE1669EC10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592687"/>
            <a:ext cx="8778180" cy="323850"/>
          </a:xfrm>
        </p:spPr>
        <p:txBody>
          <a:bodyPr/>
          <a:lstStyle/>
          <a:p>
            <a:r>
              <a:rPr lang="ru-RU" dirty="0"/>
              <a:t>Оснащение школ геральдическими символами за счет федерального и краевого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54987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7C7DF-6127-451A-A213-E39B649A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Традиционные муниципальные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3A581-1553-4128-91D1-FA0AF8022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Конкурс агитбригад «ЮИД – в действии!»  (1-е место – МБОУ «</a:t>
            </a:r>
            <a:r>
              <a:rPr lang="ru-RU" dirty="0" err="1"/>
              <a:t>Ашапская</a:t>
            </a:r>
            <a:r>
              <a:rPr lang="ru-RU" dirty="0"/>
              <a:t> СОШ»</a:t>
            </a:r>
          </a:p>
          <a:p>
            <a:r>
              <a:rPr lang="ru-RU" dirty="0"/>
              <a:t>Слет – конкурс «ЮИД – на службе безопасности!» (1-е место – МБОУ «</a:t>
            </a:r>
            <a:r>
              <a:rPr lang="ru-RU" dirty="0" err="1"/>
              <a:t>Ашапская</a:t>
            </a:r>
            <a:r>
              <a:rPr lang="ru-RU" dirty="0"/>
              <a:t> СОШ»)</a:t>
            </a:r>
          </a:p>
          <a:p>
            <a:r>
              <a:rPr lang="ru-RU" dirty="0"/>
              <a:t>Юнармейская </a:t>
            </a:r>
            <a:r>
              <a:rPr lang="ru-RU" dirty="0" err="1"/>
              <a:t>военно</a:t>
            </a:r>
            <a:r>
              <a:rPr lang="ru-RU" dirty="0"/>
              <a:t> – спортивная игра «Зарница Прикамья» (1 –е место МБОУ «</a:t>
            </a:r>
            <a:r>
              <a:rPr lang="ru-RU" dirty="0" err="1"/>
              <a:t>Ординская</a:t>
            </a:r>
            <a:r>
              <a:rPr lang="ru-RU" dirty="0"/>
              <a:t> СОШ» филиал «</a:t>
            </a:r>
            <a:r>
              <a:rPr lang="ru-RU" dirty="0" err="1"/>
              <a:t>Шляпниковская</a:t>
            </a:r>
            <a:r>
              <a:rPr lang="ru-RU" dirty="0"/>
              <a:t> ООШ»)</a:t>
            </a:r>
          </a:p>
          <a:p>
            <a:r>
              <a:rPr lang="ru-RU" dirty="0"/>
              <a:t>Конкурс «Безопасное колесо» (1-е место МБОУ «</a:t>
            </a:r>
            <a:r>
              <a:rPr lang="ru-RU" dirty="0" err="1"/>
              <a:t>Ашапская</a:t>
            </a:r>
            <a:r>
              <a:rPr lang="ru-RU" dirty="0"/>
              <a:t> СОШ» филиал «</a:t>
            </a:r>
            <a:r>
              <a:rPr lang="ru-RU" dirty="0" err="1"/>
              <a:t>Малоашапская</a:t>
            </a:r>
            <a:r>
              <a:rPr lang="ru-RU" dirty="0"/>
              <a:t> ООШ»)</a:t>
            </a:r>
          </a:p>
          <a:p>
            <a:r>
              <a:rPr lang="ru-RU" dirty="0"/>
              <a:t>Конкурс – встреча «</a:t>
            </a:r>
            <a:r>
              <a:rPr lang="ru-RU" dirty="0" err="1"/>
              <a:t>Юнармия</a:t>
            </a:r>
            <a:r>
              <a:rPr lang="ru-RU" dirty="0"/>
              <a:t> – важен каждый» (1-е место МБОУ «</a:t>
            </a:r>
            <a:r>
              <a:rPr lang="ru-RU" dirty="0" err="1"/>
              <a:t>Ашапская</a:t>
            </a:r>
            <a:r>
              <a:rPr lang="ru-RU"/>
              <a:t> СОШ»)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55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1C383-7573-6913-F0CF-9855F84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Учебная неделя начинается с разговоров о важном!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5B95D-F90D-7505-A302-8FF251E65DCA}"/>
              </a:ext>
            </a:extLst>
          </p:cNvPr>
          <p:cNvSpPr txBox="1"/>
          <p:nvPr/>
        </p:nvSpPr>
        <p:spPr>
          <a:xfrm>
            <a:off x="3259991" y="1707657"/>
            <a:ext cx="52348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Цикл классных часов</a:t>
            </a:r>
          </a:p>
          <a:p>
            <a:r>
              <a:rPr lang="en-US" sz="1400" b="1" dirty="0">
                <a:latin typeface="Montserrat" panose="00000500000000000000" pitchFamily="2" charset="-52"/>
                <a:hlinkClick r:id="rId4"/>
              </a:rPr>
              <a:t>https://razgovor.edsoo.ru/</a:t>
            </a:r>
            <a:endParaRPr lang="ru-RU" sz="1400" b="1" dirty="0">
              <a:latin typeface="Montserrat" panose="00000500000000000000" pitchFamily="2" charset="-52"/>
            </a:endParaRP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latin typeface="Montserrat" panose="00000500000000000000" pitchFamily="2" charset="-52"/>
              </a:rPr>
              <a:t>Участники: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Школы и СПО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latin typeface="Montserrat" panose="00000500000000000000" pitchFamily="2" charset="-52"/>
              </a:rPr>
              <a:t>Ответственный за проведение: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классный руководитель, куратор группы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34</a:t>
            </a:r>
            <a:r>
              <a:rPr lang="ru-RU" sz="1400" dirty="0">
                <a:latin typeface="Montserrat" panose="00000500000000000000" pitchFamily="2" charset="-52"/>
              </a:rPr>
              <a:t> часа в год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1</a:t>
            </a:r>
            <a:r>
              <a:rPr lang="ru-RU" sz="1400" b="1" dirty="0">
                <a:latin typeface="Montserrat" panose="00000500000000000000" pitchFamily="2" charset="-52"/>
              </a:rPr>
              <a:t> </a:t>
            </a:r>
            <a:r>
              <a:rPr lang="ru-RU" sz="1400" dirty="0">
                <a:latin typeface="Montserrat" panose="00000500000000000000" pitchFamily="2" charset="-52"/>
              </a:rPr>
              <a:t>раз в неделю по понедельникам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Старт –</a:t>
            </a:r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 5 сентября 2022 г.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latin typeface="Montserrat" panose="00000500000000000000" pitchFamily="2" charset="-52"/>
              </a:rPr>
              <a:t>Центральные темы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гражданское и патриотическое воспитание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историческое просвещение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нравственность, экология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и др.</a:t>
            </a:r>
          </a:p>
          <a:p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>
                <a:latin typeface="Montserrat" panose="00000500000000000000" pitchFamily="2" charset="-52"/>
              </a:rPr>
              <a:t>Визуализированный контент и интерактивные задания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 rot="1532594">
            <a:off x="7683903" y="1068255"/>
            <a:ext cx="781513" cy="454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2031" r="52318" b="16446"/>
          <a:stretch/>
        </p:blipFill>
        <p:spPr>
          <a:xfrm>
            <a:off x="367252" y="1762757"/>
            <a:ext cx="2750427" cy="36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6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61C383-7573-6913-F0CF-9855F84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42" name="Текст 5">
            <a:extLst>
              <a:ext uri="{FF2B5EF4-FFF2-40B4-BE49-F238E27FC236}">
                <a16:creationId xmlns:a16="http://schemas.microsoft.com/office/drawing/2014/main" id="{6EB89EE1-208B-4F09-88E0-3289800E4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Родительское просвещение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824" y="2053247"/>
            <a:ext cx="5271252" cy="524434"/>
          </a:xfrm>
          <a:prstGeom prst="roundRect">
            <a:avLst>
              <a:gd name="adj" fmla="val 4801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Montserrat" panose="020B0604020202020204" charset="-52"/>
              </a:rPr>
              <a:t>Оперативный контакт-центр по оказанию консультативных услуг родителям (грант </a:t>
            </a:r>
            <a:r>
              <a:rPr lang="ru-RU" sz="1200" b="1" dirty="0" err="1">
                <a:latin typeface="Montserrat" panose="020B0604020202020204" charset="-52"/>
              </a:rPr>
              <a:t>Минпросвещения</a:t>
            </a:r>
            <a:r>
              <a:rPr lang="ru-RU" sz="1200" b="1" dirty="0">
                <a:latin typeface="Montserrat" panose="020B0604020202020204" charset="-52"/>
              </a:rPr>
              <a:t> РФ)</a:t>
            </a:r>
          </a:p>
        </p:txBody>
      </p:sp>
      <p:sp>
        <p:nvSpPr>
          <p:cNvPr id="12" name="Скругленный прямоугольник 39">
            <a:extLst>
              <a:ext uri="{FF2B5EF4-FFF2-40B4-BE49-F238E27FC236}">
                <a16:creationId xmlns:a16="http://schemas.microsoft.com/office/drawing/2014/main" id="{00FFC412-CFD9-473B-9986-472098FB2344}"/>
              </a:ext>
            </a:extLst>
          </p:cNvPr>
          <p:cNvSpPr/>
          <p:nvPr/>
        </p:nvSpPr>
        <p:spPr>
          <a:xfrm>
            <a:off x="3779824" y="2703476"/>
            <a:ext cx="1637058" cy="2147409"/>
          </a:xfrm>
          <a:prstGeom prst="roundRect">
            <a:avLst>
              <a:gd name="adj" fmla="val 2494"/>
            </a:avLst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Психолого-педагогическое консультирование</a:t>
            </a:r>
          </a:p>
          <a:p>
            <a:pPr marL="128588" indent="-128588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Открытый лекторий для родителей</a:t>
            </a:r>
          </a:p>
          <a:p>
            <a:pPr marL="128588" indent="-128588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Методическое консультирование</a:t>
            </a:r>
          </a:p>
          <a:p>
            <a:pPr marL="128588" indent="-128588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Диспетчеризация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86983" y="2703476"/>
            <a:ext cx="1864093" cy="2147409"/>
          </a:xfrm>
          <a:prstGeom prst="roundRect">
            <a:avLst>
              <a:gd name="adj" fmla="val 2494"/>
            </a:avLst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solidFill>
                  <a:schemeClr val="tx1"/>
                </a:solidFill>
                <a:latin typeface="Montserrat" panose="020B0604020202020204" charset="-52"/>
              </a:rPr>
              <a:t>Родительская компетентность</a:t>
            </a:r>
          </a:p>
          <a:p>
            <a:pPr marL="214313" indent="-2143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solidFill>
                  <a:schemeClr val="tx1"/>
                </a:solidFill>
                <a:latin typeface="Montserrat" panose="020B0604020202020204" charset="-52"/>
              </a:rPr>
              <a:t>Удовлетворенность родителя</a:t>
            </a:r>
          </a:p>
          <a:p>
            <a:pPr marL="214313" indent="-2143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solidFill>
                  <a:schemeClr val="tx1"/>
                </a:solidFill>
                <a:latin typeface="Montserrat" panose="020B0604020202020204" charset="-52"/>
              </a:rPr>
              <a:t>Информированность родителя</a:t>
            </a:r>
          </a:p>
          <a:p>
            <a:pPr marL="214313" indent="-2143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solidFill>
                  <a:schemeClr val="tx1"/>
                </a:solidFill>
                <a:latin typeface="Montserrat" panose="020B0604020202020204" charset="-52"/>
              </a:rPr>
              <a:t>Благополучие детей</a:t>
            </a:r>
          </a:p>
          <a:p>
            <a:pPr marL="214313" indent="-2143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solidFill>
                  <a:schemeClr val="tx1"/>
                </a:solidFill>
                <a:latin typeface="Montserrat" panose="020B0604020202020204" charset="-52"/>
              </a:rPr>
              <a:t>Счастливая семья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290639" y="2726880"/>
            <a:ext cx="1944216" cy="2162557"/>
          </a:xfrm>
          <a:prstGeom prst="rightArrow">
            <a:avLst>
              <a:gd name="adj1" fmla="val 78395"/>
              <a:gd name="adj2" fmla="val 1673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5586" y="3060260"/>
            <a:ext cx="1864093" cy="153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defTabSz="3667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Дистанционные консультации</a:t>
            </a:r>
          </a:p>
          <a:p>
            <a:pPr marL="214313" lvl="1" indent="-214313" defTabSz="3667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Специализированный сайт</a:t>
            </a:r>
          </a:p>
          <a:p>
            <a:pPr marL="214313" lvl="1" indent="-214313" defTabSz="3667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Обучающие программы и курсы</a:t>
            </a:r>
          </a:p>
          <a:p>
            <a:pPr marL="214313" lvl="1" indent="-214313" defTabSz="3667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Телефон доверия</a:t>
            </a:r>
          </a:p>
          <a:p>
            <a:pPr marL="214313" lvl="1" indent="-214313" defTabSz="366713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ru-RU" sz="975" dirty="0">
                <a:latin typeface="Montserrat" panose="020B0604020202020204" charset="-52"/>
              </a:rPr>
              <a:t>Очные консультации специалистов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830958" y="5021005"/>
            <a:ext cx="496584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200" b="1" dirty="0">
                <a:latin typeface="Montserrat" panose="00000500000000000000" pitchFamily="2" charset="-52"/>
              </a:rPr>
              <a:t>2021-2022 уч. год:</a:t>
            </a: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 142 671 </a:t>
            </a:r>
            <a:r>
              <a:rPr lang="ru-RU" altLang="ru-RU" sz="1200" b="1" dirty="0">
                <a:solidFill>
                  <a:prstClr val="black"/>
                </a:solidFill>
                <a:latin typeface="Montserrat" panose="020B0604020202020204" charset="-52"/>
                <a:cs typeface="Arial" charset="0"/>
              </a:rPr>
              <a:t>консультация для родителей</a:t>
            </a:r>
          </a:p>
        </p:txBody>
      </p:sp>
      <p:sp>
        <p:nvSpPr>
          <p:cNvPr id="18" name="Заголовок 4"/>
          <p:cNvSpPr txBox="1">
            <a:spLocks/>
          </p:cNvSpPr>
          <p:nvPr/>
        </p:nvSpPr>
        <p:spPr bwMode="auto">
          <a:xfrm>
            <a:off x="316094" y="1638265"/>
            <a:ext cx="3514863" cy="3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200" b="1" dirty="0">
                <a:latin typeface="Montserrat" panose="020B0604020202020204" charset="-52"/>
              </a:rPr>
              <a:t>1</a:t>
            </a:r>
            <a:r>
              <a:rPr lang="en-US" sz="1200" b="1" dirty="0">
                <a:latin typeface="Montserrat" panose="020B0604020202020204" charset="-52"/>
              </a:rPr>
              <a:t>. </a:t>
            </a:r>
            <a:r>
              <a:rPr lang="ru-RU" sz="1200" b="1" dirty="0">
                <a:latin typeface="Montserrat" panose="020B0604020202020204" charset="-52"/>
              </a:rPr>
              <a:t>Краевой психологический центр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79824" y="1666528"/>
            <a:ext cx="4742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20B0604020202020204" charset="-52"/>
              </a:rPr>
              <a:t>2. «Родительский университет» при </a:t>
            </a:r>
            <a:r>
              <a:rPr lang="ru-RU" sz="1200" b="1" dirty="0" err="1">
                <a:latin typeface="Montserrat" panose="020B0604020202020204" charset="-52"/>
              </a:rPr>
              <a:t>педуниверситете</a:t>
            </a:r>
            <a:r>
              <a:rPr lang="ru-RU" sz="1200" b="1" dirty="0">
                <a:latin typeface="Montserrat" panose="020B0604020202020204" charset="-52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6966" y="1969215"/>
            <a:ext cx="3095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Тематические групповые онлайн консультации</a:t>
            </a:r>
          </a:p>
          <a:p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 «Родительский час» - 2 раза в месяц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0641" y="2532659"/>
            <a:ext cx="30002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Брошюры, памятки для родителей</a:t>
            </a:r>
          </a:p>
        </p:txBody>
      </p:sp>
      <p:grpSp>
        <p:nvGrpSpPr>
          <p:cNvPr id="33" name="Рисунок 2" descr="Отзыв клиента">
            <a:extLst>
              <a:ext uri="{FF2B5EF4-FFF2-40B4-BE49-F238E27FC236}">
                <a16:creationId xmlns:a16="http://schemas.microsoft.com/office/drawing/2014/main" id="{AC1B1EFE-2E3F-4C64-AD07-36E89670F8C0}"/>
              </a:ext>
            </a:extLst>
          </p:cNvPr>
          <p:cNvGrpSpPr/>
          <p:nvPr/>
        </p:nvGrpSpPr>
        <p:grpSpPr>
          <a:xfrm>
            <a:off x="355979" y="3058581"/>
            <a:ext cx="239738" cy="271972"/>
            <a:chOff x="838200" y="5175462"/>
            <a:chExt cx="914400" cy="914400"/>
          </a:xfrm>
          <a:solidFill>
            <a:srgbClr val="4F81BD">
              <a:lumMod val="75000"/>
            </a:srgbClr>
          </a:solidFill>
        </p:grpSpPr>
        <p:sp>
          <p:nvSpPr>
            <p:cNvPr id="34" name="Полилиния: фигура 22">
              <a:extLst>
                <a:ext uri="{FF2B5EF4-FFF2-40B4-BE49-F238E27FC236}">
                  <a16:creationId xmlns:a16="http://schemas.microsoft.com/office/drawing/2014/main" id="{795EE3EB-7333-41D6-9709-B6671D96E751}"/>
                </a:ext>
              </a:extLst>
            </p:cNvPr>
            <p:cNvSpPr/>
            <p:nvPr/>
          </p:nvSpPr>
          <p:spPr>
            <a:xfrm>
              <a:off x="1416558" y="5632662"/>
              <a:ext cx="161925" cy="161925"/>
            </a:xfrm>
            <a:custGeom>
              <a:avLst/>
              <a:gdLst>
                <a:gd name="connsiteX0" fmla="*/ 155353 w 161925"/>
                <a:gd name="connsiteY0" fmla="*/ 81248 h 161925"/>
                <a:gd name="connsiteX1" fmla="*/ 81248 w 161925"/>
                <a:gd name="connsiteY1" fmla="*/ 155353 h 161925"/>
                <a:gd name="connsiteX2" fmla="*/ 7144 w 161925"/>
                <a:gd name="connsiteY2" fmla="*/ 81248 h 161925"/>
                <a:gd name="connsiteX3" fmla="*/ 81248 w 161925"/>
                <a:gd name="connsiteY3" fmla="*/ 7144 h 161925"/>
                <a:gd name="connsiteX4" fmla="*/ 155353 w 161925"/>
                <a:gd name="connsiteY4" fmla="*/ 812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5353" y="81248"/>
                  </a:moveTo>
                  <a:cubicBezTo>
                    <a:pt x="155353" y="122175"/>
                    <a:pt x="122175" y="155353"/>
                    <a:pt x="81248" y="155353"/>
                  </a:cubicBezTo>
                  <a:cubicBezTo>
                    <a:pt x="40321" y="155353"/>
                    <a:pt x="7144" y="122175"/>
                    <a:pt x="7144" y="81248"/>
                  </a:cubicBezTo>
                  <a:cubicBezTo>
                    <a:pt x="7144" y="40321"/>
                    <a:pt x="40321" y="7144"/>
                    <a:pt x="81248" y="7144"/>
                  </a:cubicBezTo>
                  <a:cubicBezTo>
                    <a:pt x="122175" y="7144"/>
                    <a:pt x="155353" y="40321"/>
                    <a:pt x="155353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5" name="Полилиния: фигура 23">
              <a:extLst>
                <a:ext uri="{FF2B5EF4-FFF2-40B4-BE49-F238E27FC236}">
                  <a16:creationId xmlns:a16="http://schemas.microsoft.com/office/drawing/2014/main" id="{31C0CF61-7F59-4016-AC30-F05906FD27D7}"/>
                </a:ext>
              </a:extLst>
            </p:cNvPr>
            <p:cNvSpPr/>
            <p:nvPr/>
          </p:nvSpPr>
          <p:spPr>
            <a:xfrm>
              <a:off x="1021366" y="5632662"/>
              <a:ext cx="161925" cy="161925"/>
            </a:xfrm>
            <a:custGeom>
              <a:avLst/>
              <a:gdLst>
                <a:gd name="connsiteX0" fmla="*/ 155353 w 161925"/>
                <a:gd name="connsiteY0" fmla="*/ 81248 h 161925"/>
                <a:gd name="connsiteX1" fmla="*/ 81248 w 161925"/>
                <a:gd name="connsiteY1" fmla="*/ 155353 h 161925"/>
                <a:gd name="connsiteX2" fmla="*/ 7144 w 161925"/>
                <a:gd name="connsiteY2" fmla="*/ 81248 h 161925"/>
                <a:gd name="connsiteX3" fmla="*/ 81248 w 161925"/>
                <a:gd name="connsiteY3" fmla="*/ 7144 h 161925"/>
                <a:gd name="connsiteX4" fmla="*/ 155353 w 161925"/>
                <a:gd name="connsiteY4" fmla="*/ 812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5353" y="81248"/>
                  </a:moveTo>
                  <a:cubicBezTo>
                    <a:pt x="155353" y="122175"/>
                    <a:pt x="122175" y="155353"/>
                    <a:pt x="81248" y="155353"/>
                  </a:cubicBezTo>
                  <a:cubicBezTo>
                    <a:pt x="40321" y="155353"/>
                    <a:pt x="7144" y="122175"/>
                    <a:pt x="7144" y="81248"/>
                  </a:cubicBezTo>
                  <a:cubicBezTo>
                    <a:pt x="7144" y="40321"/>
                    <a:pt x="40321" y="7144"/>
                    <a:pt x="81248" y="7144"/>
                  </a:cubicBezTo>
                  <a:cubicBezTo>
                    <a:pt x="122175" y="7144"/>
                    <a:pt x="155353" y="40321"/>
                    <a:pt x="155353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6" name="Полилиния: фигура 24">
              <a:extLst>
                <a:ext uri="{FF2B5EF4-FFF2-40B4-BE49-F238E27FC236}">
                  <a16:creationId xmlns:a16="http://schemas.microsoft.com/office/drawing/2014/main" id="{5E817A4D-2ACC-4ABC-9AA7-1DEFF320821A}"/>
                </a:ext>
              </a:extLst>
            </p:cNvPr>
            <p:cNvSpPr/>
            <p:nvPr/>
          </p:nvSpPr>
          <p:spPr>
            <a:xfrm>
              <a:off x="1370552" y="5800968"/>
              <a:ext cx="276225" cy="161925"/>
            </a:xfrm>
            <a:custGeom>
              <a:avLst/>
              <a:gdLst>
                <a:gd name="connsiteX0" fmla="*/ 260699 w 276225"/>
                <a:gd name="connsiteY0" fmla="*/ 51245 h 161925"/>
                <a:gd name="connsiteX1" fmla="*/ 188214 w 276225"/>
                <a:gd name="connsiteY1" fmla="*/ 16669 h 161925"/>
                <a:gd name="connsiteX2" fmla="*/ 127254 w 276225"/>
                <a:gd name="connsiteY2" fmla="*/ 7144 h 161925"/>
                <a:gd name="connsiteX3" fmla="*/ 66389 w 276225"/>
                <a:gd name="connsiteY3" fmla="*/ 16669 h 161925"/>
                <a:gd name="connsiteX4" fmla="*/ 10573 w 276225"/>
                <a:gd name="connsiteY4" fmla="*/ 40672 h 161925"/>
                <a:gd name="connsiteX5" fmla="*/ 7144 w 276225"/>
                <a:gd name="connsiteY5" fmla="*/ 44578 h 161925"/>
                <a:gd name="connsiteX6" fmla="*/ 83344 w 276225"/>
                <a:gd name="connsiteY6" fmla="*/ 82678 h 161925"/>
                <a:gd name="connsiteX7" fmla="*/ 111157 w 276225"/>
                <a:gd name="connsiteY7" fmla="*/ 138589 h 161925"/>
                <a:gd name="connsiteX8" fmla="*/ 111157 w 276225"/>
                <a:gd name="connsiteY8" fmla="*/ 155544 h 161925"/>
                <a:gd name="connsiteX9" fmla="*/ 275463 w 276225"/>
                <a:gd name="connsiteY9" fmla="*/ 155544 h 161925"/>
                <a:gd name="connsiteX10" fmla="*/ 275463 w 276225"/>
                <a:gd name="connsiteY10" fmla="*/ 80963 h 161925"/>
                <a:gd name="connsiteX11" fmla="*/ 260699 w 276225"/>
                <a:gd name="connsiteY11" fmla="*/ 512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" h="161925">
                  <a:moveTo>
                    <a:pt x="260699" y="51245"/>
                  </a:moveTo>
                  <a:cubicBezTo>
                    <a:pt x="239319" y="34618"/>
                    <a:pt x="214590" y="22822"/>
                    <a:pt x="188214" y="16669"/>
                  </a:cubicBezTo>
                  <a:cubicBezTo>
                    <a:pt x="168390" y="10878"/>
                    <a:pt x="147899" y="7676"/>
                    <a:pt x="127254" y="7144"/>
                  </a:cubicBezTo>
                  <a:cubicBezTo>
                    <a:pt x="106591" y="7098"/>
                    <a:pt x="86050" y="10312"/>
                    <a:pt x="66389" y="16669"/>
                  </a:cubicBezTo>
                  <a:cubicBezTo>
                    <a:pt x="46713" y="21908"/>
                    <a:pt x="27909" y="29995"/>
                    <a:pt x="10573" y="40672"/>
                  </a:cubicBezTo>
                  <a:lnTo>
                    <a:pt x="7144" y="44578"/>
                  </a:lnTo>
                  <a:cubicBezTo>
                    <a:pt x="34837" y="52053"/>
                    <a:pt x="60748" y="65009"/>
                    <a:pt x="83344" y="82678"/>
                  </a:cubicBezTo>
                  <a:cubicBezTo>
                    <a:pt x="101104" y="95726"/>
                    <a:pt x="111464" y="116553"/>
                    <a:pt x="111157" y="138589"/>
                  </a:cubicBezTo>
                  <a:lnTo>
                    <a:pt x="111157" y="155544"/>
                  </a:lnTo>
                  <a:lnTo>
                    <a:pt x="275463" y="155544"/>
                  </a:lnTo>
                  <a:lnTo>
                    <a:pt x="275463" y="80963"/>
                  </a:lnTo>
                  <a:cubicBezTo>
                    <a:pt x="275788" y="69219"/>
                    <a:pt x="270255" y="58081"/>
                    <a:pt x="260699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7" name="Полилиния: фигура 25">
              <a:extLst>
                <a:ext uri="{FF2B5EF4-FFF2-40B4-BE49-F238E27FC236}">
                  <a16:creationId xmlns:a16="http://schemas.microsoft.com/office/drawing/2014/main" id="{42941FDA-BC75-4F7B-81A9-127F309ED7DD}"/>
                </a:ext>
              </a:extLst>
            </p:cNvPr>
            <p:cNvSpPr/>
            <p:nvPr/>
          </p:nvSpPr>
          <p:spPr>
            <a:xfrm>
              <a:off x="947166" y="5800968"/>
              <a:ext cx="276225" cy="161925"/>
            </a:xfrm>
            <a:custGeom>
              <a:avLst/>
              <a:gdLst>
                <a:gd name="connsiteX0" fmla="*/ 171831 w 276225"/>
                <a:gd name="connsiteY0" fmla="*/ 138589 h 161925"/>
                <a:gd name="connsiteX1" fmla="*/ 198596 w 276225"/>
                <a:gd name="connsiteY1" fmla="*/ 83630 h 161925"/>
                <a:gd name="connsiteX2" fmla="*/ 199644 w 276225"/>
                <a:gd name="connsiteY2" fmla="*/ 82678 h 161925"/>
                <a:gd name="connsiteX3" fmla="*/ 200882 w 276225"/>
                <a:gd name="connsiteY3" fmla="*/ 81820 h 161925"/>
                <a:gd name="connsiteX4" fmla="*/ 275844 w 276225"/>
                <a:gd name="connsiteY4" fmla="*/ 44673 h 161925"/>
                <a:gd name="connsiteX5" fmla="*/ 270415 w 276225"/>
                <a:gd name="connsiteY5" fmla="*/ 38482 h 161925"/>
                <a:gd name="connsiteX6" fmla="*/ 216313 w 276225"/>
                <a:gd name="connsiteY6" fmla="*/ 16669 h 161925"/>
                <a:gd name="connsiteX7" fmla="*/ 155448 w 276225"/>
                <a:gd name="connsiteY7" fmla="*/ 7144 h 161925"/>
                <a:gd name="connsiteX8" fmla="*/ 94488 w 276225"/>
                <a:gd name="connsiteY8" fmla="*/ 16669 h 161925"/>
                <a:gd name="connsiteX9" fmla="*/ 22003 w 276225"/>
                <a:gd name="connsiteY9" fmla="*/ 51245 h 161925"/>
                <a:gd name="connsiteX10" fmla="*/ 7144 w 276225"/>
                <a:gd name="connsiteY10" fmla="*/ 80963 h 161925"/>
                <a:gd name="connsiteX11" fmla="*/ 7144 w 276225"/>
                <a:gd name="connsiteY11" fmla="*/ 155544 h 161925"/>
                <a:gd name="connsiteX12" fmla="*/ 171831 w 276225"/>
                <a:gd name="connsiteY12" fmla="*/ 155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161925">
                  <a:moveTo>
                    <a:pt x="171831" y="138589"/>
                  </a:moveTo>
                  <a:cubicBezTo>
                    <a:pt x="171846" y="117133"/>
                    <a:pt x="181714" y="96872"/>
                    <a:pt x="198596" y="83630"/>
                  </a:cubicBezTo>
                  <a:lnTo>
                    <a:pt x="199644" y="82678"/>
                  </a:lnTo>
                  <a:lnTo>
                    <a:pt x="200882" y="81820"/>
                  </a:lnTo>
                  <a:cubicBezTo>
                    <a:pt x="223746" y="65550"/>
                    <a:pt x="249048" y="53011"/>
                    <a:pt x="275844" y="44673"/>
                  </a:cubicBezTo>
                  <a:cubicBezTo>
                    <a:pt x="273939" y="42673"/>
                    <a:pt x="272129" y="40577"/>
                    <a:pt x="270415" y="38482"/>
                  </a:cubicBezTo>
                  <a:cubicBezTo>
                    <a:pt x="253516" y="28664"/>
                    <a:pt x="235296" y="21319"/>
                    <a:pt x="216313" y="16669"/>
                  </a:cubicBezTo>
                  <a:cubicBezTo>
                    <a:pt x="196520" y="10886"/>
                    <a:pt x="176062" y="7684"/>
                    <a:pt x="155448" y="7144"/>
                  </a:cubicBezTo>
                  <a:cubicBezTo>
                    <a:pt x="134753" y="7091"/>
                    <a:pt x="114180" y="10306"/>
                    <a:pt x="94488" y="16669"/>
                  </a:cubicBezTo>
                  <a:cubicBezTo>
                    <a:pt x="68482" y="23844"/>
                    <a:pt x="43945" y="35548"/>
                    <a:pt x="22003" y="51245"/>
                  </a:cubicBezTo>
                  <a:cubicBezTo>
                    <a:pt x="12764" y="58356"/>
                    <a:pt x="7289" y="69306"/>
                    <a:pt x="7144" y="80963"/>
                  </a:cubicBezTo>
                  <a:lnTo>
                    <a:pt x="7144" y="155544"/>
                  </a:lnTo>
                  <a:lnTo>
                    <a:pt x="171831" y="1555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8" name="Полилиния: фигура 26">
              <a:extLst>
                <a:ext uri="{FF2B5EF4-FFF2-40B4-BE49-F238E27FC236}">
                  <a16:creationId xmlns:a16="http://schemas.microsoft.com/office/drawing/2014/main" id="{BA153CCE-2E2B-40E9-8830-2D73494F11D7}"/>
                </a:ext>
              </a:extLst>
            </p:cNvPr>
            <p:cNvSpPr/>
            <p:nvPr/>
          </p:nvSpPr>
          <p:spPr>
            <a:xfrm>
              <a:off x="1144810" y="5858688"/>
              <a:ext cx="304800" cy="161925"/>
            </a:xfrm>
            <a:custGeom>
              <a:avLst/>
              <a:gdLst>
                <a:gd name="connsiteX0" fmla="*/ 7144 w 304800"/>
                <a:gd name="connsiteY0" fmla="*/ 154974 h 161925"/>
                <a:gd name="connsiteX1" fmla="*/ 7144 w 304800"/>
                <a:gd name="connsiteY1" fmla="*/ 80869 h 161925"/>
                <a:gd name="connsiteX2" fmla="*/ 22003 w 304800"/>
                <a:gd name="connsiteY2" fmla="*/ 51246 h 161925"/>
                <a:gd name="connsiteX3" fmla="*/ 94488 w 304800"/>
                <a:gd name="connsiteY3" fmla="*/ 16671 h 161925"/>
                <a:gd name="connsiteX4" fmla="*/ 155353 w 304800"/>
                <a:gd name="connsiteY4" fmla="*/ 7146 h 161925"/>
                <a:gd name="connsiteX5" fmla="*/ 216313 w 304800"/>
                <a:gd name="connsiteY5" fmla="*/ 16671 h 161925"/>
                <a:gd name="connsiteX6" fmla="*/ 288798 w 304800"/>
                <a:gd name="connsiteY6" fmla="*/ 51246 h 161925"/>
                <a:gd name="connsiteX7" fmla="*/ 303657 w 304800"/>
                <a:gd name="connsiteY7" fmla="*/ 80869 h 161925"/>
                <a:gd name="connsiteX8" fmla="*/ 303657 w 304800"/>
                <a:gd name="connsiteY8" fmla="*/ 15497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61925">
                  <a:moveTo>
                    <a:pt x="7144" y="154974"/>
                  </a:moveTo>
                  <a:lnTo>
                    <a:pt x="7144" y="80869"/>
                  </a:lnTo>
                  <a:cubicBezTo>
                    <a:pt x="7189" y="69213"/>
                    <a:pt x="12687" y="58251"/>
                    <a:pt x="22003" y="51246"/>
                  </a:cubicBezTo>
                  <a:cubicBezTo>
                    <a:pt x="43901" y="35476"/>
                    <a:pt x="68451" y="23765"/>
                    <a:pt x="94488" y="16671"/>
                  </a:cubicBezTo>
                  <a:cubicBezTo>
                    <a:pt x="114139" y="10272"/>
                    <a:pt x="134686" y="7056"/>
                    <a:pt x="155353" y="7146"/>
                  </a:cubicBezTo>
                  <a:cubicBezTo>
                    <a:pt x="176003" y="7630"/>
                    <a:pt x="196499" y="10834"/>
                    <a:pt x="216313" y="16671"/>
                  </a:cubicBezTo>
                  <a:cubicBezTo>
                    <a:pt x="242717" y="22743"/>
                    <a:pt x="267463" y="34546"/>
                    <a:pt x="288798" y="51246"/>
                  </a:cubicBezTo>
                  <a:cubicBezTo>
                    <a:pt x="298388" y="58020"/>
                    <a:pt x="303963" y="69133"/>
                    <a:pt x="303657" y="80869"/>
                  </a:cubicBezTo>
                  <a:lnTo>
                    <a:pt x="303657" y="154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9" name="Полилиния: фигура 27">
              <a:extLst>
                <a:ext uri="{FF2B5EF4-FFF2-40B4-BE49-F238E27FC236}">
                  <a16:creationId xmlns:a16="http://schemas.microsoft.com/office/drawing/2014/main" id="{C76F6837-528A-49C1-A797-63994E36255D}"/>
                </a:ext>
              </a:extLst>
            </p:cNvPr>
            <p:cNvSpPr/>
            <p:nvPr/>
          </p:nvSpPr>
          <p:spPr>
            <a:xfrm>
              <a:off x="1218914" y="5690288"/>
              <a:ext cx="161925" cy="161925"/>
            </a:xfrm>
            <a:custGeom>
              <a:avLst/>
              <a:gdLst>
                <a:gd name="connsiteX0" fmla="*/ 155353 w 161925"/>
                <a:gd name="connsiteY0" fmla="*/ 81248 h 161925"/>
                <a:gd name="connsiteX1" fmla="*/ 81248 w 161925"/>
                <a:gd name="connsiteY1" fmla="*/ 155353 h 161925"/>
                <a:gd name="connsiteX2" fmla="*/ 7144 w 161925"/>
                <a:gd name="connsiteY2" fmla="*/ 81248 h 161925"/>
                <a:gd name="connsiteX3" fmla="*/ 81248 w 161925"/>
                <a:gd name="connsiteY3" fmla="*/ 7144 h 161925"/>
                <a:gd name="connsiteX4" fmla="*/ 155353 w 161925"/>
                <a:gd name="connsiteY4" fmla="*/ 812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5353" y="81248"/>
                  </a:moveTo>
                  <a:cubicBezTo>
                    <a:pt x="155353" y="122175"/>
                    <a:pt x="122175" y="155353"/>
                    <a:pt x="81248" y="155353"/>
                  </a:cubicBezTo>
                  <a:cubicBezTo>
                    <a:pt x="40321" y="155353"/>
                    <a:pt x="7144" y="122175"/>
                    <a:pt x="7144" y="81248"/>
                  </a:cubicBezTo>
                  <a:cubicBezTo>
                    <a:pt x="7144" y="40321"/>
                    <a:pt x="40321" y="7144"/>
                    <a:pt x="81248" y="7144"/>
                  </a:cubicBezTo>
                  <a:cubicBezTo>
                    <a:pt x="122175" y="7144"/>
                    <a:pt x="155353" y="40321"/>
                    <a:pt x="155353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40" name="Полилиния: фигура 28">
              <a:extLst>
                <a:ext uri="{FF2B5EF4-FFF2-40B4-BE49-F238E27FC236}">
                  <a16:creationId xmlns:a16="http://schemas.microsoft.com/office/drawing/2014/main" id="{B9ACFB90-FEF3-4D68-B847-047D66E36FE4}"/>
                </a:ext>
              </a:extLst>
            </p:cNvPr>
            <p:cNvSpPr/>
            <p:nvPr/>
          </p:nvSpPr>
          <p:spPr>
            <a:xfrm>
              <a:off x="947738" y="5244518"/>
              <a:ext cx="704850" cy="352425"/>
            </a:xfrm>
            <a:custGeom>
              <a:avLst/>
              <a:gdLst>
                <a:gd name="connsiteX0" fmla="*/ 661988 w 704850"/>
                <a:gd name="connsiteY0" fmla="*/ 7144 h 352425"/>
                <a:gd name="connsiteX1" fmla="*/ 45244 w 704850"/>
                <a:gd name="connsiteY1" fmla="*/ 7144 h 352425"/>
                <a:gd name="connsiteX2" fmla="*/ 7144 w 704850"/>
                <a:gd name="connsiteY2" fmla="*/ 45244 h 352425"/>
                <a:gd name="connsiteX3" fmla="*/ 7144 w 704850"/>
                <a:gd name="connsiteY3" fmla="*/ 254794 h 352425"/>
                <a:gd name="connsiteX4" fmla="*/ 45244 w 704850"/>
                <a:gd name="connsiteY4" fmla="*/ 292894 h 352425"/>
                <a:gd name="connsiteX5" fmla="*/ 185738 w 704850"/>
                <a:gd name="connsiteY5" fmla="*/ 292894 h 352425"/>
                <a:gd name="connsiteX6" fmla="*/ 185738 w 704850"/>
                <a:gd name="connsiteY6" fmla="*/ 350044 h 352425"/>
                <a:gd name="connsiteX7" fmla="*/ 245745 w 704850"/>
                <a:gd name="connsiteY7" fmla="*/ 292894 h 352425"/>
                <a:gd name="connsiteX8" fmla="*/ 310515 w 704850"/>
                <a:gd name="connsiteY8" fmla="*/ 292894 h 352425"/>
                <a:gd name="connsiteX9" fmla="*/ 347663 w 704850"/>
                <a:gd name="connsiteY9" fmla="*/ 350044 h 352425"/>
                <a:gd name="connsiteX10" fmla="*/ 381953 w 704850"/>
                <a:gd name="connsiteY10" fmla="*/ 292894 h 352425"/>
                <a:gd name="connsiteX11" fmla="*/ 449580 w 704850"/>
                <a:gd name="connsiteY11" fmla="*/ 292894 h 352425"/>
                <a:gd name="connsiteX12" fmla="*/ 509588 w 704850"/>
                <a:gd name="connsiteY12" fmla="*/ 350044 h 352425"/>
                <a:gd name="connsiteX13" fmla="*/ 509588 w 704850"/>
                <a:gd name="connsiteY13" fmla="*/ 292894 h 352425"/>
                <a:gd name="connsiteX14" fmla="*/ 661988 w 704850"/>
                <a:gd name="connsiteY14" fmla="*/ 292894 h 352425"/>
                <a:gd name="connsiteX15" fmla="*/ 700088 w 704850"/>
                <a:gd name="connsiteY15" fmla="*/ 254794 h 352425"/>
                <a:gd name="connsiteX16" fmla="*/ 700088 w 704850"/>
                <a:gd name="connsiteY16" fmla="*/ 45244 h 352425"/>
                <a:gd name="connsiteX17" fmla="*/ 661988 w 704850"/>
                <a:gd name="connsiteY17" fmla="*/ 7144 h 352425"/>
                <a:gd name="connsiteX18" fmla="*/ 102394 w 704850"/>
                <a:gd name="connsiteY18" fmla="*/ 92869 h 352425"/>
                <a:gd name="connsiteX19" fmla="*/ 547688 w 704850"/>
                <a:gd name="connsiteY19" fmla="*/ 92869 h 352425"/>
                <a:gd name="connsiteX20" fmla="*/ 547688 w 704850"/>
                <a:gd name="connsiteY20" fmla="*/ 111919 h 352425"/>
                <a:gd name="connsiteX21" fmla="*/ 102394 w 704850"/>
                <a:gd name="connsiteY21" fmla="*/ 111919 h 352425"/>
                <a:gd name="connsiteX22" fmla="*/ 452438 w 704850"/>
                <a:gd name="connsiteY22" fmla="*/ 207169 h 352425"/>
                <a:gd name="connsiteX23" fmla="*/ 102394 w 704850"/>
                <a:gd name="connsiteY23" fmla="*/ 207169 h 352425"/>
                <a:gd name="connsiteX24" fmla="*/ 102394 w 704850"/>
                <a:gd name="connsiteY24" fmla="*/ 188119 h 352425"/>
                <a:gd name="connsiteX25" fmla="*/ 452438 w 704850"/>
                <a:gd name="connsiteY25" fmla="*/ 188119 h 352425"/>
                <a:gd name="connsiteX26" fmla="*/ 604838 w 704850"/>
                <a:gd name="connsiteY26" fmla="*/ 159544 h 352425"/>
                <a:gd name="connsiteX27" fmla="*/ 102394 w 704850"/>
                <a:gd name="connsiteY27" fmla="*/ 159544 h 352425"/>
                <a:gd name="connsiteX28" fmla="*/ 102394 w 704850"/>
                <a:gd name="connsiteY28" fmla="*/ 140494 h 352425"/>
                <a:gd name="connsiteX29" fmla="*/ 604838 w 704850"/>
                <a:gd name="connsiteY29" fmla="*/ 1404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04850" h="352425">
                  <a:moveTo>
                    <a:pt x="661988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254794"/>
                  </a:lnTo>
                  <a:cubicBezTo>
                    <a:pt x="7144" y="275835"/>
                    <a:pt x="24202" y="292894"/>
                    <a:pt x="45244" y="292894"/>
                  </a:cubicBezTo>
                  <a:lnTo>
                    <a:pt x="185738" y="292894"/>
                  </a:lnTo>
                  <a:lnTo>
                    <a:pt x="185738" y="350044"/>
                  </a:lnTo>
                  <a:lnTo>
                    <a:pt x="245745" y="292894"/>
                  </a:lnTo>
                  <a:lnTo>
                    <a:pt x="310515" y="292894"/>
                  </a:lnTo>
                  <a:lnTo>
                    <a:pt x="347663" y="350044"/>
                  </a:lnTo>
                  <a:lnTo>
                    <a:pt x="381953" y="292894"/>
                  </a:lnTo>
                  <a:lnTo>
                    <a:pt x="449580" y="292894"/>
                  </a:lnTo>
                  <a:lnTo>
                    <a:pt x="509588" y="350044"/>
                  </a:lnTo>
                  <a:lnTo>
                    <a:pt x="509588" y="292894"/>
                  </a:lnTo>
                  <a:lnTo>
                    <a:pt x="661988" y="292894"/>
                  </a:lnTo>
                  <a:cubicBezTo>
                    <a:pt x="683029" y="292894"/>
                    <a:pt x="700088" y="275835"/>
                    <a:pt x="700088" y="254794"/>
                  </a:cubicBezTo>
                  <a:lnTo>
                    <a:pt x="700088" y="45244"/>
                  </a:lnTo>
                  <a:cubicBezTo>
                    <a:pt x="700088" y="24202"/>
                    <a:pt x="683029" y="7144"/>
                    <a:pt x="661988" y="7144"/>
                  </a:cubicBezTo>
                  <a:close/>
                  <a:moveTo>
                    <a:pt x="102394" y="92869"/>
                  </a:moveTo>
                  <a:lnTo>
                    <a:pt x="547688" y="92869"/>
                  </a:lnTo>
                  <a:lnTo>
                    <a:pt x="547688" y="111919"/>
                  </a:lnTo>
                  <a:lnTo>
                    <a:pt x="102394" y="111919"/>
                  </a:lnTo>
                  <a:close/>
                  <a:moveTo>
                    <a:pt x="452438" y="207169"/>
                  </a:moveTo>
                  <a:lnTo>
                    <a:pt x="102394" y="207169"/>
                  </a:lnTo>
                  <a:lnTo>
                    <a:pt x="102394" y="188119"/>
                  </a:lnTo>
                  <a:lnTo>
                    <a:pt x="452438" y="188119"/>
                  </a:lnTo>
                  <a:close/>
                  <a:moveTo>
                    <a:pt x="604838" y="159544"/>
                  </a:moveTo>
                  <a:lnTo>
                    <a:pt x="102394" y="159544"/>
                  </a:lnTo>
                  <a:lnTo>
                    <a:pt x="102394" y="140494"/>
                  </a:lnTo>
                  <a:lnTo>
                    <a:pt x="604838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ru-RU" sz="1350" kern="0" dirty="0">
                <a:solidFill>
                  <a:prstClr val="black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63965" y="3021442"/>
            <a:ext cx="299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Индивидуальные и групповые консультации </a:t>
            </a:r>
            <a:b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</a:b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(в очном и онлайн-формате)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49" y="3562766"/>
            <a:ext cx="1757431" cy="18344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30" y="3567711"/>
            <a:ext cx="1313573" cy="18245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DDFA7-B839-055E-D363-72DBF2D31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0" y="2526909"/>
            <a:ext cx="242645" cy="242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70AFB-6324-4341-E8EB-EC7D230DEE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3" y="2030610"/>
            <a:ext cx="242645" cy="1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B4BA4-7069-6A97-D81D-A0AC9905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Российское движение детей и молодежи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229046" y="1512607"/>
            <a:ext cx="8115300" cy="555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prstClr val="black"/>
                </a:solidFill>
                <a:latin typeface="Montserrat" panose="020B0604020202020204"/>
              </a:rPr>
              <a:t>Федеральный закон от 14.07.2022 № 261-ФЗ «О Российском движении детей и молодежи»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9647" y="2115055"/>
            <a:ext cx="5216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20B0604020202020204"/>
              </a:rPr>
              <a:t>Участники: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/>
              </a:rPr>
              <a:t>обучающиеся образовательных организаций от 6 до 18 лет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/>
              </a:rPr>
              <a:t>наставники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sz="1200" dirty="0">
              <a:latin typeface="Montserrat" panose="020B0604020202020204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Символика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Гимн, флаги, эмблемы</a:t>
            </a:r>
          </a:p>
          <a:p>
            <a:endParaRPr lang="ru-RU" sz="1200" dirty="0">
              <a:latin typeface="Montserrat" panose="020B0604020202020204"/>
            </a:endParaRPr>
          </a:p>
          <a:p>
            <a:r>
              <a:rPr lang="ru-RU" sz="1200" b="1" dirty="0">
                <a:latin typeface="Montserrat" panose="020B0604020202020204"/>
              </a:rPr>
              <a:t>Структура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/>
              </a:rPr>
              <a:t>региональное отделение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/>
              </a:rPr>
              <a:t>местные отделения в каждой территории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20B0604020202020204"/>
              </a:rPr>
              <a:t>первичные отделения </a:t>
            </a:r>
            <a:br>
              <a:rPr lang="ru-RU" sz="1200" dirty="0">
                <a:latin typeface="Montserrat" panose="020B0604020202020204"/>
              </a:rPr>
            </a:br>
            <a:r>
              <a:rPr lang="ru-RU" sz="1200" dirty="0">
                <a:latin typeface="Montserrat" panose="020B0604020202020204"/>
              </a:rPr>
              <a:t>(организации, осуществляющие работу с детьми и молодежью)</a:t>
            </a:r>
          </a:p>
        </p:txBody>
      </p:sp>
      <p:sp>
        <p:nvSpPr>
          <p:cNvPr id="25" name="Прямоугольник 24"/>
          <p:cNvSpPr/>
          <p:nvPr/>
        </p:nvSpPr>
        <p:spPr>
          <a:xfrm rot="1532594">
            <a:off x="7670777" y="1126166"/>
            <a:ext cx="955384" cy="433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НОВОЕ</a:t>
            </a:r>
            <a:r>
              <a:rPr lang="en-US" sz="12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10" y="2067777"/>
            <a:ext cx="2662070" cy="1701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10" y="3915151"/>
            <a:ext cx="2662070" cy="16886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9" y="3620046"/>
            <a:ext cx="787400" cy="5905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1" y="1934288"/>
            <a:ext cx="758822" cy="758822"/>
          </a:xfrm>
          <a:prstGeom prst="rect">
            <a:avLst/>
          </a:prstGeom>
        </p:spPr>
      </p:pic>
      <p:pic>
        <p:nvPicPr>
          <p:cNvPr id="1026" name="Picture 2" descr="https://ozmo.ru/files/image/34/48/55/lg!ts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5" y="2573022"/>
            <a:ext cx="654284" cy="4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27DF6-1386-1367-8963-9B48365C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условий для поддержки детских и молодежных инициатив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571285"/>
            <a:ext cx="5426846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450"/>
              </a:spcBef>
              <a:defRPr/>
            </a:pPr>
            <a:r>
              <a:rPr lang="ru-RU" sz="1125" b="1" dirty="0">
                <a:solidFill>
                  <a:prstClr val="black"/>
                </a:solidFill>
                <a:latin typeface="Montserrat" panose="00000500000000000000" pitchFamily="2" charset="-52"/>
              </a:rPr>
              <a:t>Основные направления деятельности:</a:t>
            </a:r>
          </a:p>
          <a:p>
            <a:pPr marL="214313" indent="-214313" defTabSz="685800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развитие воспитательной среды школы </a:t>
            </a:r>
          </a:p>
          <a:p>
            <a:pPr marL="214313" indent="-214313" defTabSz="685800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выстраивание взаимодействия c родительским coo6щecтвoм </a:t>
            </a:r>
          </a:p>
          <a:p>
            <a:pPr marL="214313" indent="-214313" defTabSz="685800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формирование и развитие детского актива </a:t>
            </a:r>
          </a:p>
          <a:p>
            <a:pPr marL="214313" indent="-214313" defTabSz="685800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выстраивание взаимодействия c учреждениями дополнительного образования, культуры, спорта, молодежной политики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0337" y="2324011"/>
            <a:ext cx="3630466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125" b="1" dirty="0">
                <a:solidFill>
                  <a:srgbClr val="C00000"/>
                </a:solidFill>
                <a:latin typeface="Montserrat" panose="00000500000000000000" pitchFamily="2" charset="-52"/>
              </a:rPr>
              <a:t>46</a:t>
            </a: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 субъектов Российской Федерации</a:t>
            </a:r>
          </a:p>
          <a:p>
            <a:pPr defTabSz="685800">
              <a:defRPr/>
            </a:pPr>
            <a:r>
              <a:rPr lang="ru-RU" sz="1125" b="1" dirty="0">
                <a:solidFill>
                  <a:srgbClr val="C00000"/>
                </a:solidFill>
                <a:latin typeface="Montserrat" panose="00000500000000000000" pitchFamily="2" charset="-52"/>
              </a:rPr>
              <a:t>808</a:t>
            </a: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 заявок от Пермского края</a:t>
            </a:r>
          </a:p>
          <a:p>
            <a:pPr defTabSz="685800">
              <a:defRPr/>
            </a:pPr>
            <a:r>
              <a:rPr lang="ru-RU" sz="1125" b="1" dirty="0">
                <a:solidFill>
                  <a:srgbClr val="C00000"/>
                </a:solidFill>
                <a:latin typeface="Montserrat" panose="00000500000000000000" pitchFamily="2" charset="-52"/>
              </a:rPr>
              <a:t>406</a:t>
            </a: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 человек прошли конкурсный отбор</a:t>
            </a:r>
          </a:p>
          <a:p>
            <a:r>
              <a:rPr lang="ru-RU" sz="1050" dirty="0">
                <a:latin typeface="Montserrat" panose="020B0604020202020204" charset="-52"/>
              </a:rPr>
              <a:t>2023 год –</a:t>
            </a:r>
            <a:r>
              <a:rPr lang="ru-RU" sz="1050" b="1" dirty="0">
                <a:solidFill>
                  <a:srgbClr val="C00000"/>
                </a:solidFill>
                <a:latin typeface="Montserrat" panose="020B0604020202020204" charset="-52"/>
              </a:rPr>
              <a:t> 274</a:t>
            </a:r>
            <a:r>
              <a:rPr lang="ru-RU" sz="1050" dirty="0">
                <a:latin typeface="Montserrat" panose="020B0604020202020204" charset="-52"/>
              </a:rPr>
              <a:t> школы</a:t>
            </a:r>
          </a:p>
          <a:p>
            <a:r>
              <a:rPr lang="ru-RU" sz="1050" dirty="0">
                <a:latin typeface="Montserrat" panose="020B0604020202020204" charset="-52"/>
              </a:rPr>
              <a:t>2024 год – </a:t>
            </a:r>
            <a:r>
              <a:rPr lang="ru-RU" sz="1050" b="1" dirty="0">
                <a:solidFill>
                  <a:srgbClr val="C00000"/>
                </a:solidFill>
                <a:latin typeface="Montserrat" panose="020B0604020202020204" charset="-52"/>
              </a:rPr>
              <a:t>114</a:t>
            </a:r>
            <a:r>
              <a:rPr lang="ru-RU" sz="1050" dirty="0">
                <a:latin typeface="Montserrat" panose="020B0604020202020204" charset="-52"/>
              </a:rPr>
              <a:t> школ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CDF08A-8EBE-B0F0-66C1-BEE729AB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5977"/>
            <a:ext cx="9144000" cy="553212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B1FC6859-55E1-125C-8546-BC724EA91A39}"/>
              </a:ext>
            </a:extLst>
          </p:cNvPr>
          <p:cNvSpPr txBox="1">
            <a:spLocks/>
          </p:cNvSpPr>
          <p:nvPr/>
        </p:nvSpPr>
        <p:spPr>
          <a:xfrm>
            <a:off x="251521" y="1660654"/>
            <a:ext cx="8659733" cy="3491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dirty="0"/>
              <a:t>Советник директора по воспитанию и взаимодействию с детскими общественными объединениями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19D09E-0751-125D-B2F6-C2CE9E777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240" y="3908461"/>
            <a:ext cx="2249240" cy="1500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CCED05-7035-71D1-7C2B-DE11F5C0A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239" y="2289627"/>
            <a:ext cx="2249241" cy="1500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50654">
            <a:off x="8197161" y="1381539"/>
            <a:ext cx="887045" cy="649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9" y="2322853"/>
            <a:ext cx="2222655" cy="10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2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89DDB0-659E-30A5-4E68-B6C54E1E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905"/>
            <a:ext cx="3117679" cy="280452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  <a:p>
            <a:r>
              <a:rPr lang="ru-RU" dirty="0"/>
              <a:t>Новые пространства – новые возможности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515887"/>
            <a:ext cx="8640960" cy="323850"/>
          </a:xfrm>
        </p:spPr>
        <p:txBody>
          <a:bodyPr/>
          <a:lstStyle/>
          <a:p>
            <a:r>
              <a:rPr lang="ru-RU" dirty="0"/>
              <a:t>Центры детских инициатив – в каждой школе!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b="-1941"/>
          <a:stretch/>
        </p:blipFill>
        <p:spPr>
          <a:xfrm>
            <a:off x="6043389" y="3743325"/>
            <a:ext cx="2852961" cy="1834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89" y="1808813"/>
            <a:ext cx="2849728" cy="17440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378" y="3568481"/>
            <a:ext cx="1615601" cy="1615601"/>
          </a:xfrm>
          <a:prstGeom prst="ellipse">
            <a:avLst/>
          </a:prstGeom>
          <a:effectLst>
            <a:outerShdw blurRad="50800" dist="38100" dir="36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049008"/>
            <a:ext cx="1450910" cy="1450910"/>
          </a:xfrm>
          <a:prstGeom prst="ellipse">
            <a:avLst/>
          </a:prstGeom>
          <a:effectLst>
            <a:outerShdw blurRad="50800" dist="38100" dir="4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9657" y="2017852"/>
            <a:ext cx="27474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Montserrat" panose="00000500000000000000" pitchFamily="2" charset="-52"/>
              </a:rPr>
              <a:t>Рекомендуемый перечень оборудования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9656" y="2610527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Информационные стенды о детских и молодежных общественных объединениях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Компьютерное и презентационное оборудование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Звуковое оборудование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Фото и видео оборудование</a:t>
            </a:r>
          </a:p>
          <a:p>
            <a:pPr marL="214313" indent="-214313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Настольные игры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0654">
            <a:off x="7641541" y="945620"/>
            <a:ext cx="887045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854" y="59770"/>
            <a:ext cx="8974145" cy="676866"/>
          </a:xfrm>
        </p:spPr>
        <p:txBody>
          <a:bodyPr>
            <a:noAutofit/>
          </a:bodyPr>
          <a:lstStyle/>
          <a:p>
            <a:r>
              <a:rPr lang="ru-RU" sz="2800" dirty="0"/>
              <a:t>Профилактика детского и семейного неблагополучия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5690" r="74242" b="73724"/>
          <a:stretch/>
        </p:blipFill>
        <p:spPr bwMode="auto">
          <a:xfrm>
            <a:off x="169855" y="854809"/>
            <a:ext cx="2032536" cy="6489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150" y="1565576"/>
            <a:ext cx="2781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latin typeface="Montserrat bold" panose="020B0604020202020204" charset="-52"/>
              </a:rPr>
              <a:t>123 ребенка</a:t>
            </a:r>
            <a:r>
              <a:rPr lang="ru-RU" sz="2000" dirty="0">
                <a:latin typeface="Montserrat Regular" panose="020B0604020202020204" charset="-52"/>
              </a:rPr>
              <a:t> с педагогическими индикаторами</a:t>
            </a:r>
          </a:p>
          <a:p>
            <a:pPr>
              <a:lnSpc>
                <a:spcPts val="2000"/>
              </a:lnSpc>
            </a:pPr>
            <a:endParaRPr lang="ru-RU" sz="2000" dirty="0">
              <a:latin typeface="Montserrat Regular" panose="020B0604020202020204" charset="-52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latin typeface="Montserrat bold" panose="020B0604020202020204" charset="-52"/>
              </a:rPr>
              <a:t>100%</a:t>
            </a:r>
            <a:r>
              <a:rPr lang="ru-RU" sz="2000" dirty="0">
                <a:latin typeface="Montserrat bold" panose="020B0604020202020204" charset="-52"/>
              </a:rPr>
              <a:t> </a:t>
            </a:r>
            <a:r>
              <a:rPr lang="ru-RU" sz="2000" dirty="0">
                <a:latin typeface="Montserrat Regular" panose="020B0604020202020204" charset="-52"/>
              </a:rPr>
              <a:t>классных руководителей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149" y="3484479"/>
            <a:ext cx="3323375" cy="161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b="1" dirty="0">
                <a:latin typeface="Montserrat bold" panose="020B0604020202020204" charset="-52"/>
              </a:rPr>
              <a:t>Количество участников СПТ с целью выявления риска зависимого </a:t>
            </a:r>
          </a:p>
          <a:p>
            <a:pPr>
              <a:lnSpc>
                <a:spcPts val="1300"/>
              </a:lnSpc>
            </a:pPr>
            <a:endParaRPr lang="ru-RU" b="1" dirty="0">
              <a:latin typeface="Montserrat bold" panose="020B0604020202020204" charset="-52"/>
            </a:endParaRPr>
          </a:p>
          <a:p>
            <a:pPr>
              <a:lnSpc>
                <a:spcPts val="1300"/>
              </a:lnSpc>
            </a:pPr>
            <a:r>
              <a:rPr lang="ru-RU" b="1" dirty="0">
                <a:latin typeface="Montserrat bold" panose="020B0604020202020204" charset="-52"/>
              </a:rPr>
              <a:t>поведения – 587 чел. (в прошлом году 506 обучающихся), из них 30 чел. с высоким уровнем риска к девиантному поведению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1071546"/>
            <a:ext cx="2423054" cy="75768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Педагогическое наблюдение, в т.ч. в социальных сетях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83869" y="782879"/>
            <a:ext cx="1931140" cy="57441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ИС Траектория 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3867" y="1714489"/>
            <a:ext cx="2423054" cy="92869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3-х уровневая система оказания психологической помощи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572264" y="2571744"/>
            <a:ext cx="1922988" cy="8572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Родительское образование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83868" y="2918134"/>
            <a:ext cx="2423054" cy="868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Медиация в разрешения конфликтов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3643314"/>
            <a:ext cx="2423054" cy="1158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Выявление зависимого поведения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783867" y="4429132"/>
            <a:ext cx="2423054" cy="92869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Дополнительная занятость – 83%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786182" y="5143512"/>
            <a:ext cx="2423054" cy="121444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Межведомственное взаимодействие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193DD6B-6A09-448F-938A-7018F5110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grpSp>
        <p:nvGrpSpPr>
          <p:cNvPr id="4" name="Группа 25"/>
          <p:cNvGrpSpPr/>
          <p:nvPr/>
        </p:nvGrpSpPr>
        <p:grpSpPr>
          <a:xfrm>
            <a:off x="2804262" y="905322"/>
            <a:ext cx="518782" cy="3714600"/>
            <a:chOff x="6052681" y="4167638"/>
            <a:chExt cx="499088" cy="2614799"/>
          </a:xfrm>
        </p:grpSpPr>
        <p:sp>
          <p:nvSpPr>
            <p:cNvPr id="27" name="object 9"/>
            <p:cNvSpPr/>
            <p:nvPr/>
          </p:nvSpPr>
          <p:spPr>
            <a:xfrm>
              <a:off x="6415685" y="4348626"/>
              <a:ext cx="15792" cy="377"/>
            </a:xfrm>
            <a:custGeom>
              <a:avLst/>
              <a:gdLst/>
              <a:ahLst/>
              <a:cxnLst/>
              <a:rect l="l" t="t" r="r" b="b"/>
              <a:pathLst>
                <a:path w="27305" h="635">
                  <a:moveTo>
                    <a:pt x="26845" y="0"/>
                  </a:moveTo>
                  <a:lnTo>
                    <a:pt x="0" y="0"/>
                  </a:lnTo>
                  <a:lnTo>
                    <a:pt x="4525" y="105"/>
                  </a:lnTo>
                  <a:lnTo>
                    <a:pt x="8930" y="378"/>
                  </a:lnTo>
                  <a:lnTo>
                    <a:pt x="13437" y="378"/>
                  </a:lnTo>
                  <a:lnTo>
                    <a:pt x="17956" y="378"/>
                  </a:lnTo>
                  <a:lnTo>
                    <a:pt x="22359" y="105"/>
                  </a:lnTo>
                  <a:lnTo>
                    <a:pt x="26845" y="0"/>
                  </a:lnTo>
                  <a:close/>
                </a:path>
              </a:pathLst>
            </a:custGeom>
            <a:solidFill>
              <a:srgbClr val="0A7BB6"/>
            </a:solidFill>
          </p:spPr>
          <p:txBody>
            <a:bodyPr wrap="square" lIns="0" tIns="0" rIns="0" bIns="0" rtlCol="0"/>
            <a:lstStyle/>
            <a:p>
              <a:endParaRPr sz="2115" dirty="0">
                <a:latin typeface="Montserrat Regular" panose="00000500000000000000" pitchFamily="2" charset="-52"/>
              </a:endParaRPr>
            </a:p>
          </p:txBody>
        </p:sp>
        <p:pic>
          <p:nvPicPr>
            <p:cNvPr id="28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9935" y="4443889"/>
              <a:ext cx="94748" cy="97244"/>
            </a:xfrm>
            <a:prstGeom prst="rect">
              <a:avLst/>
            </a:prstGeom>
          </p:spPr>
        </p:pic>
        <p:pic>
          <p:nvPicPr>
            <p:cNvPr id="29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4871820"/>
              <a:ext cx="94748" cy="97244"/>
            </a:xfrm>
            <a:prstGeom prst="rect">
              <a:avLst/>
            </a:prstGeom>
          </p:spPr>
        </p:pic>
        <p:pic>
          <p:nvPicPr>
            <p:cNvPr id="30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5335433"/>
              <a:ext cx="94748" cy="97244"/>
            </a:xfrm>
            <a:prstGeom prst="rect">
              <a:avLst/>
            </a:prstGeom>
          </p:spPr>
        </p:pic>
        <p:pic>
          <p:nvPicPr>
            <p:cNvPr id="31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5807821"/>
              <a:ext cx="94748" cy="97244"/>
            </a:xfrm>
            <a:prstGeom prst="rect">
              <a:avLst/>
            </a:prstGeom>
          </p:spPr>
        </p:pic>
        <p:grpSp>
          <p:nvGrpSpPr>
            <p:cNvPr id="5" name="Группа 31"/>
            <p:cNvGrpSpPr/>
            <p:nvPr/>
          </p:nvGrpSpPr>
          <p:grpSpPr>
            <a:xfrm>
              <a:off x="6052681" y="4167638"/>
              <a:ext cx="499088" cy="2614799"/>
              <a:chOff x="6052681" y="4167638"/>
              <a:chExt cx="499088" cy="2614799"/>
            </a:xfrm>
          </p:grpSpPr>
          <p:sp>
            <p:nvSpPr>
              <p:cNvPr id="33" name="object 14"/>
              <p:cNvSpPr/>
              <p:nvPr/>
            </p:nvSpPr>
            <p:spPr>
              <a:xfrm>
                <a:off x="6127611" y="4231810"/>
                <a:ext cx="35256" cy="2550627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4297045">
                    <a:moveTo>
                      <a:pt x="60954" y="0"/>
                    </a:moveTo>
                    <a:lnTo>
                      <a:pt x="0" y="0"/>
                    </a:lnTo>
                    <a:lnTo>
                      <a:pt x="0" y="4297000"/>
                    </a:lnTo>
                    <a:lnTo>
                      <a:pt x="60954" y="4297000"/>
                    </a:lnTo>
                    <a:lnTo>
                      <a:pt x="60954" y="0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  <p:sp>
            <p:nvSpPr>
              <p:cNvPr id="34" name="object 19"/>
              <p:cNvSpPr/>
              <p:nvPr/>
            </p:nvSpPr>
            <p:spPr>
              <a:xfrm>
                <a:off x="6052681" y="4167638"/>
                <a:ext cx="499088" cy="1701423"/>
              </a:xfrm>
              <a:custGeom>
                <a:avLst/>
                <a:gdLst/>
                <a:ahLst/>
                <a:cxnLst/>
                <a:rect l="l" t="t" r="r" b="b"/>
                <a:pathLst>
                  <a:path w="862964" h="2866390">
                    <a:moveTo>
                      <a:pt x="320065" y="277177"/>
                    </a:moveTo>
                    <a:lnTo>
                      <a:pt x="160032" y="0"/>
                    </a:lnTo>
                    <a:lnTo>
                      <a:pt x="0" y="277177"/>
                    </a:lnTo>
                    <a:lnTo>
                      <a:pt x="71920" y="277177"/>
                    </a:lnTo>
                    <a:lnTo>
                      <a:pt x="160032" y="124548"/>
                    </a:lnTo>
                    <a:lnTo>
                      <a:pt x="248145" y="277177"/>
                    </a:lnTo>
                    <a:lnTo>
                      <a:pt x="320065" y="277177"/>
                    </a:lnTo>
                    <a:close/>
                  </a:path>
                  <a:path w="862964" h="2866390">
                    <a:moveTo>
                      <a:pt x="862952" y="2839428"/>
                    </a:moveTo>
                    <a:lnTo>
                      <a:pt x="129552" y="2839428"/>
                    </a:lnTo>
                    <a:lnTo>
                      <a:pt x="129552" y="2866098"/>
                    </a:lnTo>
                    <a:lnTo>
                      <a:pt x="862952" y="2866098"/>
                    </a:lnTo>
                    <a:lnTo>
                      <a:pt x="862952" y="2839428"/>
                    </a:lnTo>
                    <a:close/>
                  </a:path>
                  <a:path w="862964" h="2866390">
                    <a:moveTo>
                      <a:pt x="862952" y="2043595"/>
                    </a:moveTo>
                    <a:lnTo>
                      <a:pt x="129552" y="2043595"/>
                    </a:lnTo>
                    <a:lnTo>
                      <a:pt x="129552" y="2070265"/>
                    </a:lnTo>
                    <a:lnTo>
                      <a:pt x="862952" y="2070265"/>
                    </a:lnTo>
                    <a:lnTo>
                      <a:pt x="862952" y="2043595"/>
                    </a:lnTo>
                    <a:close/>
                  </a:path>
                  <a:path w="862964" h="2866390">
                    <a:moveTo>
                      <a:pt x="862952" y="1262545"/>
                    </a:moveTo>
                    <a:lnTo>
                      <a:pt x="129552" y="1262545"/>
                    </a:lnTo>
                    <a:lnTo>
                      <a:pt x="129552" y="1289215"/>
                    </a:lnTo>
                    <a:lnTo>
                      <a:pt x="862952" y="1289215"/>
                    </a:lnTo>
                    <a:lnTo>
                      <a:pt x="862952" y="1262545"/>
                    </a:lnTo>
                    <a:close/>
                  </a:path>
                  <a:path w="862964" h="2866390">
                    <a:moveTo>
                      <a:pt x="862952" y="541616"/>
                    </a:moveTo>
                    <a:lnTo>
                      <a:pt x="129552" y="541616"/>
                    </a:lnTo>
                    <a:lnTo>
                      <a:pt x="129552" y="568286"/>
                    </a:lnTo>
                    <a:lnTo>
                      <a:pt x="862952" y="568286"/>
                    </a:lnTo>
                    <a:lnTo>
                      <a:pt x="862952" y="541616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91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4334F83-CB74-02C7-8B86-497B9C4D66E4}"/>
              </a:ext>
            </a:extLst>
          </p:cNvPr>
          <p:cNvSpPr/>
          <p:nvPr/>
        </p:nvSpPr>
        <p:spPr>
          <a:xfrm>
            <a:off x="0" y="1568032"/>
            <a:ext cx="9144000" cy="509695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09A330F8-B3C0-DC62-81BF-F47D75227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6F9C2C31-4648-E461-7E51-B76FBE521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Главная задача системы образования</a:t>
            </a:r>
          </a:p>
        </p:txBody>
      </p:sp>
      <p:sp>
        <p:nvSpPr>
          <p:cNvPr id="42" name="Объект 41">
            <a:extLst>
              <a:ext uri="{FF2B5EF4-FFF2-40B4-BE49-F238E27FC236}">
                <a16:creationId xmlns:a16="http://schemas.microsoft.com/office/drawing/2014/main" id="{85F8E066-F68A-BE96-6F1A-70B60369B9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Создание единого образовательного пространства, обеспечивающего все условия</a:t>
            </a:r>
            <a:br>
              <a:rPr lang="ru-RU" dirty="0"/>
            </a:br>
            <a:r>
              <a:rPr lang="ru-RU" dirty="0"/>
              <a:t>для получения качественного образования и развития каждого ребенка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1499E9EA-EF71-22D6-ADF4-71C0A19A7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D06886D-E3F2-5F71-F921-B94D4A63D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1914943" y="2824115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74C45A8-9114-03EE-A953-197B94FA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2648366" y="3710185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AF0EEEE-7950-FC25-3897-3754E81BE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3359020" y="2813056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1F4FB63-8FEA-7808-5065-2CF0A71DA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4094260" y="3710816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EB82DA7-E815-B229-A65B-64872D7C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4793309" y="2813486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BAE2F41-C6DB-8CB0-B02D-6F3B259AC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45" y="3168540"/>
            <a:ext cx="432963" cy="43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313F999-DD3D-E491-17D9-474A8D4FD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08" y="3103547"/>
            <a:ext cx="571809" cy="57180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E60A14C-D14D-E7C8-BCA1-77FF9EA6D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50" y="4065669"/>
            <a:ext cx="432000" cy="432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ECAA7F5-28D4-A84D-D3EC-3193ACB463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15" y="3219276"/>
            <a:ext cx="406579" cy="35264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619C8BE-C712-2F16-5F28-0155111992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59" y="4166902"/>
            <a:ext cx="453017" cy="31209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34D1D316-A1D1-AB4C-A3E2-27E503145E6A}"/>
              </a:ext>
            </a:extLst>
          </p:cNvPr>
          <p:cNvSpPr txBox="1"/>
          <p:nvPr/>
        </p:nvSpPr>
        <p:spPr>
          <a:xfrm>
            <a:off x="1345856" y="2472801"/>
            <a:ext cx="14157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2E6CA4"/>
                </a:solidFill>
                <a:latin typeface="Montserrat" panose="00000500000000000000" pitchFamily="2" charset="-52"/>
              </a:rPr>
              <a:t>ВОСПИТАНИЕ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0CD9D1-B983-0E9F-5CF5-17495FEB2BE0}"/>
              </a:ext>
            </a:extLst>
          </p:cNvPr>
          <p:cNvSpPr txBox="1"/>
          <p:nvPr/>
        </p:nvSpPr>
        <p:spPr>
          <a:xfrm>
            <a:off x="741040" y="4859315"/>
            <a:ext cx="29674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50" b="1" dirty="0">
                <a:solidFill>
                  <a:srgbClr val="4B8523"/>
                </a:solidFill>
                <a:latin typeface="Montserrat" panose="00000500000000000000" pitchFamily="2" charset="-52"/>
              </a:rPr>
              <a:t>ЗНАНИЕ:</a:t>
            </a:r>
          </a:p>
          <a:p>
            <a:pPr algn="r"/>
            <a:r>
              <a:rPr lang="ru-RU" sz="1350" b="1" dirty="0">
                <a:solidFill>
                  <a:srgbClr val="4B8523"/>
                </a:solidFill>
                <a:latin typeface="Montserrat" panose="00000500000000000000" pitchFamily="2" charset="-52"/>
              </a:rPr>
              <a:t>КАЧЕСТВО И ОБЪЕКТИВНОСТЬ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7F2A32-43B2-4674-3C39-B00DA8A47A2C}"/>
              </a:ext>
            </a:extLst>
          </p:cNvPr>
          <p:cNvSpPr txBox="1"/>
          <p:nvPr/>
        </p:nvSpPr>
        <p:spPr>
          <a:xfrm>
            <a:off x="3110330" y="2478253"/>
            <a:ext cx="1167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BE5108"/>
                </a:solidFill>
                <a:latin typeface="Montserrat" panose="00000500000000000000" pitchFamily="2" charset="-52"/>
              </a:rPr>
              <a:t>ЗДОРОВЬЕ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4022149" y="4852495"/>
            <a:ext cx="1393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D29602"/>
                </a:solidFill>
                <a:latin typeface="Montserrat" panose="00000500000000000000" pitchFamily="2" charset="-52"/>
              </a:rPr>
              <a:t>ТВОРЧЕСТВО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7DB9C5-0DC7-4AA6-18BB-8DBE54D33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5919586" y="3713536"/>
            <a:ext cx="1142969" cy="1142969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007320-2F2C-E580-8116-0B2895A61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6630241" y="2816407"/>
            <a:ext cx="1142969" cy="1142969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5984980" y="4848082"/>
            <a:ext cx="1007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234E9B"/>
                </a:solidFill>
                <a:latin typeface="Montserrat" panose="00000500000000000000" pitchFamily="2" charset="-52"/>
              </a:rPr>
              <a:t>УЧИТЕЛЬ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EF4B69-F3C4-8336-E088-0CFCD402896D}"/>
              </a:ext>
            </a:extLst>
          </p:cNvPr>
          <p:cNvSpPr txBox="1"/>
          <p:nvPr/>
        </p:nvSpPr>
        <p:spPr>
          <a:xfrm>
            <a:off x="4413984" y="2478253"/>
            <a:ext cx="19303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737373"/>
                </a:solidFill>
                <a:latin typeface="Montserrat" panose="00000500000000000000" pitchFamily="2" charset="-52"/>
              </a:rPr>
              <a:t>ПРОФОРИЕНТАЦИЯ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0D585-24A7-DF19-862D-D2E7959AA423}"/>
              </a:ext>
            </a:extLst>
          </p:cNvPr>
          <p:cNvSpPr txBox="1"/>
          <p:nvPr/>
        </p:nvSpPr>
        <p:spPr>
          <a:xfrm>
            <a:off x="7047706" y="2482688"/>
            <a:ext cx="1048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4B8523"/>
                </a:solidFill>
                <a:latin typeface="Montserrat" panose="00000500000000000000" pitchFamily="2" charset="-52"/>
              </a:rPr>
              <a:t>УСЛОВИЯ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D23355-202E-7C1E-118D-9DC245F308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6" y="4081878"/>
            <a:ext cx="486224" cy="410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8F4C4F-6B5D-BBED-5448-1820520601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11143" r="11239" b="14264"/>
          <a:stretch/>
        </p:blipFill>
        <p:spPr>
          <a:xfrm>
            <a:off x="6944082" y="3189245"/>
            <a:ext cx="515285" cy="3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88EF6-C26C-4C6E-A554-F984D62F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8047806" cy="1008112"/>
          </a:xfrm>
        </p:spPr>
        <p:txBody>
          <a:bodyPr>
            <a:normAutofit/>
          </a:bodyPr>
          <a:lstStyle/>
          <a:p>
            <a:pPr algn="ctr"/>
            <a:br>
              <a:rPr lang="ru-RU" sz="2400" dirty="0"/>
            </a:br>
            <a:r>
              <a:rPr lang="ru-RU" sz="2400" dirty="0"/>
              <a:t>Анализ правонарушений и преступлений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33A187-5847-4E12-B27F-5A1022BE7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816005"/>
              </p:ext>
            </p:extLst>
          </p:nvPr>
        </p:nvGraphicFramePr>
        <p:xfrm>
          <a:off x="625103" y="1262049"/>
          <a:ext cx="8424937" cy="537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034">
                  <a:extLst>
                    <a:ext uri="{9D8B030D-6E8A-4147-A177-3AD203B41FA5}">
                      <a16:colId xmlns:a16="http://schemas.microsoft.com/office/drawing/2014/main" val="2158043493"/>
                    </a:ext>
                  </a:extLst>
                </a:gridCol>
                <a:gridCol w="903693">
                  <a:extLst>
                    <a:ext uri="{9D8B030D-6E8A-4147-A177-3AD203B41FA5}">
                      <a16:colId xmlns:a16="http://schemas.microsoft.com/office/drawing/2014/main" val="1224655778"/>
                    </a:ext>
                  </a:extLst>
                </a:gridCol>
                <a:gridCol w="898817">
                  <a:extLst>
                    <a:ext uri="{9D8B030D-6E8A-4147-A177-3AD203B41FA5}">
                      <a16:colId xmlns:a16="http://schemas.microsoft.com/office/drawing/2014/main" val="1974657399"/>
                    </a:ext>
                  </a:extLst>
                </a:gridCol>
                <a:gridCol w="852676">
                  <a:extLst>
                    <a:ext uri="{9D8B030D-6E8A-4147-A177-3AD203B41FA5}">
                      <a16:colId xmlns:a16="http://schemas.microsoft.com/office/drawing/2014/main" val="278719192"/>
                    </a:ext>
                  </a:extLst>
                </a:gridCol>
                <a:gridCol w="659492">
                  <a:extLst>
                    <a:ext uri="{9D8B030D-6E8A-4147-A177-3AD203B41FA5}">
                      <a16:colId xmlns:a16="http://schemas.microsoft.com/office/drawing/2014/main" val="4005904190"/>
                    </a:ext>
                  </a:extLst>
                </a:gridCol>
                <a:gridCol w="964435">
                  <a:extLst>
                    <a:ext uri="{9D8B030D-6E8A-4147-A177-3AD203B41FA5}">
                      <a16:colId xmlns:a16="http://schemas.microsoft.com/office/drawing/2014/main" val="3007365040"/>
                    </a:ext>
                  </a:extLst>
                </a:gridCol>
                <a:gridCol w="1051790">
                  <a:extLst>
                    <a:ext uri="{9D8B030D-6E8A-4147-A177-3AD203B41FA5}">
                      <a16:colId xmlns:a16="http://schemas.microsoft.com/office/drawing/2014/main" val="1285421980"/>
                    </a:ext>
                  </a:extLst>
                </a:gridCol>
              </a:tblGrid>
              <a:tr h="986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ООД           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правонарушения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268034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7164150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Ординская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1              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2                                      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72684377"/>
                  </a:ext>
                </a:extLst>
              </a:tr>
              <a:tr h="571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«Ординская СОШ» филиал «Шляпниковская ООШ»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8396041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«Медянская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0755582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«Красноясыльская ООШ»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7166792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«Ашапская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1190799"/>
                  </a:ext>
                </a:extLst>
              </a:tr>
              <a:tr h="571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«Ашапская СОШ» филиал «Малоашапская ООШ»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9344058"/>
                  </a:ext>
                </a:extLst>
              </a:tr>
              <a:tr h="31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«Карьевская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4325579"/>
                  </a:ext>
                </a:extLst>
              </a:tr>
              <a:tr h="449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Ашапская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ОШИ»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                     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                            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8545458"/>
                  </a:ext>
                </a:extLst>
              </a:tr>
              <a:tr h="37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округу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02" marR="66002" marT="33002" marB="330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002" marR="66002" marT="33002" marB="330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002" marR="66002" marT="33002" marB="330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06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16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D579E7-9677-4275-9A9E-3C9DFAF30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4638"/>
            <a:ext cx="2115209" cy="28202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55353-E5CD-4C25-803F-4E93A2F9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Муниципальный конкурс </a:t>
            </a:r>
            <a:br>
              <a:rPr lang="ru-RU" sz="2400" b="1" dirty="0"/>
            </a:br>
            <a:r>
              <a:rPr lang="ru-RU" sz="2400" b="1" dirty="0"/>
              <a:t>«Классный руководитель года»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A46A7-718D-423B-B521-C0D7363A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Приняли участие 7 классных руководителей:</a:t>
            </a:r>
          </a:p>
          <a:p>
            <a:pPr marL="0" indent="0">
              <a:buNone/>
            </a:pPr>
            <a:r>
              <a:rPr lang="ru-RU" sz="1800" dirty="0"/>
              <a:t>1 место – Оксана Леонидовна Антонова, классный </a:t>
            </a:r>
          </a:p>
          <a:p>
            <a:pPr marL="0" indent="0">
              <a:buNone/>
            </a:pPr>
            <a:r>
              <a:rPr lang="ru-RU" sz="1800" dirty="0"/>
              <a:t>руководитель 9 класса «Особый ребенок»  </a:t>
            </a:r>
          </a:p>
          <a:p>
            <a:pPr marL="0" indent="0">
              <a:buNone/>
            </a:pPr>
            <a:r>
              <a:rPr lang="ru-RU" sz="1800" dirty="0"/>
              <a:t>МКОУ «</a:t>
            </a:r>
            <a:r>
              <a:rPr lang="ru-RU" sz="1800" dirty="0" err="1"/>
              <a:t>Ашапская</a:t>
            </a:r>
            <a:r>
              <a:rPr lang="ru-RU" sz="1800" dirty="0"/>
              <a:t> ОШИ»</a:t>
            </a:r>
          </a:p>
          <a:p>
            <a:pPr marL="0" indent="0">
              <a:buNone/>
            </a:pPr>
            <a:r>
              <a:rPr lang="ru-RU" sz="1800" dirty="0"/>
              <a:t>2 место – Марина Валерьевна </a:t>
            </a:r>
            <a:r>
              <a:rPr lang="ru-RU" sz="1800" dirty="0" err="1"/>
              <a:t>Умпелева</a:t>
            </a:r>
            <a:r>
              <a:rPr lang="ru-RU" sz="1800" dirty="0"/>
              <a:t>, классный</a:t>
            </a:r>
          </a:p>
          <a:p>
            <a:pPr marL="0" indent="0">
              <a:buNone/>
            </a:pPr>
            <a:r>
              <a:rPr lang="ru-RU" sz="1800" dirty="0"/>
              <a:t>руководитель 7 класса  МБОУ «</a:t>
            </a:r>
            <a:r>
              <a:rPr lang="ru-RU" sz="1800" dirty="0" err="1"/>
              <a:t>Красноясыльская</a:t>
            </a:r>
            <a:r>
              <a:rPr lang="ru-RU" sz="1800" dirty="0"/>
              <a:t> ООШ»</a:t>
            </a:r>
          </a:p>
          <a:p>
            <a:pPr marL="0" indent="0">
              <a:buNone/>
            </a:pPr>
            <a:r>
              <a:rPr lang="ru-RU" sz="1800" dirty="0"/>
              <a:t>3 место – Елена Александровна </a:t>
            </a:r>
            <a:r>
              <a:rPr lang="ru-RU" sz="1800" dirty="0" err="1"/>
              <a:t>Канисева</a:t>
            </a:r>
            <a:r>
              <a:rPr lang="ru-RU" sz="1800" dirty="0"/>
              <a:t>, классный руководитель 9 «б» класса  МБОУ «</a:t>
            </a:r>
            <a:r>
              <a:rPr lang="ru-RU" sz="1800" dirty="0" err="1"/>
              <a:t>Ашапская</a:t>
            </a:r>
            <a:r>
              <a:rPr lang="ru-RU" sz="1800" dirty="0"/>
              <a:t>  СОШ»</a:t>
            </a:r>
          </a:p>
        </p:txBody>
      </p:sp>
    </p:spTree>
    <p:extLst>
      <p:ext uri="{BB962C8B-B14F-4D97-AF65-F5344CB8AC3E}">
        <p14:creationId xmlns:p14="http://schemas.microsoft.com/office/powerpoint/2010/main" val="18261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035840" y="3108323"/>
            <a:ext cx="4243337" cy="424333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5" y="2930125"/>
            <a:ext cx="45207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4B8523"/>
                </a:solidFill>
                <a:latin typeface="Montserrat" panose="00000500000000000000" pitchFamily="2" charset="-52"/>
              </a:rPr>
              <a:t>ЗНАНИЕ:</a:t>
            </a:r>
          </a:p>
          <a:p>
            <a:r>
              <a:rPr lang="ru-RU" sz="3300" b="1" dirty="0">
                <a:solidFill>
                  <a:srgbClr val="4B8523"/>
                </a:solidFill>
                <a:latin typeface="Montserrat" panose="00000500000000000000" pitchFamily="2" charset="-52"/>
              </a:rPr>
              <a:t>КАЧЕСТВО</a:t>
            </a:r>
          </a:p>
          <a:p>
            <a:r>
              <a:rPr lang="ru-RU" sz="3300" b="1" dirty="0">
                <a:solidFill>
                  <a:srgbClr val="4B8523"/>
                </a:solidFill>
                <a:latin typeface="Montserrat" panose="00000500000000000000" pitchFamily="2" charset="-52"/>
              </a:rPr>
              <a:t>И ОБЪЕКТИВНОСТЬ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4B8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06E4E1-7CC2-4E5A-B361-D6945BC8F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6" y="4441215"/>
            <a:ext cx="1652779" cy="11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44FE55-2D96-C027-B4B4-DF53D8689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Мониторинговые (оценочные) процедуры</a:t>
            </a:r>
            <a:br>
              <a:rPr lang="ru-RU" dirty="0"/>
            </a:br>
            <a:r>
              <a:rPr lang="ru-RU" dirty="0"/>
              <a:t>Министерства просвещения Российской Федерации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527978"/>
            <a:ext cx="9144000" cy="2947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lvl="1" indent="0">
              <a:lnSpc>
                <a:spcPct val="80000"/>
              </a:lnSpc>
              <a:spcBef>
                <a:spcPts val="675"/>
              </a:spcBef>
              <a:buNone/>
            </a:pP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Региональная оценка по модели 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PISA </a:t>
            </a:r>
            <a:b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программа по оценке учебных достижений 15-летних учащихся, сентябрь – октябрь 2021 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9666" y="1474411"/>
            <a:ext cx="1111449" cy="4131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84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900" dirty="0">
                <a:latin typeface="Montserrat" panose="00000500000000000000" pitchFamily="2" charset="-52"/>
              </a:rPr>
              <a:t>школы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11116" y="1474411"/>
            <a:ext cx="2081364" cy="4131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3 253 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900" dirty="0">
                <a:latin typeface="Montserrat" panose="00000500000000000000" pitchFamily="2" charset="-52"/>
              </a:rPr>
              <a:t>участника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47643" y="1855406"/>
            <a:ext cx="3752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Montserrat" panose="00000500000000000000" pitchFamily="2" charset="-52"/>
              </a:rPr>
              <a:t>Лучшие школы по результатам исследования (баллы)</a:t>
            </a:r>
          </a:p>
        </p:txBody>
      </p:sp>
      <p:sp>
        <p:nvSpPr>
          <p:cNvPr id="34" name="Объект 4"/>
          <p:cNvSpPr>
            <a:spLocks noGrp="1"/>
          </p:cNvSpPr>
          <p:nvPr>
            <p:ph sz="quarter" idx="13"/>
          </p:nvPr>
        </p:nvSpPr>
        <p:spPr>
          <a:xfrm>
            <a:off x="0" y="3661046"/>
            <a:ext cx="9144000" cy="2387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lvl="1" indent="0">
              <a:lnSpc>
                <a:spcPct val="80000"/>
              </a:lnSpc>
              <a:spcBef>
                <a:spcPts val="675"/>
              </a:spcBef>
              <a:buNone/>
            </a:pP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Общероссийская оценка по модели </a:t>
            </a:r>
            <a:r>
              <a:rPr lang="en-US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PISA</a:t>
            </a: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</a:rPr>
              <a:t>на основе федеральной выборки</a:t>
            </a:r>
            <a:r>
              <a:rPr lang="en-US" sz="105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endParaRPr lang="ru-RU" sz="825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2331" y="3876654"/>
            <a:ext cx="65598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Подготовка к исследованию – </a:t>
            </a:r>
            <a:r>
              <a:rPr lang="ru-RU" sz="900" b="1" dirty="0">
                <a:latin typeface="Montserrat" panose="00000500000000000000" pitchFamily="2" charset="-52"/>
              </a:rPr>
              <a:t>август-сентябрь 2022 г.</a:t>
            </a:r>
            <a:r>
              <a:rPr lang="ru-RU" sz="900" dirty="0">
                <a:latin typeface="Montserrat" panose="00000500000000000000" pitchFamily="2" charset="-52"/>
              </a:rPr>
              <a:t>, проведение тестирования и анкетирования – </a:t>
            </a:r>
            <a:r>
              <a:rPr lang="ru-RU" sz="900" b="1" dirty="0">
                <a:latin typeface="Montserrat" panose="00000500000000000000" pitchFamily="2" charset="-52"/>
              </a:rPr>
              <a:t>октябрь 2022 г.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332331" y="2076185"/>
          <a:ext cx="3548955" cy="144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Объект 4"/>
          <p:cNvSpPr>
            <a:spLocks noGrp="1"/>
          </p:cNvSpPr>
          <p:nvPr>
            <p:ph sz="quarter" idx="13"/>
          </p:nvPr>
        </p:nvSpPr>
        <p:spPr>
          <a:xfrm>
            <a:off x="0" y="4123787"/>
            <a:ext cx="9144000" cy="2666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lvl="1" indent="0">
              <a:lnSpc>
                <a:spcPct val="80000"/>
              </a:lnSpc>
              <a:spcBef>
                <a:spcPts val="675"/>
              </a:spcBef>
              <a:buNone/>
            </a:pP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Ресурсы для </a:t>
            </a:r>
            <a:r>
              <a:rPr lang="ru-RU" sz="1050" b="1" dirty="0">
                <a:solidFill>
                  <a:schemeClr val="tx1"/>
                </a:solidFill>
              </a:rPr>
              <a:t>формирования </a:t>
            </a:r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функциональной грамотности школьников</a:t>
            </a:r>
            <a:endParaRPr lang="ru-RU" sz="825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0964" y="4517379"/>
            <a:ext cx="653975" cy="722210"/>
          </a:xfrm>
          <a:prstGeom prst="roundRect">
            <a:avLst/>
          </a:prstGeom>
          <a:blipFill rotWithShape="0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/>
          <p:cNvSpPr txBox="1"/>
          <p:nvPr/>
        </p:nvSpPr>
        <p:spPr>
          <a:xfrm>
            <a:off x="357009" y="5311261"/>
            <a:ext cx="1013011" cy="140612"/>
          </a:xfrm>
          <a:prstGeom prst="rect">
            <a:avLst/>
          </a:prstGeom>
          <a:noFill/>
        </p:spPr>
        <p:txBody>
          <a:bodyPr wrap="square" lIns="45716" tIns="22858" rIns="45716" bIns="22858" rtlCol="0">
            <a:spAutoFit/>
          </a:bodyPr>
          <a:lstStyle/>
          <a:p>
            <a:pPr>
              <a:lnSpc>
                <a:spcPts val="750"/>
              </a:lnSpc>
            </a:pPr>
            <a:r>
              <a:rPr lang="en-US" sz="600" b="1" spc="10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  <a:hlinkClick r:id="rId6"/>
              </a:rPr>
              <a:t>https://fg.resh.edu.ru</a:t>
            </a:r>
            <a:r>
              <a:rPr lang="en-US" sz="600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  <a:hlinkClick r:id="rId6"/>
              </a:rPr>
              <a:t>/</a:t>
            </a:r>
            <a:endParaRPr lang="ru-RU" sz="600" b="1" dirty="0">
              <a:solidFill>
                <a:srgbClr val="660033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96503" y="5281230"/>
            <a:ext cx="176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  <a:hlinkClick r:id="rId7"/>
              </a:rPr>
              <a:t>https://fipi.ru/otkrytyy-bank-zadaniy-dlya-otsenki-yestestvennonauchnoy-gramotnosti</a:t>
            </a:r>
            <a:endParaRPr lang="ru-RU" sz="600" b="1" dirty="0">
              <a:solidFill>
                <a:srgbClr val="660033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endParaRPr lang="ru-RU" sz="600" b="1" dirty="0">
              <a:solidFill>
                <a:srgbClr val="660033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39514" y="4563539"/>
            <a:ext cx="1182423" cy="47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"/>
              </a:lnSpc>
            </a:pPr>
            <a:r>
              <a:rPr lang="ru-RU" sz="675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675" dirty="0">
              <a:solidFill>
                <a:srgbClr val="660033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3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25" y="4505556"/>
            <a:ext cx="578955" cy="73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1640" y="5277919"/>
            <a:ext cx="8050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  <a:hlinkClick r:id="rId9"/>
              </a:rPr>
              <a:t>https://edsoo.ru/</a:t>
            </a:r>
            <a:r>
              <a:rPr lang="en-US" sz="600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1693" y="4486318"/>
            <a:ext cx="3556505" cy="176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ru-RU" sz="1200" b="1" dirty="0">
                <a:latin typeface="Montserrat" panose="00000500000000000000" pitchFamily="2" charset="-52"/>
              </a:rPr>
              <a:t>Задачи для муниципалитетов</a:t>
            </a:r>
          </a:p>
          <a:p>
            <a:pPr marL="128588" indent="-128588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Повышение объективности оценочных процедур и качественная организация сбора данных</a:t>
            </a:r>
          </a:p>
          <a:p>
            <a:pPr marL="128588" indent="-128588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Организация самооценки эффективности работы школ, директоров и педагогов</a:t>
            </a:r>
          </a:p>
          <a:p>
            <a:pPr marL="128588" indent="-128588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Обеспечение условий для качественной </a:t>
            </a:r>
            <a:r>
              <a:rPr lang="ru-RU" sz="1200" dirty="0" err="1">
                <a:latin typeface="Montserrat" panose="00000500000000000000" pitchFamily="2" charset="-52"/>
              </a:rPr>
              <a:t>профориентационной</a:t>
            </a:r>
            <a:r>
              <a:rPr lang="ru-RU" sz="1200" dirty="0">
                <a:latin typeface="Montserrat" panose="00000500000000000000" pitchFamily="2" charset="-52"/>
              </a:rPr>
              <a:t> работы, установление социального партнерства и сетевых связей с организациями Организация системы мотивации директора и учителя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4216" y="4543555"/>
            <a:ext cx="8502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b="1" spc="10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Электронный банк заданий </a:t>
            </a:r>
            <a:endParaRPr lang="ru-RU" sz="675" dirty="0">
              <a:latin typeface="Montserrat" panose="00000500000000000000" pitchFamily="2" charset="-52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" r="83281" b="1157"/>
          <a:stretch/>
        </p:blipFill>
        <p:spPr>
          <a:xfrm>
            <a:off x="3820510" y="4522014"/>
            <a:ext cx="751490" cy="717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Прямоугольник 47"/>
          <p:cNvSpPr/>
          <p:nvPr/>
        </p:nvSpPr>
        <p:spPr>
          <a:xfrm>
            <a:off x="4603861" y="4581306"/>
            <a:ext cx="808582" cy="40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"/>
              </a:lnSpc>
            </a:pPr>
            <a:r>
              <a:rPr lang="ru-RU" sz="675" b="1" dirty="0">
                <a:solidFill>
                  <a:srgbClr val="660033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Единое содержание общего образования</a:t>
            </a:r>
            <a:endParaRPr lang="ru-RU" sz="675" dirty="0">
              <a:solidFill>
                <a:srgbClr val="660033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000501" y="2076186"/>
          <a:ext cx="4997698" cy="1409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22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latin typeface="Montserrat" panose="00000500000000000000" pitchFamily="2" charset="-52"/>
                        </a:rPr>
                        <a:t>№ п/п</a:t>
                      </a: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latin typeface="Montserrat" panose="00000500000000000000" pitchFamily="2" charset="-52"/>
                        </a:rPr>
                        <a:t>ОО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latin typeface="Montserrat" panose="00000500000000000000" pitchFamily="2" charset="-52"/>
                        </a:rPr>
                        <a:t>Читательская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latin typeface="Montserrat" panose="00000500000000000000" pitchFamily="2" charset="-52"/>
                        </a:rPr>
                        <a:t>Математическая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latin typeface="Montserrat" panose="00000500000000000000" pitchFamily="2" charset="-52"/>
                        </a:rPr>
                        <a:t>Естественно-научная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1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Пермское суворовское военное училище 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587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620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560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2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Пермское президентское кадетское училище им. Героя России Ф. Кузьмина 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557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561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518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3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Ошьинская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СОШ-Базовая школа (Куединский МО)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548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540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489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4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СОШ № 2 с им. В.Н.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Татищева г. Перми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541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501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498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0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5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Гимназия № 33 г. Перми 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540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540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497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0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>
                          <a:latin typeface="Montserrat" panose="00000500000000000000" pitchFamily="2" charset="-52"/>
                        </a:rPr>
                        <a:t>6</a:t>
                      </a:r>
                      <a:endParaRPr lang="ru-RU" sz="8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дизайна Точка г. Перми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532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539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503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32331" y="1920385"/>
            <a:ext cx="3327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Montserrat" panose="00000500000000000000" pitchFamily="2" charset="-52"/>
              </a:rPr>
              <a:t>Результаты исследования Пермский край (баллы)</a:t>
            </a:r>
          </a:p>
        </p:txBody>
      </p:sp>
    </p:spTree>
    <p:extLst>
      <p:ext uri="{BB962C8B-B14F-4D97-AF65-F5344CB8AC3E}">
        <p14:creationId xmlns:p14="http://schemas.microsoft.com/office/powerpoint/2010/main" val="295768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1A686B-69A5-4144-9CAF-983EE59B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093EB7E-8D71-4B9A-BF23-E7371565ACF2}"/>
              </a:ext>
            </a:extLst>
          </p:cNvPr>
          <p:cNvSpPr/>
          <p:nvPr/>
        </p:nvSpPr>
        <p:spPr>
          <a:xfrm>
            <a:off x="336050" y="3329226"/>
            <a:ext cx="1896036" cy="1104698"/>
          </a:xfrm>
          <a:prstGeom prst="roundRect">
            <a:avLst>
              <a:gd name="adj" fmla="val 68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406275" y="2075443"/>
            <a:ext cx="7687621" cy="44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solidFill>
                  <a:prstClr val="black"/>
                </a:solidFill>
                <a:latin typeface="Montserrat" panose="00000500000000000000" pitchFamily="2" charset="-52"/>
              </a:rPr>
              <a:t>Концепция </a:t>
            </a: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</a:rPr>
              <a:t>поддержки школ с низкими образовательными результатами обучающихся и школ, функционирующих в неблагоприятных социальных условиях, в Пермском крае до 2024 года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Система работы со школами с низкими результатами обучения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21520" y="1633385"/>
            <a:ext cx="6697390" cy="22122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По результатам оценочных процедур качества образования 2021 года + данные ФИОКО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018910" y="1569973"/>
            <a:ext cx="327710" cy="3272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36051" y="2812798"/>
            <a:ext cx="8556430" cy="274110"/>
          </a:xfrm>
          <a:prstGeom prst="rect">
            <a:avLst/>
          </a:prstGeom>
          <a:solidFill>
            <a:srgbClr val="E5E8EC"/>
          </a:solidFill>
          <a:ln w="3175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350" b="1" dirty="0">
                <a:solidFill>
                  <a:prstClr val="black"/>
                </a:solidFill>
                <a:latin typeface="Montserrat" panose="00000500000000000000" pitchFamily="2" charset="-52"/>
              </a:rPr>
              <a:t>Комплексная разноуровневая модель системы поддержки школ с низкими образовательными результатами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353327" y="3329232"/>
            <a:ext cx="2008157" cy="1104691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b="1" dirty="0">
                <a:solidFill>
                  <a:prstClr val="black"/>
                </a:solidFill>
                <a:latin typeface="Montserrat" panose="00000500000000000000" pitchFamily="2" charset="-52"/>
              </a:rPr>
              <a:t> Федеральный уровень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проект по организации методической поддержки ШНОР (</a:t>
            </a:r>
            <a:r>
              <a:rPr lang="ru-RU" sz="900" dirty="0">
                <a:solidFill>
                  <a:srgbClr val="C00000"/>
                </a:solidFill>
                <a:latin typeface="Montserrat" panose="00000500000000000000" pitchFamily="2" charset="-52"/>
              </a:rPr>
              <a:t>500+</a:t>
            </a: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)</a:t>
            </a:r>
          </a:p>
          <a:p>
            <a:pPr marL="0" indent="0">
              <a:buNone/>
            </a:pPr>
            <a:r>
              <a:rPr lang="ru-RU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81</a:t>
            </a:r>
            <a:r>
              <a:rPr lang="ru-RU" sz="9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школа, </a:t>
            </a:r>
            <a:r>
              <a:rPr lang="ru-RU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45</a:t>
            </a: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 кураторов, </a:t>
            </a:r>
            <a:r>
              <a:rPr lang="ru-RU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29</a:t>
            </a: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 муниципальных опорная школа</a:t>
            </a:r>
          </a:p>
          <a:p>
            <a:pPr marL="0" indent="0">
              <a:buNone/>
            </a:pPr>
            <a:endParaRPr lang="ru-RU" sz="900" b="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51BD10-CD4A-4CE2-9BC8-7F03FCB017F2}"/>
              </a:ext>
            </a:extLst>
          </p:cNvPr>
          <p:cNvSpPr/>
          <p:nvPr/>
        </p:nvSpPr>
        <p:spPr>
          <a:xfrm>
            <a:off x="2344636" y="3326661"/>
            <a:ext cx="3120554" cy="1115794"/>
          </a:xfrm>
          <a:prstGeom prst="roundRect">
            <a:avLst>
              <a:gd name="adj" fmla="val 68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Montserrat" panose="00000500000000000000" pitchFamily="2" charset="-52"/>
              </a:rPr>
              <a:t>Краевой уровень</a:t>
            </a:r>
          </a:p>
          <a:p>
            <a:pPr marL="200025" indent="-200025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проект «Образовательный лифт: школы с низкими образовательными результатами» (ИРО)</a:t>
            </a:r>
          </a:p>
          <a:p>
            <a:pPr marL="200025" indent="-200025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prstClr val="black"/>
                </a:solidFill>
                <a:latin typeface="Montserrat" panose="00000500000000000000" pitchFamily="2" charset="-52"/>
              </a:rPr>
              <a:t>научно-методическое сопровождение региональной модели сетевого взаимодействия инновационных школ и школ, имеющими низкие образовательные результаты (ПГГПУ)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3E2FFA9-78BC-4C8D-8D5A-895FE08D42F1}"/>
              </a:ext>
            </a:extLst>
          </p:cNvPr>
          <p:cNvSpPr/>
          <p:nvPr/>
        </p:nvSpPr>
        <p:spPr>
          <a:xfrm>
            <a:off x="5528821" y="3313393"/>
            <a:ext cx="3337358" cy="1129061"/>
          </a:xfrm>
          <a:prstGeom prst="roundRect">
            <a:avLst>
              <a:gd name="adj" fmla="val 68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</a:rPr>
              <a:t>Муниципальный уровень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муниципальные планы мероприятий (дорожные карты)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участие школ в краевых мероприятиях/проектах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диагностическое тестирование и повышение квалификации учителей-предметников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CEA31D7-C49D-4DD6-AB13-D09EBB7B1808}"/>
              </a:ext>
            </a:extLst>
          </p:cNvPr>
          <p:cNvSpPr/>
          <p:nvPr/>
        </p:nvSpPr>
        <p:spPr>
          <a:xfrm>
            <a:off x="2330774" y="4481970"/>
            <a:ext cx="6535404" cy="337375"/>
          </a:xfrm>
          <a:prstGeom prst="roundRect">
            <a:avLst>
              <a:gd name="adj" fmla="val 68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0025" indent="-200025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проект «Краевая сетевая онлайн-школа для учителей математики, физики, химии»</a:t>
            </a:r>
          </a:p>
          <a:p>
            <a:pPr marL="200025" indent="-200025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проект «</a:t>
            </a:r>
            <a:r>
              <a:rPr lang="ru-RU" sz="900" dirty="0" err="1">
                <a:solidFill>
                  <a:schemeClr val="tx1"/>
                </a:solidFill>
                <a:latin typeface="Montserrat" panose="00000500000000000000" pitchFamily="2" charset="-52"/>
              </a:rPr>
              <a:t>Предуниверситетская</a:t>
            </a: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 сетевая школа для обучающихся по математике, физике и химии» и др.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0" y="1890326"/>
            <a:ext cx="881604" cy="76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353327" y="4927677"/>
            <a:ext cx="8512851" cy="67685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Montserrat" panose="00000500000000000000" pitchFamily="2" charset="-52"/>
              </a:rPr>
              <a:t>Отсутствуют школы с низкими результатами: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400" b="1" dirty="0">
                <a:latin typeface="Montserrat" panose="00000500000000000000" pitchFamily="2" charset="-52"/>
              </a:rPr>
              <a:t>Русский язык: </a:t>
            </a:r>
            <a:r>
              <a:rPr lang="ru-RU" sz="1400" b="1" dirty="0" err="1">
                <a:latin typeface="Montserrat" panose="00000500000000000000" pitchFamily="2" charset="-52"/>
              </a:rPr>
              <a:t>Верещагинский</a:t>
            </a:r>
            <a:r>
              <a:rPr lang="ru-RU" sz="1400" b="1" dirty="0">
                <a:latin typeface="Montserrat" panose="00000500000000000000" pitchFamily="2" charset="-52"/>
              </a:rPr>
              <a:t> ГО, ЗАТО Звёздный, </a:t>
            </a:r>
            <a:r>
              <a:rPr lang="ru-RU" sz="1400" b="1" dirty="0" err="1">
                <a:latin typeface="Montserrat" panose="00000500000000000000" pitchFamily="2" charset="-52"/>
              </a:rPr>
              <a:t>Кишертский</a:t>
            </a:r>
            <a:r>
              <a:rPr lang="ru-RU" sz="1400" b="1" dirty="0">
                <a:latin typeface="Montserrat" panose="00000500000000000000" pitchFamily="2" charset="-52"/>
              </a:rPr>
              <a:t> МО, </a:t>
            </a:r>
            <a:r>
              <a:rPr lang="ru-RU" sz="1400" b="1" dirty="0" err="1">
                <a:latin typeface="Montserrat" panose="00000500000000000000" pitchFamily="2" charset="-52"/>
              </a:rPr>
              <a:t>Кудымкарский</a:t>
            </a:r>
            <a:r>
              <a:rPr lang="ru-RU" sz="1400" b="1" dirty="0">
                <a:latin typeface="Montserrat" panose="00000500000000000000" pitchFamily="2" charset="-52"/>
              </a:rPr>
              <a:t> МО,   </a:t>
            </a:r>
            <a:r>
              <a:rPr lang="ru-RU" sz="1400" b="1" dirty="0" err="1">
                <a:latin typeface="Montserrat" panose="00000500000000000000" pitchFamily="2" charset="-52"/>
              </a:rPr>
              <a:t>Ординский</a:t>
            </a:r>
            <a:r>
              <a:rPr lang="ru-RU" sz="1400" b="1" dirty="0">
                <a:latin typeface="Montserrat" panose="00000500000000000000" pitchFamily="2" charset="-52"/>
              </a:rPr>
              <a:t> МО, </a:t>
            </a:r>
            <a:r>
              <a:rPr lang="ru-RU" sz="1400" b="1" dirty="0" err="1">
                <a:latin typeface="Montserrat" panose="00000500000000000000" pitchFamily="2" charset="-52"/>
              </a:rPr>
              <a:t>Сивинский</a:t>
            </a:r>
            <a:r>
              <a:rPr lang="ru-RU" sz="1400" b="1" dirty="0">
                <a:latin typeface="Montserrat" panose="00000500000000000000" pitchFamily="2" charset="-52"/>
              </a:rPr>
              <a:t> МО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400" b="1" dirty="0">
                <a:latin typeface="Montserrat" panose="00000500000000000000" pitchFamily="2" charset="-52"/>
              </a:rPr>
              <a:t>Математика: ЗАТО Звёздный, </a:t>
            </a:r>
            <a:r>
              <a:rPr lang="ru-RU" sz="1400" b="1" dirty="0" err="1">
                <a:latin typeface="Montserrat" panose="00000500000000000000" pitchFamily="2" charset="-52"/>
              </a:rPr>
              <a:t>Кишертский</a:t>
            </a:r>
            <a:r>
              <a:rPr lang="ru-RU" sz="1400" b="1" dirty="0">
                <a:latin typeface="Montserrat" panose="00000500000000000000" pitchFamily="2" charset="-52"/>
              </a:rPr>
              <a:t> МО, Кунгурский МО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45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62AF7-3C8D-94DA-D633-FAC784F72DCB}"/>
              </a:ext>
            </a:extLst>
          </p:cNvPr>
          <p:cNvSpPr txBox="1"/>
          <p:nvPr/>
        </p:nvSpPr>
        <p:spPr>
          <a:xfrm>
            <a:off x="7346620" y="1624510"/>
            <a:ext cx="103909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C00000"/>
                </a:solidFill>
                <a:latin typeface="Montserrat" panose="00000500000000000000" pitchFamily="2" charset="-52"/>
              </a:rPr>
              <a:t>226 школ</a:t>
            </a:r>
            <a:r>
              <a:rPr lang="ru-RU" sz="135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" name="Стрелка вправо 13">
            <a:extLst>
              <a:ext uri="{FF2B5EF4-FFF2-40B4-BE49-F238E27FC236}">
                <a16:creationId xmlns:a16="http://schemas.microsoft.com/office/drawing/2014/main" id="{F878EA6D-325E-5686-B032-7DE20823AAA6}"/>
              </a:ext>
            </a:extLst>
          </p:cNvPr>
          <p:cNvSpPr/>
          <p:nvPr/>
        </p:nvSpPr>
        <p:spPr>
          <a:xfrm rot="5400000">
            <a:off x="1128900" y="3049287"/>
            <a:ext cx="227478" cy="3272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Стрелка вправо 13">
            <a:extLst>
              <a:ext uri="{FF2B5EF4-FFF2-40B4-BE49-F238E27FC236}">
                <a16:creationId xmlns:a16="http://schemas.microsoft.com/office/drawing/2014/main" id="{E6365580-EB07-E234-1BC0-A18BB2279BBF}"/>
              </a:ext>
            </a:extLst>
          </p:cNvPr>
          <p:cNvSpPr/>
          <p:nvPr/>
        </p:nvSpPr>
        <p:spPr>
          <a:xfrm rot="5400000">
            <a:off x="3636445" y="3048789"/>
            <a:ext cx="227478" cy="3272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Стрелка вправо 13">
            <a:extLst>
              <a:ext uri="{FF2B5EF4-FFF2-40B4-BE49-F238E27FC236}">
                <a16:creationId xmlns:a16="http://schemas.microsoft.com/office/drawing/2014/main" id="{EAF9DEFA-4D7F-FBBE-2C63-9734B2CA1460}"/>
              </a:ext>
            </a:extLst>
          </p:cNvPr>
          <p:cNvSpPr/>
          <p:nvPr/>
        </p:nvSpPr>
        <p:spPr>
          <a:xfrm rot="5400000">
            <a:off x="6905390" y="3048789"/>
            <a:ext cx="227478" cy="3272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75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970AB-7517-96B2-5010-9D69F9B3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Средние баллы ЕГЭ по Пермскому краю и Российской Федерации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8" name="Текст 21">
            <a:extLst>
              <a:ext uri="{FF2B5EF4-FFF2-40B4-BE49-F238E27FC236}">
                <a16:creationId xmlns:a16="http://schemas.microsoft.com/office/drawing/2014/main" id="{A793C8AA-3739-4357-9C5E-BF923BF16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5728083"/>
            <a:ext cx="1890713" cy="253603"/>
          </a:xfrm>
        </p:spPr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169224" y="1627809"/>
          <a:ext cx="8723257" cy="361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88944" y="5441790"/>
            <a:ext cx="659737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spcBef>
                <a:spcPts val="675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В 2022 г. средние баллы ЕГЭ в Пермском крае по всем предметам выше, чем по РФ </a:t>
            </a:r>
            <a:endParaRPr lang="ru-RU" sz="1050" b="1" dirty="0">
              <a:latin typeface="Montserrat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19" y="2043694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5B9BD5"/>
                </a:solidFill>
                <a:latin typeface="Montserrat" panose="00000500000000000000" pitchFamily="2" charset="-52"/>
              </a:rPr>
              <a:t>ПК 62,59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84" y="2424796"/>
            <a:ext cx="928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ED7D31"/>
                </a:solidFill>
                <a:latin typeface="Montserrat" panose="00000500000000000000" pitchFamily="2" charset="-52"/>
              </a:rPr>
              <a:t>РФ 59,08</a:t>
            </a:r>
          </a:p>
        </p:txBody>
      </p:sp>
    </p:spTree>
    <p:extLst>
      <p:ext uri="{BB962C8B-B14F-4D97-AF65-F5344CB8AC3E}">
        <p14:creationId xmlns:p14="http://schemas.microsoft.com/office/powerpoint/2010/main" val="389159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886700" cy="719138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ОГЭ -  9</a:t>
            </a:r>
            <a:endParaRPr lang="ru-RU" altLang="ru-RU" sz="2800" dirty="0"/>
          </a:p>
        </p:txBody>
      </p:sp>
      <p:graphicFrame>
        <p:nvGraphicFramePr>
          <p:cNvPr id="4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30939"/>
              </p:ext>
            </p:extLst>
          </p:nvPr>
        </p:nvGraphicFramePr>
        <p:xfrm>
          <a:off x="209550" y="1152526"/>
          <a:ext cx="8686799" cy="528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684">
                  <a:extLst>
                    <a:ext uri="{9D8B030D-6E8A-4147-A177-3AD203B41FA5}">
                      <a16:colId xmlns:a16="http://schemas.microsoft.com/office/drawing/2014/main" val="3294942709"/>
                    </a:ext>
                  </a:extLst>
                </a:gridCol>
              </a:tblGrid>
              <a:tr h="130492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0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 обучающихся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22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Допущено к экзаменам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Экзамены не проводились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152(100%)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180 (100%)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9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допущено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1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Сдали экзамен в основные сроки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142 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67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Повторная сдача экзаменов в дополнительный период (сентябрь)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993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аттестаты  в 2021-2022 учебном году 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962983"/>
              </p:ext>
            </p:extLst>
          </p:nvPr>
        </p:nvGraphicFramePr>
        <p:xfrm>
          <a:off x="619125" y="1335088"/>
          <a:ext cx="7993064" cy="447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3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образовательное учреждение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допущено до экзаменов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прошли итоговую аттестацию и получили аттестат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Ашапская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Карьевская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Красноясыльская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ООШ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Медянская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Ординская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По округу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132638" cy="863600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/>
          </p:nvPr>
        </p:nvGraphicFramePr>
        <p:xfrm>
          <a:off x="204788" y="847725"/>
          <a:ext cx="8482012" cy="408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514959007"/>
                    </a:ext>
                  </a:extLst>
                </a:gridCol>
              </a:tblGrid>
              <a:tr h="5265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Всего обучающихся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Допущено к экзаменам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50(100%)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49(100%)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43(100%)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5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 допущено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3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Сдавали экзамен в основные сроки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 (100%)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33-ЕГЭ, 16- ГВЭ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5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Повторная сдача экзаменов в дополнительный период (сентябрь)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основании Порядка проведения ЕГЭ, в 2020 году не предусматривался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(ГВЭ)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857749"/>
            <a:ext cx="3286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Прямоугольник 7"/>
          <p:cNvSpPr>
            <a:spLocks noChangeArrowheads="1"/>
          </p:cNvSpPr>
          <p:nvPr/>
        </p:nvSpPr>
        <p:spPr bwMode="auto">
          <a:xfrm>
            <a:off x="428625" y="4929188"/>
            <a:ext cx="5024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с отличием, медаль за особые успехи в учении  получил 1 человек из МБОУ «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Карьевская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DB9AF4-C169-371C-61DA-203F5A74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Отличники! Отличники?..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F57517B-DDEA-454E-AF65-1E0B77993080}"/>
              </a:ext>
            </a:extLst>
          </p:cNvPr>
          <p:cNvSpPr txBox="1">
            <a:spLocks/>
          </p:cNvSpPr>
          <p:nvPr/>
        </p:nvSpPr>
        <p:spPr bwMode="auto">
          <a:xfrm>
            <a:off x="2262894" y="1553779"/>
            <a:ext cx="3108960" cy="3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900" b="1" dirty="0">
                <a:solidFill>
                  <a:srgbClr val="4B8523"/>
                </a:solidFill>
                <a:latin typeface="Montserrat" panose="00000500000000000000" pitchFamily="2" charset="-52"/>
              </a:rPr>
              <a:t>Муниципалитеты, в которых все отличники подтвердили свой статус результатами ЕГЭ</a:t>
            </a:r>
          </a:p>
        </p:txBody>
      </p:sp>
      <p:graphicFrame>
        <p:nvGraphicFramePr>
          <p:cNvPr id="18" name="Объект 3">
            <a:extLst>
              <a:ext uri="{FF2B5EF4-FFF2-40B4-BE49-F238E27FC236}">
                <a16:creationId xmlns:a16="http://schemas.microsoft.com/office/drawing/2014/main" id="{7521B346-D976-4098-99C0-F6295C04958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5005916"/>
              </p:ext>
            </p:extLst>
          </p:nvPr>
        </p:nvGraphicFramePr>
        <p:xfrm>
          <a:off x="2332942" y="1959750"/>
          <a:ext cx="2553785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Территория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медалистов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Чернушинский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Осинский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Куединский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Чусовской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Бардымский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Лысьвенский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Юсьвинский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Нытвенский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Карагайский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Кудымкар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Суксунский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Горнозаводский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Кишертский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Очерский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Ильинский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Косинский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Березовский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Еловский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19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ЗАТО Звёздный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Кизел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Красновишерский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Оханский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Уинский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Чердынский ГО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Кочевский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Кудымкарский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Ординский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Юрлинский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C110BAE-62C0-426F-AAA1-48200ACE8201}"/>
              </a:ext>
            </a:extLst>
          </p:cNvPr>
          <p:cNvSpPr/>
          <p:nvPr/>
        </p:nvSpPr>
        <p:spPr>
          <a:xfrm>
            <a:off x="140290" y="4486713"/>
            <a:ext cx="198884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110 чел. (12,8 %)  </a:t>
            </a:r>
            <a:b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не подтвердили </a:t>
            </a:r>
            <a:r>
              <a:rPr lang="ru-RU" sz="1050" dirty="0">
                <a:latin typeface="Montserrat" panose="00000500000000000000" pitchFamily="2" charset="-52"/>
              </a:rPr>
              <a:t>оценки «5» в аттестате результатами ЕГЭ по обязательным предметам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290" y="3490793"/>
            <a:ext cx="232961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855 </a:t>
            </a:r>
            <a:r>
              <a:rPr lang="ru-RU" sz="1050" dirty="0">
                <a:latin typeface="Montserrat" panose="00000500000000000000" pitchFamily="2" charset="-52"/>
              </a:rPr>
              <a:t>выпускников получили аттестаты о среднем общем образовании с отличием и медали «За особые успехи в учении»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F57517B-DDEA-454E-AF65-1E0B77993080}"/>
              </a:ext>
            </a:extLst>
          </p:cNvPr>
          <p:cNvSpPr txBox="1">
            <a:spLocks/>
          </p:cNvSpPr>
          <p:nvPr/>
        </p:nvSpPr>
        <p:spPr bwMode="auto">
          <a:xfrm>
            <a:off x="5262818" y="1566035"/>
            <a:ext cx="3828431" cy="3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900" b="1" dirty="0">
                <a:latin typeface="Montserrat" panose="00000500000000000000" pitchFamily="2" charset="-52"/>
              </a:rPr>
              <a:t>Школы с наибольшим количеством выпускников, не подтвердивших свой статус отличника результатами ЕГЭ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C110BAE-62C0-426F-AAA1-48200ACE8201}"/>
              </a:ext>
            </a:extLst>
          </p:cNvPr>
          <p:cNvSpPr/>
          <p:nvPr/>
        </p:nvSpPr>
        <p:spPr>
          <a:xfrm>
            <a:off x="5278352" y="3745060"/>
            <a:ext cx="352400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Установлен факт неправомерной выдачи аттестата с отличием в школе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«Город дорог» г. Перми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C110BAE-62C0-426F-AAA1-48200ACE8201}"/>
              </a:ext>
            </a:extLst>
          </p:cNvPr>
          <p:cNvSpPr/>
          <p:nvPr/>
        </p:nvSpPr>
        <p:spPr>
          <a:xfrm>
            <a:off x="5278351" y="4438516"/>
            <a:ext cx="330278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Проверка правомерности выдачи аттестатов с отличием будет продолжена в течение учебного года</a:t>
            </a:r>
          </a:p>
        </p:txBody>
      </p:sp>
      <p:graphicFrame>
        <p:nvGraphicFramePr>
          <p:cNvPr id="30" name="Объект 3">
            <a:extLst>
              <a:ext uri="{FF2B5EF4-FFF2-40B4-BE49-F238E27FC236}">
                <a16:creationId xmlns:a16="http://schemas.microsoft.com/office/drawing/2014/main" id="{7521B346-D976-4098-99C0-F6295C0495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2818" y="1966707"/>
          <a:ext cx="3828431" cy="1481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ОО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</a:t>
                      </a: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«Инженерная школа»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Montserrat" panose="00000500000000000000" pitchFamily="2" charset="-52"/>
                        </a:rPr>
                        <a:t>«</a:t>
                      </a:r>
                      <a:r>
                        <a:rPr lang="ru-RU" sz="800" dirty="0" err="1">
                          <a:latin typeface="Montserrat" panose="00000500000000000000" pitchFamily="2" charset="-52"/>
                        </a:rPr>
                        <a:t>Верещагинский</a:t>
                      </a:r>
                      <a:r>
                        <a:rPr lang="ru-RU" sz="800" dirty="0">
                          <a:latin typeface="Montserrat" panose="00000500000000000000" pitchFamily="2" charset="-52"/>
                        </a:rPr>
                        <a:t> образовательный комплекс»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Montserrat" panose="00000500000000000000" pitchFamily="2" charset="-52"/>
                        </a:rPr>
                        <a:t>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 123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г. Перми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«Лицей № 2»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№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г. 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оликамска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Базовая школа № 1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г. 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лександровска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№ 44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«Петролеум+»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№ 83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 № 21 г. Перми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</a:p>
                  </a:txBody>
                  <a:tcPr marL="54000" marR="54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1" name="Picture 2" descr="https://rstatic.oshkole.ru/editor_images/107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6" y="1553779"/>
            <a:ext cx="1431119" cy="18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5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843990" y="2173830"/>
            <a:ext cx="1115656" cy="3211175"/>
          </a:xfrm>
          <a:prstGeom prst="roundRect">
            <a:avLst/>
          </a:prstGeom>
          <a:gradFill flip="none" rotWithShape="1">
            <a:gsLst>
              <a:gs pos="0">
                <a:srgbClr val="FF8F29"/>
              </a:gs>
              <a:gs pos="50000">
                <a:srgbClr val="1CA3DD"/>
              </a:gs>
              <a:gs pos="100000">
                <a:srgbClr val="93C02F"/>
              </a:gs>
            </a:gsLst>
            <a:lin ang="2700000" scaled="1"/>
            <a:tileRect/>
          </a:gra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508876" y="288664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961790" y="288664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640624" y="2780551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>
            <a:off x="8656037" y="2703644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724766" y="2706652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177680" y="2706652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856514" y="2600556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7871927" y="2523649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23241" y="3279096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76154" y="3279096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054989" y="3172999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8070402" y="3096092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12701" y="376665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765615" y="376665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444449" y="3660561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8" name="Равнобедренный треугольник 97"/>
          <p:cNvSpPr/>
          <p:nvPr/>
        </p:nvSpPr>
        <p:spPr>
          <a:xfrm>
            <a:off x="8459863" y="3583654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944437" y="4277531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397351" y="4277531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076185" y="4171434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8091598" y="4094527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37770" y="492307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90684" y="4923078"/>
            <a:ext cx="117158" cy="17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7969518" y="4816981"/>
            <a:ext cx="304061" cy="2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6" name="Равнобедренный треугольник 105"/>
          <p:cNvSpPr/>
          <p:nvPr/>
        </p:nvSpPr>
        <p:spPr>
          <a:xfrm>
            <a:off x="7984931" y="4740074"/>
            <a:ext cx="265748" cy="769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71" y="3076287"/>
            <a:ext cx="604207" cy="39435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431BCA-6E02-51A3-D4AB-9EA9103851B2}"/>
              </a:ext>
            </a:extLst>
          </p:cNvPr>
          <p:cNvSpPr/>
          <p:nvPr/>
        </p:nvSpPr>
        <p:spPr>
          <a:xfrm>
            <a:off x="0" y="3145930"/>
            <a:ext cx="7309043" cy="668573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ECC96B-4E07-7207-E250-229B5A116E2B}"/>
              </a:ext>
            </a:extLst>
          </p:cNvPr>
          <p:cNvSpPr/>
          <p:nvPr/>
        </p:nvSpPr>
        <p:spPr>
          <a:xfrm>
            <a:off x="0" y="2440241"/>
            <a:ext cx="5957192" cy="668573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99B92CC8-3A7E-F794-E58D-C4C969C1E904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1" y="2774528"/>
            <a:ext cx="6095837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>
            <a:extLst>
              <a:ext uri="{FF2B5EF4-FFF2-40B4-BE49-F238E27FC236}">
                <a16:creationId xmlns:a16="http://schemas.microsoft.com/office/drawing/2014/main" id="{4FCC26A4-3623-371E-964C-4460655D8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A7E33-55D0-709F-B19A-2493DE765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Что такое единое образовательное пространство?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DB7177B-2258-9650-995D-312D062BF0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1F071A-050D-EF89-6E53-2191F7A0FA50}"/>
              </a:ext>
            </a:extLst>
          </p:cNvPr>
          <p:cNvSpPr/>
          <p:nvPr/>
        </p:nvSpPr>
        <p:spPr>
          <a:xfrm>
            <a:off x="0" y="3847656"/>
            <a:ext cx="5491644" cy="668573"/>
          </a:xfrm>
          <a:prstGeom prst="rect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FECB996-0DC5-0DB7-6351-0B07D015ECB6}"/>
              </a:ext>
            </a:extLst>
          </p:cNvPr>
          <p:cNvSpPr/>
          <p:nvPr/>
        </p:nvSpPr>
        <p:spPr>
          <a:xfrm rot="5400000">
            <a:off x="5296005" y="4043297"/>
            <a:ext cx="668573" cy="277293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124E5613-96B1-2B01-A7B2-CFE6C24D1265}"/>
              </a:ext>
            </a:extLst>
          </p:cNvPr>
          <p:cNvSpPr/>
          <p:nvPr/>
        </p:nvSpPr>
        <p:spPr>
          <a:xfrm rot="5400000">
            <a:off x="5761552" y="2635881"/>
            <a:ext cx="668573" cy="277293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61EAEAF3-57E2-35DC-221A-B761F0FF092C}"/>
              </a:ext>
            </a:extLst>
          </p:cNvPr>
          <p:cNvSpPr/>
          <p:nvPr/>
        </p:nvSpPr>
        <p:spPr>
          <a:xfrm rot="5400000">
            <a:off x="7113403" y="3341570"/>
            <a:ext cx="668573" cy="277293"/>
          </a:xfrm>
          <a:prstGeom prst="triangle">
            <a:avLst/>
          </a:prstGeom>
          <a:solidFill>
            <a:srgbClr val="1C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4FEA8-C41A-7566-B0F9-A0A96AFC5444}"/>
              </a:ext>
            </a:extLst>
          </p:cNvPr>
          <p:cNvSpPr txBox="1"/>
          <p:nvPr/>
        </p:nvSpPr>
        <p:spPr>
          <a:xfrm>
            <a:off x="154601" y="1858018"/>
            <a:ext cx="1576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1CA3DD"/>
                </a:solidFill>
                <a:latin typeface="Montserrat" panose="00000500000000000000" pitchFamily="2" charset="-52"/>
              </a:rPr>
              <a:t>Федеральные проекты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2779DC-7DE3-FE62-E77B-015F3D191852}"/>
              </a:ext>
            </a:extLst>
          </p:cNvPr>
          <p:cNvSpPr txBox="1"/>
          <p:nvPr/>
        </p:nvSpPr>
        <p:spPr>
          <a:xfrm>
            <a:off x="5626614" y="1854175"/>
            <a:ext cx="1744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93C01F"/>
                </a:solidFill>
                <a:latin typeface="Montserrat" panose="00000500000000000000" pitchFamily="2" charset="-52"/>
              </a:rPr>
              <a:t>Муниципальные мероприятия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792DABE-E863-60EB-46CA-711D29B6B949}"/>
              </a:ext>
            </a:extLst>
          </p:cNvPr>
          <p:cNvGrpSpPr/>
          <p:nvPr/>
        </p:nvGrpSpPr>
        <p:grpSpPr>
          <a:xfrm>
            <a:off x="1665068" y="1848956"/>
            <a:ext cx="3851066" cy="1077930"/>
            <a:chOff x="4252732" y="1121696"/>
            <a:chExt cx="5134755" cy="143724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35B76CA4-FD3A-204F-429A-1E3620711767}"/>
                </a:ext>
              </a:extLst>
            </p:cNvPr>
            <p:cNvGrpSpPr/>
            <p:nvPr/>
          </p:nvGrpSpPr>
          <p:grpSpPr>
            <a:xfrm>
              <a:off x="4252732" y="1121696"/>
              <a:ext cx="4765031" cy="1437140"/>
              <a:chOff x="4280327" y="1033871"/>
              <a:chExt cx="4765031" cy="1437140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016B4191-4D51-D767-59DA-E71FB1F7B59B}"/>
                  </a:ext>
                </a:extLst>
              </p:cNvPr>
              <p:cNvSpPr/>
              <p:nvPr/>
            </p:nvSpPr>
            <p:spPr>
              <a:xfrm>
                <a:off x="4295773" y="1096117"/>
                <a:ext cx="1438277" cy="1374894"/>
              </a:xfrm>
              <a:prstGeom prst="ellipse">
                <a:avLst/>
              </a:prstGeom>
              <a:solidFill>
                <a:srgbClr val="FF8F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18866EE3-A773-3DB6-3801-118D247DDF29}"/>
                  </a:ext>
                </a:extLst>
              </p:cNvPr>
              <p:cNvSpPr/>
              <p:nvPr/>
            </p:nvSpPr>
            <p:spPr>
              <a:xfrm>
                <a:off x="5014912" y="1753980"/>
                <a:ext cx="4030446" cy="715861"/>
              </a:xfrm>
              <a:prstGeom prst="rect">
                <a:avLst/>
              </a:prstGeom>
              <a:solidFill>
                <a:srgbClr val="FF8F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10BC9F40-E918-F927-0E62-67E5941895D9}"/>
                  </a:ext>
                </a:extLst>
              </p:cNvPr>
              <p:cNvSpPr/>
              <p:nvPr/>
            </p:nvSpPr>
            <p:spPr>
              <a:xfrm>
                <a:off x="5007769" y="1033871"/>
                <a:ext cx="719139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020514E0-20F0-5148-4601-B9BE322A200E}"/>
                  </a:ext>
                </a:extLst>
              </p:cNvPr>
              <p:cNvSpPr/>
              <p:nvPr/>
            </p:nvSpPr>
            <p:spPr>
              <a:xfrm>
                <a:off x="5369718" y="1352739"/>
                <a:ext cx="719139" cy="401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Montserrat" panose="00000500000000000000" pitchFamily="2" charset="-52"/>
                </a:endParaRP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BDA6336F-CE49-FF0A-2948-102DFACD980B}"/>
                  </a:ext>
                </a:extLst>
              </p:cNvPr>
              <p:cNvSpPr/>
              <p:nvPr/>
            </p:nvSpPr>
            <p:spPr>
              <a:xfrm>
                <a:off x="4280327" y="1070113"/>
                <a:ext cx="901273" cy="396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Montserrat" panose="00000500000000000000" pitchFamily="2" charset="-52"/>
                </a:endParaRPr>
              </a:p>
            </p:txBody>
          </p:sp>
        </p:grpSp>
        <p:sp>
          <p:nvSpPr>
            <p:cNvPr id="24" name="Равнобедренный треугольник 23">
              <a:extLst>
                <a:ext uri="{FF2B5EF4-FFF2-40B4-BE49-F238E27FC236}">
                  <a16:creationId xmlns:a16="http://schemas.microsoft.com/office/drawing/2014/main" id="{973587A8-DA9A-987F-2E2A-BB36777C773F}"/>
                </a:ext>
              </a:extLst>
            </p:cNvPr>
            <p:cNvSpPr/>
            <p:nvPr/>
          </p:nvSpPr>
          <p:spPr>
            <a:xfrm rot="5400000">
              <a:off x="8844005" y="2015454"/>
              <a:ext cx="717240" cy="369724"/>
            </a:xfrm>
            <a:prstGeom prst="triangle">
              <a:avLst/>
            </a:prstGeom>
            <a:solidFill>
              <a:srgbClr val="FF8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15FBC3-6C8A-A2BE-441F-C3D48AF0B1AD}"/>
              </a:ext>
            </a:extLst>
          </p:cNvPr>
          <p:cNvSpPr txBox="1"/>
          <p:nvPr/>
        </p:nvSpPr>
        <p:spPr>
          <a:xfrm>
            <a:off x="2498274" y="1859812"/>
            <a:ext cx="2341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FF8F29"/>
                </a:solidFill>
                <a:latin typeface="Montserrat" panose="00000500000000000000" pitchFamily="2" charset="-52"/>
              </a:rPr>
              <a:t>Региональные проекты и инициативы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79BF2D1-C23D-092C-A083-5A7A0D1AC1DB}"/>
              </a:ext>
            </a:extLst>
          </p:cNvPr>
          <p:cNvSpPr/>
          <p:nvPr/>
        </p:nvSpPr>
        <p:spPr>
          <a:xfrm flipV="1">
            <a:off x="1425132" y="4549382"/>
            <a:ext cx="4727620" cy="4043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8F2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62FC113B-D0DE-247D-EB20-1F5272C06EB5}"/>
              </a:ext>
            </a:extLst>
          </p:cNvPr>
          <p:cNvSpPr/>
          <p:nvPr/>
        </p:nvSpPr>
        <p:spPr>
          <a:xfrm rot="16200000" flipV="1">
            <a:off x="6068119" y="4633237"/>
            <a:ext cx="405161" cy="235894"/>
          </a:xfrm>
          <a:prstGeom prst="triangle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EF0C338-7AAE-F491-324D-A488C32AB099}"/>
              </a:ext>
            </a:extLst>
          </p:cNvPr>
          <p:cNvSpPr/>
          <p:nvPr/>
        </p:nvSpPr>
        <p:spPr>
          <a:xfrm flipV="1">
            <a:off x="1426621" y="3291917"/>
            <a:ext cx="5369233" cy="404382"/>
          </a:xfrm>
          <a:prstGeom prst="rect">
            <a:avLst/>
          </a:prstGeom>
          <a:gradFill flip="none" rotWithShape="1">
            <a:gsLst>
              <a:gs pos="0">
                <a:srgbClr val="1CA3DD"/>
              </a:gs>
              <a:gs pos="100000">
                <a:srgbClr val="FF8F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24502075-DC9F-6795-3FF3-65E03C31557A}"/>
              </a:ext>
            </a:extLst>
          </p:cNvPr>
          <p:cNvSpPr/>
          <p:nvPr/>
        </p:nvSpPr>
        <p:spPr>
          <a:xfrm rot="16200000" flipV="1">
            <a:off x="6711220" y="3375900"/>
            <a:ext cx="405161" cy="235894"/>
          </a:xfrm>
          <a:prstGeom prst="triangle">
            <a:avLst/>
          </a:prstGeom>
          <a:solidFill>
            <a:srgbClr val="FF8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C249DDDA-CE16-38B4-153D-21631CFC8979}"/>
              </a:ext>
            </a:extLst>
          </p:cNvPr>
          <p:cNvSpPr/>
          <p:nvPr/>
        </p:nvSpPr>
        <p:spPr>
          <a:xfrm>
            <a:off x="5768938" y="2485845"/>
            <a:ext cx="1757957" cy="192881"/>
          </a:xfrm>
          <a:prstGeom prst="rightArrow">
            <a:avLst/>
          </a:prstGeom>
          <a:gradFill flip="none" rotWithShape="1">
            <a:gsLst>
              <a:gs pos="0">
                <a:srgbClr val="1CA3DD"/>
              </a:gs>
              <a:gs pos="100000">
                <a:srgbClr val="93C0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3A7210F6-4D6F-1F9E-DB8C-8A0290AF309C}"/>
              </a:ext>
            </a:extLst>
          </p:cNvPr>
          <p:cNvSpPr/>
          <p:nvPr/>
        </p:nvSpPr>
        <p:spPr>
          <a:xfrm>
            <a:off x="4811782" y="4955740"/>
            <a:ext cx="2350652" cy="192881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B7F19F93-63F5-8ED0-87AE-9167DADC5F0E}"/>
              </a:ext>
            </a:extLst>
          </p:cNvPr>
          <p:cNvSpPr/>
          <p:nvPr/>
        </p:nvSpPr>
        <p:spPr>
          <a:xfrm>
            <a:off x="3922144" y="3888471"/>
            <a:ext cx="2910687" cy="192881"/>
          </a:xfrm>
          <a:prstGeom prst="rightArrow">
            <a:avLst/>
          </a:prstGeom>
          <a:gradFill>
            <a:gsLst>
              <a:gs pos="0">
                <a:srgbClr val="1CA3D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636D130E-7699-FEB0-4655-99994D9F484D}"/>
              </a:ext>
            </a:extLst>
          </p:cNvPr>
          <p:cNvSpPr/>
          <p:nvPr/>
        </p:nvSpPr>
        <p:spPr>
          <a:xfrm>
            <a:off x="4933303" y="4224795"/>
            <a:ext cx="2910687" cy="192881"/>
          </a:xfrm>
          <a:prstGeom prst="rightArrow">
            <a:avLst/>
          </a:prstGeom>
          <a:gradFill>
            <a:gsLst>
              <a:gs pos="0">
                <a:srgbClr val="1CA3D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F84EAE82-0E05-A9D1-77AA-A3FA9CAA010A}"/>
              </a:ext>
            </a:extLst>
          </p:cNvPr>
          <p:cNvSpPr/>
          <p:nvPr/>
        </p:nvSpPr>
        <p:spPr>
          <a:xfrm>
            <a:off x="4531765" y="4540786"/>
            <a:ext cx="2910687" cy="192881"/>
          </a:xfrm>
          <a:prstGeom prst="rightArrow">
            <a:avLst/>
          </a:prstGeom>
          <a:gradFill>
            <a:gsLst>
              <a:gs pos="0">
                <a:srgbClr val="FFCC9D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C4E03C07-2F6E-190A-BA6B-94BDD9B646D6}"/>
              </a:ext>
            </a:extLst>
          </p:cNvPr>
          <p:cNvSpPr/>
          <p:nvPr/>
        </p:nvSpPr>
        <p:spPr>
          <a:xfrm>
            <a:off x="4933303" y="3495962"/>
            <a:ext cx="2910687" cy="192881"/>
          </a:xfrm>
          <a:prstGeom prst="rightArrow">
            <a:avLst/>
          </a:prstGeom>
          <a:gradFill>
            <a:gsLst>
              <a:gs pos="0">
                <a:srgbClr val="E09A8B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A39765D7-981E-6E68-930E-CBA04216894B}"/>
              </a:ext>
            </a:extLst>
          </p:cNvPr>
          <p:cNvSpPr/>
          <p:nvPr/>
        </p:nvSpPr>
        <p:spPr>
          <a:xfrm>
            <a:off x="3885167" y="2725728"/>
            <a:ext cx="2910687" cy="192881"/>
          </a:xfrm>
          <a:prstGeom prst="rightArrow">
            <a:avLst/>
          </a:prstGeom>
          <a:gradFill>
            <a:gsLst>
              <a:gs pos="0">
                <a:srgbClr val="FF8F29"/>
              </a:gs>
              <a:gs pos="100000">
                <a:srgbClr val="93C01F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AA2F09C-7173-B05E-87AA-282C667589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-943897" y="4180202"/>
            <a:ext cx="6712835" cy="1742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785DAB4-7D39-F850-8A26-C4BA8906E7E9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830721" y="4743448"/>
            <a:ext cx="4557926" cy="773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C25EC6E-8AF1-CFD0-D2BD-EDE75A907A3F}"/>
              </a:ext>
            </a:extLst>
          </p:cNvPr>
          <p:cNvCxnSpPr>
            <a:cxnSpLocks/>
          </p:cNvCxnSpPr>
          <p:nvPr/>
        </p:nvCxnSpPr>
        <p:spPr>
          <a:xfrm>
            <a:off x="1499866" y="3487590"/>
            <a:ext cx="5404052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F3F34532-27D8-89A6-920C-691641B262CF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2480326" y="2657921"/>
            <a:ext cx="3035808" cy="13152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Дуга 77">
            <a:extLst>
              <a:ext uri="{FF2B5EF4-FFF2-40B4-BE49-F238E27FC236}">
                <a16:creationId xmlns:a16="http://schemas.microsoft.com/office/drawing/2014/main" id="{1DBD9DAC-7EE1-CB79-DE2A-66B1F7392451}"/>
              </a:ext>
            </a:extLst>
          </p:cNvPr>
          <p:cNvSpPr/>
          <p:nvPr/>
        </p:nvSpPr>
        <p:spPr>
          <a:xfrm rot="10800000">
            <a:off x="1982405" y="1718266"/>
            <a:ext cx="725739" cy="944285"/>
          </a:xfrm>
          <a:prstGeom prst="arc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3981D04-0CD4-BAE7-09E9-6A9A1CDE26A0}"/>
              </a:ext>
            </a:extLst>
          </p:cNvPr>
          <p:cNvCxnSpPr>
            <a:cxnSpLocks/>
          </p:cNvCxnSpPr>
          <p:nvPr/>
        </p:nvCxnSpPr>
        <p:spPr>
          <a:xfrm>
            <a:off x="-851984" y="3487591"/>
            <a:ext cx="2370518" cy="651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11422B8A-DC8A-6EC8-5171-00EDD2DA06EE}"/>
              </a:ext>
            </a:extLst>
          </p:cNvPr>
          <p:cNvCxnSpPr>
            <a:cxnSpLocks/>
          </p:cNvCxnSpPr>
          <p:nvPr/>
        </p:nvCxnSpPr>
        <p:spPr>
          <a:xfrm flipV="1">
            <a:off x="4100846" y="5048948"/>
            <a:ext cx="3035808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D86DA629-C045-62DC-2DE9-B065AD0F44A7}"/>
              </a:ext>
            </a:extLst>
          </p:cNvPr>
          <p:cNvCxnSpPr>
            <a:cxnSpLocks/>
          </p:cNvCxnSpPr>
          <p:nvPr/>
        </p:nvCxnSpPr>
        <p:spPr>
          <a:xfrm flipV="1">
            <a:off x="4398394" y="4639874"/>
            <a:ext cx="3035808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12DD6FAA-CC42-A077-9C35-B212E20ACD02}"/>
              </a:ext>
            </a:extLst>
          </p:cNvPr>
          <p:cNvCxnSpPr>
            <a:cxnSpLocks/>
          </p:cNvCxnSpPr>
          <p:nvPr/>
        </p:nvCxnSpPr>
        <p:spPr>
          <a:xfrm flipV="1">
            <a:off x="4793466" y="4317353"/>
            <a:ext cx="3035808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A8DD3DAA-419D-B35E-6A48-88D178DF8A55}"/>
              </a:ext>
            </a:extLst>
          </p:cNvPr>
          <p:cNvCxnSpPr>
            <a:cxnSpLocks/>
          </p:cNvCxnSpPr>
          <p:nvPr/>
        </p:nvCxnSpPr>
        <p:spPr>
          <a:xfrm flipV="1">
            <a:off x="4802306" y="3591978"/>
            <a:ext cx="3035808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597ABCA-8FC9-AE7D-9641-CBD6A26E9C70}"/>
              </a:ext>
            </a:extLst>
          </p:cNvPr>
          <p:cNvCxnSpPr>
            <a:cxnSpLocks/>
          </p:cNvCxnSpPr>
          <p:nvPr/>
        </p:nvCxnSpPr>
        <p:spPr>
          <a:xfrm flipV="1">
            <a:off x="3767517" y="2820536"/>
            <a:ext cx="3035808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F6654294-FE29-D165-FBC1-77DE83908184}"/>
              </a:ext>
            </a:extLst>
          </p:cNvPr>
          <p:cNvCxnSpPr>
            <a:cxnSpLocks/>
          </p:cNvCxnSpPr>
          <p:nvPr/>
        </p:nvCxnSpPr>
        <p:spPr>
          <a:xfrm flipV="1">
            <a:off x="5532893" y="2582285"/>
            <a:ext cx="1971000" cy="1315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3" y="2505232"/>
            <a:ext cx="604207" cy="39435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37" y="2681931"/>
            <a:ext cx="604207" cy="39435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75" y="3567000"/>
            <a:ext cx="604207" cy="39435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6" y="4076176"/>
            <a:ext cx="604207" cy="3943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27" y="4724568"/>
            <a:ext cx="604207" cy="39435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8399496" y="4447428"/>
            <a:ext cx="604207" cy="394357"/>
            <a:chOff x="10709515" y="1121615"/>
            <a:chExt cx="805609" cy="5258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0734675" y="1392027"/>
              <a:ext cx="156210" cy="230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1338560" y="1392027"/>
              <a:ext cx="156210" cy="230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0910338" y="1250564"/>
              <a:ext cx="405415" cy="37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0930890" y="1148021"/>
              <a:ext cx="354330" cy="1025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9515" y="1121615"/>
              <a:ext cx="805609" cy="525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910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Итоги ЕГЭ по русскому языку  (средний балл)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15925" y="1643063"/>
          <a:ext cx="8432800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Worksheet" r:id="rId3" imgW="8400937" imgH="4533979" progId="Excel.Sheet.8">
                  <p:embed/>
                </p:oleObj>
              </mc:Choice>
              <mc:Fallback>
                <p:oleObj name="Worksheet" r:id="rId3" imgW="8400937" imgH="4533979" progId="Excel.Sheet.8">
                  <p:embed/>
                  <p:pic>
                    <p:nvPicPr>
                      <p:cNvPr id="1026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643063"/>
                        <a:ext cx="8432800" cy="455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2400" b="1"/>
              <a:t>Итоги ЕГЭ по математике (средний балл)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87363" y="1562100"/>
          <a:ext cx="8402637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8" name="Worksheet" r:id="rId3" imgW="8382180" imgH="4533979" progId="Excel.Sheet.8">
                  <p:embed/>
                </p:oleObj>
              </mc:Choice>
              <mc:Fallback>
                <p:oleObj name="Worksheet" r:id="rId3" imgW="8382180" imgH="4533979" progId="Excel.Sheet.8">
                  <p:embed/>
                  <p:pic>
                    <p:nvPicPr>
                      <p:cNvPr id="205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562100"/>
                        <a:ext cx="8402637" cy="454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ИТОГИ ЕГЭ ПО ФИЗИКЕ (СРЕДНИЙ БАЛЛ)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06400" y="1597025"/>
          <a:ext cx="83502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2" name="Worksheet" r:id="rId3" imgW="8305710" imgH="4533979" progId="Excel.Sheet.8">
                  <p:embed/>
                </p:oleObj>
              </mc:Choice>
              <mc:Fallback>
                <p:oleObj name="Worksheet" r:id="rId3" imgW="8305710" imgH="4533979" progId="Excel.Sheet.8">
                  <p:embed/>
                  <p:pic>
                    <p:nvPicPr>
                      <p:cNvPr id="3074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97025"/>
                        <a:ext cx="8350250" cy="455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ИТОГИ ЕГЭ ПО ОБЩЕСТВОЗНАНИЮ (СРЕДНИЙ БАЛЛ)</a:t>
            </a:r>
            <a:endParaRPr lang="ru-RU" sz="2000"/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96875" y="1600200"/>
          <a:ext cx="8116888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Worksheet" r:id="rId3" imgW="8086759" imgH="4533979" progId="Excel.Sheet.8">
                  <p:embed/>
                </p:oleObj>
              </mc:Choice>
              <mc:Fallback>
                <p:oleObj name="Worksheet" r:id="rId3" imgW="8086759" imgH="4533979" progId="Excel.Sheet.8">
                  <p:embed/>
                  <p:pic>
                    <p:nvPicPr>
                      <p:cNvPr id="4098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00200"/>
                        <a:ext cx="8116888" cy="455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ИТОГИ ЕГЭ ПО ХИМИИ (СРЕДНИЙ БАЛЛ)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34975" y="1606550"/>
          <a:ext cx="8061325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Worksheet" r:id="rId3" imgW="8143751" imgH="4581663" progId="Excel.Sheet.8">
                  <p:embed/>
                </p:oleObj>
              </mc:Choice>
              <mc:Fallback>
                <p:oleObj name="Worksheet" r:id="rId3" imgW="8143751" imgH="4581663" progId="Excel.Sheet.8">
                  <p:embed/>
                  <p:pic>
                    <p:nvPicPr>
                      <p:cNvPr id="5122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606550"/>
                        <a:ext cx="8061325" cy="4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английскому языку (средний балл)</a:t>
            </a:r>
            <a:endParaRPr lang="ru-RU" sz="2400" b="1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06400" y="1598613"/>
          <a:ext cx="8118475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Worksheet" r:id="rId3" imgW="8086759" imgH="4533979" progId="Excel.Sheet.8">
                  <p:embed/>
                </p:oleObj>
              </mc:Choice>
              <mc:Fallback>
                <p:oleObj name="Worksheet" r:id="rId3" imgW="8086759" imgH="4533979" progId="Excel.Sheet.8">
                  <p:embed/>
                  <p:pic>
                    <p:nvPicPr>
                      <p:cNvPr id="6146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98613"/>
                        <a:ext cx="8118475" cy="455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истории (средний балл)</a:t>
            </a:r>
            <a:endParaRPr lang="ru-RU" sz="2400" b="1" dirty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06400" y="1598613"/>
          <a:ext cx="8118475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Worksheet" r:id="rId3" imgW="8086759" imgH="4533979" progId="Excel.Sheet.8">
                  <p:embed/>
                </p:oleObj>
              </mc:Choice>
              <mc:Fallback>
                <p:oleObj name="Worksheet" r:id="rId3" imgW="8086759" imgH="4533979" progId="Excel.Sheet.8">
                  <p:embed/>
                  <p:pic>
                    <p:nvPicPr>
                      <p:cNvPr id="6146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98613"/>
                        <a:ext cx="8118475" cy="455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074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информатике ИКТ(средний балл)</a:t>
            </a:r>
            <a:endParaRPr lang="ru-RU" sz="2400" b="1" dirty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42925" y="1647825"/>
          <a:ext cx="7888288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Worksheet" r:id="rId3" imgW="8096137" imgH="4628986" progId="Excel.Sheet.8">
                  <p:embed/>
                </p:oleObj>
              </mc:Choice>
              <mc:Fallback>
                <p:oleObj name="Worksheet" r:id="rId3" imgW="8096137" imgH="4628986" progId="Excel.Sheet.8">
                  <p:embed/>
                  <p:pic>
                    <p:nvPicPr>
                      <p:cNvPr id="6146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647825"/>
                        <a:ext cx="7888288" cy="451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203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биологии (средний балл)</a:t>
            </a:r>
            <a:endParaRPr lang="ru-RU" sz="2400" b="1" dirty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42925" y="1598613"/>
          <a:ext cx="7843838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Worksheet" r:id="rId3" imgW="8077380" imgH="4686424" progId="Excel.Sheet.8">
                  <p:embed/>
                </p:oleObj>
              </mc:Choice>
              <mc:Fallback>
                <p:oleObj name="Worksheet" r:id="rId3" imgW="8077380" imgH="4686424" progId="Excel.Sheet.8">
                  <p:embed/>
                  <p:pic>
                    <p:nvPicPr>
                      <p:cNvPr id="6146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598613"/>
                        <a:ext cx="7843838" cy="455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97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886700" cy="792163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результат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7886700" cy="5256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0824" y="981075"/>
          <a:ext cx="8683626" cy="5886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07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 сдававших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Тестовый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100 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перешагнули минимальный порог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59,35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37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2211"/>
                  </a:ext>
                </a:extLst>
              </a:tr>
              <a:tr h="430448">
                <a:tc>
                  <a:txBody>
                    <a:bodyPr/>
                    <a:lstStyle/>
                    <a:p>
                      <a:r>
                        <a:rPr lang="ru-RU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139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139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758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Ключевые решения в системе общего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90900"/>
            <a:ext cx="3581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Указ Президента России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от 27 июня 2022 г. № 401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«О проведении в Российской Федерации Года педагога и наставника»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22117"/>
            <a:ext cx="375290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5800">
              <a:lnSpc>
                <a:spcPct val="90000"/>
              </a:lnSpc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признание особого статуса педагогических работников;</a:t>
            </a:r>
          </a:p>
          <a:p>
            <a:pPr defTabSz="685800">
              <a:lnSpc>
                <a:spcPct val="90000"/>
              </a:lnSpc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понимание роли учителя, педагога как ключевой фигуры для обеспечения качества </a:t>
            </a:r>
          </a:p>
          <a:p>
            <a:pPr defTabSz="685800">
              <a:lnSpc>
                <a:spcPct val="90000"/>
              </a:lnSpc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общего образования и для будущего развития страны;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14348" y="6170356"/>
            <a:ext cx="4572032" cy="29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B724CD0-C8FC-455E-9B8E-8D64E01E8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>
          <a:xfrm>
            <a:off x="4038625" y="1644393"/>
            <a:ext cx="481965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ACB1E1-449F-3346-4C6E-29B49DB2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Особенности системы общего образования детей с ОВЗ в Пермском крае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23558" y="1623944"/>
            <a:ext cx="1911932" cy="323850"/>
          </a:xfrm>
        </p:spPr>
        <p:txBody>
          <a:bodyPr/>
          <a:lstStyle/>
          <a:p>
            <a:r>
              <a:rPr lang="ru-RU" sz="1200" dirty="0">
                <a:solidFill>
                  <a:schemeClr val="tx1"/>
                </a:solidFill>
              </a:rPr>
              <a:t>Формы обучения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1026" name="Picture 2" descr="https://cdn3.iconfinder.com/data/icons/education-180/64/x-06-512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9" y="2656374"/>
            <a:ext cx="488392" cy="4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040" y="2048164"/>
            <a:ext cx="209653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23 185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обучающихся с ОВЗ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3376374"/>
            <a:ext cx="508685" cy="509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14" y="4023040"/>
            <a:ext cx="613426" cy="559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930" y="3404083"/>
            <a:ext cx="227778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1 624 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коррекционных класса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573" y="4074958"/>
            <a:ext cx="233494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5 426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инклюзивных классов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558" y="4634388"/>
            <a:ext cx="634988" cy="6055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3643" y="4634389"/>
            <a:ext cx="252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2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«Ресурсных класса»</a:t>
            </a:r>
          </a:p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2</a:t>
            </a:r>
            <a:r>
              <a:rPr lang="ru-RU" sz="1050" dirty="0">
                <a:latin typeface="Montserrat" panose="00000500000000000000" pitchFamily="2" charset="-52"/>
              </a:rPr>
              <a:t> «Автономных класса»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83" y="2087542"/>
            <a:ext cx="438404" cy="3868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4946" y="2687668"/>
            <a:ext cx="227924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anose="00000500000000000000" pitchFamily="2" charset="-52"/>
              </a:rPr>
              <a:t>41</a:t>
            </a:r>
            <a:r>
              <a:rPr lang="ru-RU" sz="1350" b="1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коррекционная школа</a:t>
            </a: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6980548" y="1634416"/>
            <a:ext cx="191193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Проекты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2997249" y="1623193"/>
            <a:ext cx="3702989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Специальные образовательные условия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56" y="2065183"/>
            <a:ext cx="433523" cy="43352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64173" y="2030956"/>
            <a:ext cx="2275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Оборудование для дистанционного 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обучения детей-инвалидов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27" y="2647630"/>
            <a:ext cx="447152" cy="4471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2746" y="2674156"/>
            <a:ext cx="2110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Оборудование для мастерских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3113" y="3195295"/>
            <a:ext cx="22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Оборудование для психолого-педагогического сопровождения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77425" y="3942223"/>
            <a:ext cx="232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Диагностический инструментарий для ПМПК</a:t>
            </a:r>
          </a:p>
        </p:txBody>
      </p:sp>
      <p:pic>
        <p:nvPicPr>
          <p:cNvPr id="1036" name="Picture 12" descr="https://a-t-tech.ru/upload/iblock/df9/configuration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16" y="3236300"/>
            <a:ext cx="499085" cy="4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7.pngwing.com/pngs/38/911/png-transparent-blended-learning-education-computer-icons-instructor-led-training-others-miscellaneous-class-logo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7356" y="3951348"/>
            <a:ext cx="685094" cy="4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269389" y="5252085"/>
            <a:ext cx="1585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«</a:t>
            </a:r>
            <a:r>
              <a:rPr lang="ru-RU" sz="1050" dirty="0" err="1">
                <a:latin typeface="Montserrat" panose="00000500000000000000" pitchFamily="2" charset="-52"/>
              </a:rPr>
              <a:t>Учим.Знаем</a:t>
            </a:r>
            <a:r>
              <a:rPr lang="ru-RU" sz="1050" dirty="0">
                <a:latin typeface="Montserrat" panose="00000500000000000000" pitchFamily="2" charset="-52"/>
              </a:rPr>
              <a:t>»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809" y="2088385"/>
            <a:ext cx="2135562" cy="7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94" y="2925508"/>
            <a:ext cx="1481720" cy="740180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80" y="5051998"/>
            <a:ext cx="1548534" cy="5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717" y="3883366"/>
            <a:ext cx="1187777" cy="113497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048194" y="2906008"/>
            <a:ext cx="14206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Montserrat" panose="00000500000000000000" pitchFamily="2" charset="-52"/>
              </a:rPr>
              <a:t>«Ментальное здоровье»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98107" y="4058992"/>
            <a:ext cx="16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1796" y="3290716"/>
            <a:ext cx="1395840" cy="57708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latin typeface="Montserrat" panose="00000500000000000000" pitchFamily="2" charset="-52"/>
              </a:rPr>
              <a:t>Ресурсный центр по работе с детьми с РАС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19" y="5318052"/>
            <a:ext cx="17844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C00000"/>
                </a:solidFill>
                <a:latin typeface="Montserrat" panose="00000500000000000000" pitchFamily="2" charset="-52"/>
              </a:rPr>
              <a:t>ОСОБАЯ ЗАБОТА!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3113" y="4550832"/>
            <a:ext cx="22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Дополнительное образование детей с ОВЗ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4808" y="5064136"/>
            <a:ext cx="2504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Открытие специализированных классов и групп для детей с РАС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38" y="4570026"/>
            <a:ext cx="445521" cy="40666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5438" y="5048059"/>
            <a:ext cx="504961" cy="4607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C69532-24D0-3AC7-D306-76729266D1E3}"/>
              </a:ext>
            </a:extLst>
          </p:cNvPr>
          <p:cNvSpPr/>
          <p:nvPr/>
        </p:nvSpPr>
        <p:spPr>
          <a:xfrm rot="1783122">
            <a:off x="8014657" y="2915605"/>
            <a:ext cx="841653" cy="214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FF0000"/>
                </a:solidFill>
                <a:latin typeface="Montserrat" panose="00000500000000000000" pitchFamily="2" charset="-52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1041175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Обучение детей с ограниченными возможностями здоровья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16172"/>
              </p:ext>
            </p:extLst>
          </p:nvPr>
        </p:nvGraphicFramePr>
        <p:xfrm>
          <a:off x="539552" y="980728"/>
          <a:ext cx="8175851" cy="4812046"/>
        </p:xfrm>
        <a:graphic>
          <a:graphicData uri="http://schemas.openxmlformats.org/drawingml/2006/table">
            <a:tbl>
              <a:tblPr/>
              <a:tblGrid>
                <a:gridCol w="210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4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детей с ОВЗ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1-4 классы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5-9 классы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«Медянская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Филиал МБОУ «Шляпниковская оош» МБОУ «Ординская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«Ординская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«Красноясыльская оош»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Филиал МБОУ «Малоашапская оош» МБОУ «Ашапская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МБОУ «Карьевская сош»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МКОУ «Ашапская ОШИ для обучающихся с ОВЗ»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221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57864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2020-2021 учебный год – 205 детей с ОВЗ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42984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Инклюзивное обучение детей с ОВЗ</a:t>
            </a:r>
          </a:p>
          <a:p>
            <a:endParaRPr lang="ru-RU" sz="2000" b="1" dirty="0"/>
          </a:p>
          <a:p>
            <a:endParaRPr lang="ru-RU" sz="2000" dirty="0"/>
          </a:p>
          <a:p>
            <a:r>
              <a:rPr lang="ru-RU" sz="2000" dirty="0"/>
              <a:t>2019 – 2020  учебный год – 56 обучающихся,</a:t>
            </a:r>
          </a:p>
          <a:p>
            <a:r>
              <a:rPr lang="ru-RU" sz="2000" dirty="0"/>
              <a:t>2020 – 2021 учебный год – 90 обучающихся,</a:t>
            </a:r>
          </a:p>
          <a:p>
            <a:r>
              <a:rPr lang="ru-RU" sz="2000" dirty="0"/>
              <a:t>2021 – 2022 учебный год – 95 обучающихся,</a:t>
            </a:r>
          </a:p>
          <a:p>
            <a:r>
              <a:rPr lang="ru-RU" sz="2000" dirty="0"/>
              <a:t>2022 – 2023 учебный год – по предварительным данным</a:t>
            </a:r>
          </a:p>
          <a:p>
            <a:r>
              <a:rPr lang="ru-RU" sz="2000" dirty="0"/>
              <a:t>                                             99 обучающихся. </a:t>
            </a:r>
          </a:p>
        </p:txBody>
      </p:sp>
      <p:pic>
        <p:nvPicPr>
          <p:cNvPr id="13314" name="Picture 2" descr="В школе с 04.04.2022 по 10.04.2022 года была проведена Неделя инклюзивного образования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246" y="3786190"/>
            <a:ext cx="314572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461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/>
              <a:t>На </a:t>
            </a:r>
            <a:r>
              <a:rPr lang="ru-RU" sz="2800" b="1" dirty="0"/>
              <a:t>2022- 2023</a:t>
            </a:r>
            <a:r>
              <a:rPr lang="ru-RU" sz="2800" dirty="0"/>
              <a:t> учебный год даны </a:t>
            </a:r>
          </a:p>
          <a:p>
            <a:pPr algn="ctr"/>
            <a:r>
              <a:rPr lang="ru-RU" sz="2800" dirty="0"/>
              <a:t>32 рекомендации ПМПК на обучение детей, из них: </a:t>
            </a:r>
          </a:p>
          <a:p>
            <a:endParaRPr lang="ru-RU" sz="2800" dirty="0"/>
          </a:p>
          <a:p>
            <a:pPr algn="ctr"/>
            <a:r>
              <a:rPr lang="ru-RU" sz="2800" dirty="0"/>
              <a:t>22 – на обучение по адаптированным программам </a:t>
            </a:r>
          </a:p>
          <a:p>
            <a:pPr algn="ctr"/>
            <a:r>
              <a:rPr lang="ru-RU" sz="2800" dirty="0"/>
              <a:t>для обучающихся с ЗПР,</a:t>
            </a:r>
          </a:p>
          <a:p>
            <a:pPr algn="ctr"/>
            <a:r>
              <a:rPr lang="ru-RU" sz="2800" dirty="0"/>
              <a:t>10 - на обучение по адаптированным программам </a:t>
            </a:r>
          </a:p>
          <a:p>
            <a:pPr algn="ctr"/>
            <a:r>
              <a:rPr lang="ru-RU" sz="2800" dirty="0"/>
              <a:t>обучающихся с умственной отсталостью</a:t>
            </a:r>
          </a:p>
          <a:p>
            <a:pPr algn="ctr"/>
            <a:r>
              <a:rPr lang="ru-RU" sz="2800" dirty="0"/>
              <a:t> (интеллектуальными нарушениями)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285852" y="357166"/>
            <a:ext cx="63349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Обучение детей - инвалидов </a:t>
            </a:r>
            <a:endParaRPr lang="ru-RU" sz="1400" dirty="0"/>
          </a:p>
          <a:p>
            <a:pPr algn="ctr"/>
            <a:r>
              <a:rPr lang="ru-RU" sz="1400" b="1" dirty="0"/>
              <a:t>2021-2022 учебный год</a:t>
            </a:r>
            <a:endParaRPr lang="ru-RU" sz="1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660066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77402"/>
              </p:ext>
            </p:extLst>
          </p:nvPr>
        </p:nvGraphicFramePr>
        <p:xfrm>
          <a:off x="539552" y="908720"/>
          <a:ext cx="8280919" cy="5256584"/>
        </p:xfrm>
        <a:graphic>
          <a:graphicData uri="http://schemas.openxmlformats.org/drawingml/2006/table">
            <a:tbl>
              <a:tblPr/>
              <a:tblGrid>
                <a:gridCol w="213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4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детей - инвалидов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1-4 классы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5-9 классы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10-11 классы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 школе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инд на дому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Медянская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Филиал МБОУ «Шляпниковская оош» МБОУ «Ординская сош»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МАОУ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Ординская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(овз-5)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(овз-6)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МБОУ «Красноясыльская оош»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Филиал МБОУ «Малоашапская оош» МБОУ «Ашапская сош»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МБОУ «Ашапская сош»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МБОУ «Карьевская сош»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(овз-2)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(овз-0)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МКОУ «Ашапская ОШИ для обучающихся с ОВЗ»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(овз-20)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(овз-3)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(овз-4)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(овз-7)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(овз-3)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(овз-2)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(овз-35)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(овз-3)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(овз-10)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(овз-7)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(овз-1)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(овз-3)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85852" y="550070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2020-2021 учебный год – 52 ребенка - инвалида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C7C817-545C-FF42-4548-D1DBE1D2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7790"/>
            <a:ext cx="3118535" cy="28053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переходе школ на обновленные ФГОС </a:t>
            </a:r>
            <a:br>
              <a:rPr lang="ru-RU" dirty="0"/>
            </a:br>
            <a:r>
              <a:rPr lang="ru-RU" dirty="0"/>
              <a:t>начального общего и основного общего образования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279233" y="1772143"/>
          <a:ext cx="3731145" cy="1206436"/>
        </p:xfrm>
        <a:graphic>
          <a:graphicData uri="http://schemas.openxmlformats.org/drawingml/2006/table">
            <a:tbl>
              <a:tblPr firstRow="1" firstCol="1" bandRow="1"/>
              <a:tblGrid>
                <a:gridCol w="10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2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Класс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7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9</a:t>
                      </a: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2022/2023 </a:t>
                      </a:r>
                      <a:r>
                        <a:rPr lang="ru-RU" sz="900" dirty="0" err="1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уч.г</a:t>
                      </a: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2023/2024 уч. г.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2024/2025 уч.г.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Обязательное введение ФГОС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52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effectLst/>
                          <a:latin typeface="Montserrat" panose="00000500000000000000" pitchFamily="2" charset="-52"/>
                          <a:ea typeface="Calibri"/>
                          <a:cs typeface="Times New Roman"/>
                        </a:rPr>
                        <a:t>Введение ФГОС по мере готовности</a:t>
                      </a:r>
                    </a:p>
                  </a:txBody>
                  <a:tcPr marL="51435" marR="5143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279231" y="3230717"/>
            <a:ext cx="3731145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b="1" dirty="0">
                <a:latin typeface="Montserrat" panose="00000500000000000000" pitchFamily="2" charset="-52"/>
              </a:rPr>
              <a:t>Задачи</a:t>
            </a:r>
            <a:endParaRPr lang="ru-RU" sz="1050" b="1" dirty="0">
              <a:solidFill>
                <a:srgbClr val="108AC9"/>
              </a:solidFill>
              <a:latin typeface="Montserrat" panose="00000500000000000000" pitchFamily="2" charset="-52"/>
            </a:endParaRP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050" dirty="0">
                <a:latin typeface="Montserrat" panose="00000500000000000000" pitchFamily="2" charset="-52"/>
              </a:rPr>
              <a:t>мониторинг готовности к переходу на обновленные ФГОС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050" dirty="0">
                <a:latin typeface="Montserrat" panose="00000500000000000000" pitchFamily="2" charset="-52"/>
              </a:rPr>
              <a:t>обеспечение учебниками из Федерального перечня 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050" dirty="0">
                <a:latin typeface="Montserrat" panose="00000500000000000000" pitchFamily="2" charset="-52"/>
              </a:rPr>
              <a:t>повышение квалификации и методическое сопровождение педагогов и руководителей школ</a:t>
            </a:r>
          </a:p>
          <a:p>
            <a:pPr marL="128588" indent="-128588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050" dirty="0">
                <a:latin typeface="Montserrat" panose="00000500000000000000" pitchFamily="2" charset="-52"/>
              </a:rPr>
              <a:t>информирование общественности, работа с родителями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7710" y="2959555"/>
            <a:ext cx="21293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Примерная ООП начального общего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7710" y="3246634"/>
            <a:ext cx="21293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Примерная ООП основного общего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7708" y="3566293"/>
            <a:ext cx="21293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Примерная ООП среднего общего образования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2507075" y="1823854"/>
            <a:ext cx="244500" cy="23127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9551" y="2061565"/>
            <a:ext cx="4499710" cy="219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25" b="1" dirty="0">
                <a:latin typeface="Montserrat" panose="00000500000000000000" pitchFamily="2" charset="-52"/>
              </a:rPr>
              <a:t>Детализация требований ФГОС в методических документах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9471" y="1602878"/>
            <a:ext cx="449971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Montserrat" panose="00000500000000000000" pitchFamily="2" charset="-52"/>
              </a:rPr>
              <a:t>Единое содержание общего образования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9981" y="2661347"/>
            <a:ext cx="2127095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dirty="0">
                <a:latin typeface="Montserrat" panose="00000500000000000000" pitchFamily="2" charset="-52"/>
              </a:rPr>
              <a:t>Для школы: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3649" y="4385770"/>
            <a:ext cx="3997981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dirty="0">
                <a:latin typeface="Montserrat" panose="00000500000000000000" pitchFamily="2" charset="-52"/>
              </a:rPr>
              <a:t>Модели примерного плана внеурочной деятельности:</a:t>
            </a:r>
          </a:p>
          <a:p>
            <a:endParaRPr lang="ru-RU" sz="900" b="1" dirty="0">
              <a:latin typeface="Montserrat" panose="00000500000000000000" pitchFamily="2" charset="-52"/>
            </a:endParaRPr>
          </a:p>
          <a:p>
            <a:r>
              <a:rPr lang="ru-RU" sz="900" b="1" dirty="0">
                <a:latin typeface="Montserrat" panose="00000500000000000000" pitchFamily="2" charset="-52"/>
              </a:rPr>
              <a:t>1.  </a:t>
            </a:r>
            <a:r>
              <a:rPr lang="ru-RU" sz="900" dirty="0">
                <a:latin typeface="Montserrat" panose="00000500000000000000" pitchFamily="2" charset="-52"/>
              </a:rPr>
              <a:t>Преобладание учебно-познавательной деятельности</a:t>
            </a:r>
          </a:p>
          <a:p>
            <a:r>
              <a:rPr lang="ru-RU" sz="900" b="1" dirty="0">
                <a:latin typeface="Montserrat" panose="00000500000000000000" pitchFamily="2" charset="-52"/>
              </a:rPr>
              <a:t>2.  </a:t>
            </a:r>
            <a:r>
              <a:rPr lang="ru-RU" sz="900" dirty="0">
                <a:latin typeface="Montserrat" panose="00000500000000000000" pitchFamily="2" charset="-52"/>
              </a:rPr>
              <a:t>Преобладание педагогической поддержки учащихся</a:t>
            </a:r>
          </a:p>
          <a:p>
            <a:r>
              <a:rPr lang="ru-RU" sz="900" b="1" dirty="0">
                <a:latin typeface="Montserrat" panose="00000500000000000000" pitchFamily="2" charset="-52"/>
              </a:rPr>
              <a:t>3</a:t>
            </a:r>
            <a:r>
              <a:rPr lang="ru-RU" sz="900" dirty="0">
                <a:latin typeface="Montserrat" panose="00000500000000000000" pitchFamily="2" charset="-52"/>
              </a:rPr>
              <a:t>.  Преобладание деятельности ученических сообществ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51576" y="2658546"/>
            <a:ext cx="2127605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dirty="0">
                <a:latin typeface="Montserrat" panose="00000500000000000000" pitchFamily="2" charset="-52"/>
              </a:rPr>
              <a:t>Для учителя: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82899" y="2978576"/>
            <a:ext cx="2251833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14 примерных рабочих программ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454837" y="3093713"/>
            <a:ext cx="2980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82899" y="3285493"/>
            <a:ext cx="2251833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20 примерных рабочих программ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468638" y="3407306"/>
            <a:ext cx="2980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82899" y="3611828"/>
            <a:ext cx="2251833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20 примерных рабочих программ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468638" y="3708005"/>
            <a:ext cx="2980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144893" y="2268450"/>
            <a:ext cx="296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Montserrat" panose="00000500000000000000" pitchFamily="2" charset="-52"/>
              </a:rPr>
              <a:t>Сайт «Единое содержание общего образования»: </a:t>
            </a:r>
            <a:r>
              <a:rPr lang="en-US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https://edsoo.ru/</a:t>
            </a:r>
            <a:endParaRPr lang="ru-RU" sz="9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9472" y="5281923"/>
            <a:ext cx="332497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Внеурочная деятельность  =  10 часов в неделю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3649" y="3990583"/>
            <a:ext cx="4485611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Montserrat" panose="00000500000000000000" pitchFamily="2" charset="-52"/>
              </a:rPr>
              <a:t>!</a:t>
            </a:r>
            <a:r>
              <a:rPr lang="ru-RU" sz="900" b="1" dirty="0">
                <a:latin typeface="Montserrat" panose="00000500000000000000" pitchFamily="2" charset="-52"/>
              </a:rPr>
              <a:t> Конструктор рабочих программ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87326" y="2215590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tserrat" panose="00000500000000000000" pitchFamily="2" charset="-52"/>
              </a:rPr>
              <a:t>!</a:t>
            </a:r>
            <a:r>
              <a:rPr lang="ru-RU" sz="2100" b="1" dirty="0">
                <a:latin typeface="Montserrat" panose="00000500000000000000" pitchFamily="2" charset="-52"/>
              </a:rPr>
              <a:t> 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654">
            <a:off x="7641541" y="945620"/>
            <a:ext cx="887045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2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035840" y="3108323"/>
            <a:ext cx="4243337" cy="4243337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9ED1F-F629-D90C-85FA-B099F4BE1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6" y="4277482"/>
            <a:ext cx="1690319" cy="1466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4" y="2930124"/>
            <a:ext cx="25827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BE5108"/>
                </a:solidFill>
                <a:latin typeface="Montserrat" panose="00000500000000000000" pitchFamily="2" charset="-52"/>
              </a:rPr>
              <a:t>ЗДОРОВЬЕ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BE5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4823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D3B01-913D-4878-BEC6-B8DF3B06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453B6-D278-4002-A036-5FED2A0D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Фильм школа – территория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523235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8A9F1-23FC-16E5-D569-BAA7CA04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8750"/>
            <a:ext cx="3118535" cy="2805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Региональный проект «Школа – территория здоровья»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2051" name="Picture 3" descr="C:\Users\enantoniuk\AppData\Local\Microsoft\Windows\Temporary Internet Files\Content.Outlook\AW01E0NL\photo_2022-08-18_11-38-4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37" y="4283866"/>
            <a:ext cx="2136143" cy="142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986" y="2444242"/>
            <a:ext cx="6287165" cy="303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b="1" dirty="0">
                <a:latin typeface="Montserrat" panose="00000500000000000000" pitchFamily="2" charset="-52"/>
              </a:rPr>
              <a:t>Модули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Повышение физической активности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Профилактика заболеваний костно-мышечной, сердечно-сосудистой и дыхательной систем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Профилактика заболеваний глаз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Профилактика заболеваний ЖКТ</a:t>
            </a:r>
          </a:p>
          <a:p>
            <a:endParaRPr lang="ru-RU" sz="1125" dirty="0">
              <a:latin typeface="Montserrat" panose="00000500000000000000" pitchFamily="2" charset="-52"/>
            </a:endParaRPr>
          </a:p>
          <a:p>
            <a:r>
              <a:rPr lang="ru-RU" sz="1125" b="1" dirty="0">
                <a:latin typeface="Montserrat" panose="00000500000000000000" pitchFamily="2" charset="-52"/>
              </a:rPr>
              <a:t>Методы и формы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Физкультминутки на уроках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Активности на перемене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Гимнастика для глаз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Здоровое питание</a:t>
            </a:r>
          </a:p>
          <a:p>
            <a:endParaRPr lang="ru-RU" sz="1125" dirty="0">
              <a:latin typeface="Montserrat" panose="00000500000000000000" pitchFamily="2" charset="-52"/>
            </a:endParaRPr>
          </a:p>
          <a:p>
            <a:r>
              <a:rPr lang="ru-RU" sz="1125" b="1" dirty="0">
                <a:latin typeface="Montserrat" panose="00000500000000000000" pitchFamily="2" charset="-52"/>
              </a:rPr>
              <a:t>Мероприятия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Акция к празднованию Всероссийского дня здоровья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Краевой конкурс мини-проектов «Мое здоровое лето»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125" dirty="0">
                <a:latin typeface="Montserrat" panose="00000500000000000000" pitchFamily="2" charset="-52"/>
              </a:rPr>
              <a:t>Краевой фестиваль здоровья и лучших практик </a:t>
            </a:r>
            <a:r>
              <a:rPr lang="ru-RU" sz="1125" dirty="0" err="1">
                <a:latin typeface="Montserrat" panose="00000500000000000000" pitchFamily="2" charset="-52"/>
              </a:rPr>
              <a:t>здоровьесбережения</a:t>
            </a:r>
            <a:r>
              <a:rPr lang="ru-RU" sz="1125" dirty="0"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"/>
          <a:stretch/>
        </p:blipFill>
        <p:spPr bwMode="auto">
          <a:xfrm>
            <a:off x="6756338" y="1537116"/>
            <a:ext cx="2136143" cy="11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t="10074" r="29358" b="29581"/>
          <a:stretch/>
        </p:blipFill>
        <p:spPr bwMode="auto">
          <a:xfrm>
            <a:off x="6756337" y="2743264"/>
            <a:ext cx="2136143" cy="1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7" y="1648975"/>
            <a:ext cx="820711" cy="8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416" y="1620342"/>
            <a:ext cx="5363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18</a:t>
            </a:r>
            <a:r>
              <a:rPr lang="ru-RU" sz="1200" dirty="0">
                <a:latin typeface="Montserrat" panose="00000500000000000000" pitchFamily="2" charset="-52"/>
              </a:rPr>
              <a:t> школ – участники проекта 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50</a:t>
            </a:r>
            <a:r>
              <a:rPr lang="ru-RU" sz="1200" dirty="0">
                <a:latin typeface="Montserrat" panose="00000500000000000000" pitchFamily="2" charset="-52"/>
              </a:rPr>
              <a:t> педагогов обучились современным технологиям </a:t>
            </a:r>
            <a:r>
              <a:rPr lang="ru-RU" sz="1200" dirty="0" err="1">
                <a:latin typeface="Montserrat" panose="00000500000000000000" pitchFamily="2" charset="-52"/>
              </a:rPr>
              <a:t>здоровьесбережения</a:t>
            </a:r>
            <a:r>
              <a:rPr lang="ru-RU" sz="1200" dirty="0">
                <a:latin typeface="Montserrat" panose="00000500000000000000" pitchFamily="2" charset="-52"/>
              </a:rPr>
              <a:t>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В 2022-2023 учебном году + </a:t>
            </a:r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25</a:t>
            </a:r>
            <a:r>
              <a:rPr lang="ru-RU" sz="1200" dirty="0">
                <a:latin typeface="Montserrat" panose="00000500000000000000" pitchFamily="2" charset="-52"/>
              </a:rPr>
              <a:t> школ</a:t>
            </a:r>
          </a:p>
        </p:txBody>
      </p:sp>
      <p:sp>
        <p:nvSpPr>
          <p:cNvPr id="15" name="TextBox 14"/>
          <p:cNvSpPr txBox="1"/>
          <p:nvPr/>
        </p:nvSpPr>
        <p:spPr>
          <a:xfrm rot="20774376">
            <a:off x="4448134" y="2131059"/>
            <a:ext cx="207781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  <a:latin typeface="Montserrat" panose="00000500000000000000" pitchFamily="2" charset="-52"/>
              </a:rPr>
              <a:t>ПРИСОЕДИНЯЙТЕСЬ!</a:t>
            </a:r>
          </a:p>
        </p:txBody>
      </p:sp>
    </p:spTree>
    <p:extLst>
      <p:ext uri="{BB962C8B-B14F-4D97-AF65-F5344CB8AC3E}">
        <p14:creationId xmlns:p14="http://schemas.microsoft.com/office/powerpoint/2010/main" val="2616614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0C06C-EE35-4197-8AC3-4B1642D2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ЛОК – 2022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A51346A-357A-40C9-8222-4D6DA7F9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 ЛОК  - 2022 года : </a:t>
            </a:r>
          </a:p>
          <a:p>
            <a:pPr eaLnBrk="1" hangingPunct="1">
              <a:buFontTx/>
              <a:buNone/>
              <a:defRPr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Обеспечение охраны жизни и укрепление здоровья детей.</a:t>
            </a:r>
          </a:p>
          <a:p>
            <a:pPr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Отдых и оздоровление социально незащищенных категорий детей.</a:t>
            </a:r>
          </a:p>
          <a:p>
            <a:pPr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Отдых и занятость детей и подростков категории «группы риска»,  СОП, состоящих на учете в ПДН.</a:t>
            </a:r>
          </a:p>
          <a:p>
            <a:pPr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4. Обеспечение оздоровления и отдыха детей через систему загородных оздоровительных лагерей, лагерей  дневного пребывания, профильных трудовых объединений,  профильных спортивных объединений, разновозрастных отрядов, малозатратных форм оздоровления.</a:t>
            </a:r>
          </a:p>
          <a:p>
            <a:pPr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Израсходовано на ЛОК 2022 г. – 4 773 950,00 руб.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 т.ч. местный бюджет – 1 560 750,00 руб.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краевой бюджет -3 213 200,00 руб.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Содержимое 3" descr="-3vlEdXNomSOtsKaOb1J0DGZzB55oCPWAv_5Hm9b_ozsGOrCyWTsbtCFH_xZwPnCD55Tp1R9pZHn9YIgmL5NA8lN.jpg">
            <a:extLst>
              <a:ext uri="{FF2B5EF4-FFF2-40B4-BE49-F238E27FC236}">
                <a16:creationId xmlns:a16="http://schemas.microsoft.com/office/drawing/2014/main" id="{9E1902CE-4546-4DC0-9611-5EA2A954F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815010"/>
            <a:ext cx="3377952" cy="27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Ключевые решения в системе общего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9090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40768"/>
            <a:ext cx="382904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685800">
              <a:lnSpc>
                <a:spcPct val="90000"/>
              </a:lnSpc>
              <a:buFontTx/>
              <a:buChar char="-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реализация ценностно-смыслового подхода к подготовке учителей;</a:t>
            </a:r>
          </a:p>
          <a:p>
            <a:pPr marL="342900" indent="-342900" defTabSz="685800">
              <a:lnSpc>
                <a:spcPct val="90000"/>
              </a:lnSpc>
              <a:buFontTx/>
              <a:buChar char="-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развитие талантов у детей и молодежи, формирование возможностей самореализации и личностного роста;</a:t>
            </a:r>
          </a:p>
          <a:p>
            <a:pPr marL="342900" indent="-342900" defTabSz="685800">
              <a:lnSpc>
                <a:spcPct val="90000"/>
              </a:lnSpc>
              <a:buFontTx/>
              <a:buChar char="-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поддержка образовательно-воспитательного потенциала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14348" y="6170356"/>
            <a:ext cx="4572032" cy="29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vologod.er.ru/media/news/June2022/inGOKUY7iIW8Wx1CrZLV.jpg">
            <a:extLst>
              <a:ext uri="{FF2B5EF4-FFF2-40B4-BE49-F238E27FC236}">
                <a16:creationId xmlns:a16="http://schemas.microsoft.com/office/drawing/2014/main" id="{0FB379F8-87D0-48B8-A618-69FC211014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44" y="1075789"/>
            <a:ext cx="5087836" cy="55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89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3C57A60A-2795-412A-9739-9420BFE60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32656"/>
            <a:ext cx="7315200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Всего за летнюю кампанию было оздоровлено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1479 детей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A5E5A68-ED23-4A45-8306-F44D224D7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5856" y="1628800"/>
            <a:ext cx="5182344" cy="45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altLang="ko-KR" sz="2000" dirty="0">
              <a:solidFill>
                <a:schemeClr val="accent5">
                  <a:lumMod val="25000"/>
                </a:schemeClr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Загородные оздоровительные лагеря – 128 детей,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Лагеря дневного пребывания – 527,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Лагеря труда и отдыха – 161,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Разновозрастные отряды – 437,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Спортивные объединения школьников – 133,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Детский специализированный (профильный лагерь) на базе МКОУ «</a:t>
            </a:r>
            <a:r>
              <a:rPr lang="ru-RU" altLang="ko-KR" sz="20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Ашапская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 ОШИ» - 21,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굴림" charset="-127"/>
              </a:rPr>
              <a:t>Временное трудоустройство через ЦЗН – 72.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>
              <a:solidFill>
                <a:schemeClr val="accent5">
                  <a:lumMod val="25000"/>
                </a:schemeClr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>
              <a:solidFill>
                <a:schemeClr val="accent5">
                  <a:lumMod val="25000"/>
                </a:schemeClr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>
              <a:solidFill>
                <a:schemeClr val="accent5">
                  <a:lumMod val="25000"/>
                </a:schemeClr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E80B1C1-1E6F-49D6-8011-E4288B531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52128"/>
            <a:ext cx="2304256" cy="227687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F7516C7-A7E6-47BB-94EE-F4533C4DF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9137"/>
            <a:ext cx="2952328" cy="25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FF615C5E-8466-4237-AD59-FFE7A34E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A98BF46-9B48-4BB3-ACF7-F27DAF516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Обеспечили путевками в ЗДОЛ – 128 детей,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Получили сертификаты на частичную оплату путевки в ЗДОЛ – 3 семьи,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Получили компенсацию за самостоятельно приобретенные путевки- 1 семья,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Воспользовались детским </a:t>
            </a:r>
            <a:r>
              <a:rPr lang="ru-RU" altLang="ko-KR" sz="2000" b="1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кешбэком</a:t>
            </a:r>
            <a:r>
              <a:rPr lang="ru-RU" altLang="ko-K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 – 1 семья.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81FBB0-B419-49B5-9C7C-0A3A3B4A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1"/>
          <a:stretch>
            <a:fillRect/>
          </a:stretch>
        </p:blipFill>
        <p:spPr bwMode="auto">
          <a:xfrm>
            <a:off x="457200" y="2276872"/>
            <a:ext cx="8003232" cy="43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B8438A-B0FD-8F3D-F96F-4F07183B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5661" y="875317"/>
            <a:ext cx="8640960" cy="536972"/>
          </a:xfrm>
        </p:spPr>
        <p:txBody>
          <a:bodyPr/>
          <a:lstStyle/>
          <a:p>
            <a:r>
              <a:rPr lang="ru-RU" dirty="0"/>
              <a:t>Дополнительное образование детей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558" y="2358301"/>
            <a:ext cx="39876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50" dirty="0">
                <a:latin typeface="Montserrat" panose="00000500000000000000" pitchFamily="2" charset="-52"/>
              </a:rPr>
              <a:t>План по охвату </a:t>
            </a:r>
            <a:r>
              <a:rPr lang="ru-RU" sz="1050" dirty="0" err="1">
                <a:latin typeface="Montserrat" panose="00000500000000000000" pitchFamily="2" charset="-52"/>
              </a:rPr>
              <a:t>допобразованием</a:t>
            </a:r>
            <a:r>
              <a:rPr lang="ru-RU" sz="1050" dirty="0">
                <a:latin typeface="Montserrat" panose="00000500000000000000" pitchFamily="2" charset="-52"/>
              </a:rPr>
              <a:t> на 2022 год –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75 %</a:t>
            </a:r>
          </a:p>
          <a:p>
            <a:pPr defTabSz="685800">
              <a:defRPr/>
            </a:pPr>
            <a:r>
              <a:rPr lang="ru-RU" sz="1050" dirty="0">
                <a:latin typeface="Montserrat" panose="00000500000000000000" pitchFamily="2" charset="-52"/>
              </a:rPr>
              <a:t>Факт на 01.08.2022 г. –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73 %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654">
            <a:off x="7989782" y="1281628"/>
            <a:ext cx="887045" cy="6492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66CF36-27F3-037F-09DD-8D60B8590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87" y="4218118"/>
            <a:ext cx="2139416" cy="1343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6901FB-C446-ED42-4C1C-239621FC3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163" y="4218118"/>
            <a:ext cx="2106870" cy="1343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00E9FD-A97C-B2D7-B073-9AF2481B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79" y="1529457"/>
            <a:ext cx="649280" cy="649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9EA495-BD82-49B9-D697-A5C6666A81F5}"/>
              </a:ext>
            </a:extLst>
          </p:cNvPr>
          <p:cNvSpPr txBox="1"/>
          <p:nvPr/>
        </p:nvSpPr>
        <p:spPr>
          <a:xfrm>
            <a:off x="792476" y="1676942"/>
            <a:ext cx="35779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С 2021 года учет детей в </a:t>
            </a:r>
            <a:r>
              <a:rPr lang="ru-RU" sz="1050" dirty="0" err="1">
                <a:latin typeface="Montserrat" panose="00000500000000000000" pitchFamily="2" charset="-52"/>
              </a:rPr>
              <a:t>допобразовании</a:t>
            </a:r>
            <a:r>
              <a:rPr lang="ru-RU" sz="1050" dirty="0">
                <a:latin typeface="Montserrat" panose="00000500000000000000" pitchFamily="2" charset="-52"/>
              </a:rPr>
              <a:t> ведется в ЭПОС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96E3DA-69FC-7279-3901-94F916783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94" y="2282517"/>
            <a:ext cx="489247" cy="489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0FF5C2-952A-28C6-FA7B-75FF36D410FB}"/>
              </a:ext>
            </a:extLst>
          </p:cNvPr>
          <p:cNvSpPr txBox="1"/>
          <p:nvPr/>
        </p:nvSpPr>
        <p:spPr>
          <a:xfrm>
            <a:off x="777900" y="3070988"/>
            <a:ext cx="468801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35 %</a:t>
            </a:r>
            <a:r>
              <a:rPr lang="ru-RU" sz="1125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125" dirty="0">
                <a:solidFill>
                  <a:prstClr val="black"/>
                </a:solidFill>
                <a:latin typeface="Montserrat" panose="00000500000000000000" pitchFamily="2" charset="-52"/>
              </a:rPr>
              <a:t>социально-гуманитарная направленность </a:t>
            </a:r>
          </a:p>
          <a:p>
            <a:endParaRPr lang="ru-RU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33 %</a:t>
            </a:r>
            <a:r>
              <a:rPr lang="ru-RU" sz="1125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125" dirty="0">
                <a:latin typeface="Montserrat" panose="00000500000000000000" pitchFamily="2" charset="-52"/>
              </a:rPr>
              <a:t>художественная направленность </a:t>
            </a:r>
          </a:p>
          <a:p>
            <a:endParaRPr lang="ru-RU" sz="1125" dirty="0">
              <a:latin typeface="Montserrat" panose="00000500000000000000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31 % </a:t>
            </a:r>
            <a:r>
              <a:rPr lang="ru-RU" sz="1125" dirty="0">
                <a:latin typeface="Montserrat" panose="00000500000000000000" pitchFamily="2" charset="-52"/>
              </a:rPr>
              <a:t>физкультурно-спортивная направленность </a:t>
            </a:r>
          </a:p>
          <a:p>
            <a:endParaRPr lang="ru-RU" sz="1125" dirty="0">
              <a:latin typeface="Montserrat" panose="00000500000000000000" pitchFamily="2" charset="-52"/>
            </a:endParaRPr>
          </a:p>
          <a:p>
            <a:r>
              <a:rPr lang="ru-RU" sz="1125" b="1" dirty="0">
                <a:solidFill>
                  <a:srgbClr val="C00000"/>
                </a:solidFill>
                <a:latin typeface="Montserrat" panose="00000500000000000000" pitchFamily="2" charset="-52"/>
              </a:rPr>
              <a:t>16 % </a:t>
            </a:r>
            <a:r>
              <a:rPr lang="ru-RU" sz="1125" dirty="0">
                <a:latin typeface="Montserrat" panose="00000500000000000000" pitchFamily="2" charset="-52"/>
              </a:rPr>
              <a:t>естественнонаучная направленность</a:t>
            </a:r>
          </a:p>
          <a:p>
            <a:endParaRPr lang="ru-RU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14 %</a:t>
            </a:r>
            <a:r>
              <a:rPr lang="ru-RU" sz="1125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125" dirty="0">
                <a:latin typeface="Montserrat" panose="00000500000000000000" pitchFamily="2" charset="-52"/>
              </a:rPr>
              <a:t>техническая направленность  </a:t>
            </a:r>
          </a:p>
          <a:p>
            <a:endParaRPr lang="ru-RU" sz="1125" dirty="0">
              <a:latin typeface="Montserrat" panose="00000500000000000000" pitchFamily="2" charset="-52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4 %</a:t>
            </a:r>
            <a:r>
              <a:rPr lang="ru-RU" sz="1125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125" dirty="0">
                <a:latin typeface="Montserrat" panose="00000500000000000000" pitchFamily="2" charset="-52"/>
              </a:rPr>
              <a:t>туристско-краеведческая направленность 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4B5741-8BE3-1D87-948F-ABF72FF8A7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648" y="3073205"/>
            <a:ext cx="393226" cy="2651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047CA1-17AE-DCCF-14E8-5A84BD5A19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661" y="3425951"/>
            <a:ext cx="457240" cy="2651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0CB95D-3C8C-A042-C2DA-281C9FE0D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115" y="3837181"/>
            <a:ext cx="210330" cy="210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A21D83-0E59-51BA-F199-E0CF75853A1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648" y="4169104"/>
            <a:ext cx="384081" cy="2651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4A94B1-8955-29DF-0F96-D6904733C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583" y="4540579"/>
            <a:ext cx="246910" cy="2606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9A3A20E-FC25-3B6A-D291-11CB9F9FE2C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109" y="4907484"/>
            <a:ext cx="228620" cy="3337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E81056-9F0C-2499-D27B-28B50139C1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4153" y="3120147"/>
            <a:ext cx="683244" cy="4704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E4EE30-EDCF-12FB-7485-53F7A72E1864}"/>
              </a:ext>
            </a:extLst>
          </p:cNvPr>
          <p:cNvSpPr txBox="1"/>
          <p:nvPr/>
        </p:nvSpPr>
        <p:spPr>
          <a:xfrm>
            <a:off x="5788254" y="3112851"/>
            <a:ext cx="2953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tserrat" panose="00000500000000000000" pitchFamily="2" charset="-52"/>
              </a:rPr>
              <a:t>25 % </a:t>
            </a: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</a:rPr>
              <a:t>детей в возрасте от 5 до 18 лет воспользуются сертификатом персонифицированного финансирования дополнительного образования (ПФДО) с сентября 2022 г.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169CDA-9456-63C3-735E-AC28F39BD938}"/>
              </a:ext>
            </a:extLst>
          </p:cNvPr>
          <p:cNvSpPr txBox="1"/>
          <p:nvPr/>
        </p:nvSpPr>
        <p:spPr>
          <a:xfrm>
            <a:off x="5788254" y="2266425"/>
            <a:ext cx="302025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Montserrat" panose="00000500000000000000" pitchFamily="2" charset="-52"/>
              </a:rPr>
              <a:t>Запись на программы дополнительного образования через федеральный портал Госуслуги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69CB224-9541-B85D-E22F-44106B36C7D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0803" t="11925" r="32375" b="13085"/>
          <a:stretch/>
        </p:blipFill>
        <p:spPr>
          <a:xfrm>
            <a:off x="5085473" y="2200990"/>
            <a:ext cx="575189" cy="6194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1905683-B61E-B4CB-5DD5-EC3CA9A0A44D}"/>
              </a:ext>
            </a:extLst>
          </p:cNvPr>
          <p:cNvSpPr txBox="1"/>
          <p:nvPr/>
        </p:nvSpPr>
        <p:spPr>
          <a:xfrm>
            <a:off x="5737398" y="1765161"/>
            <a:ext cx="23863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latin typeface="Montserrat" panose="00000500000000000000" pitchFamily="2" charset="-52"/>
              </a:rPr>
              <a:t>с 1 сентября 2022 г.</a:t>
            </a:r>
          </a:p>
        </p:txBody>
      </p:sp>
    </p:spTree>
    <p:extLst>
      <p:ext uri="{BB962C8B-B14F-4D97-AF65-F5344CB8AC3E}">
        <p14:creationId xmlns:p14="http://schemas.microsoft.com/office/powerpoint/2010/main" val="922135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5812A-2F6A-9FA2-FF76-D2823B4C2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и функционирование театральных кружков и объединений в образовательных организациях Пермского края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405815" y="1890184"/>
            <a:ext cx="4332371" cy="3908926"/>
            <a:chOff x="6964948" y="656891"/>
            <a:chExt cx="5776495" cy="5211901"/>
          </a:xfrm>
        </p:grpSpPr>
        <p:graphicFrame>
          <p:nvGraphicFramePr>
            <p:cNvPr id="12" name="Схема 11"/>
            <p:cNvGraphicFramePr/>
            <p:nvPr>
              <p:extLst/>
            </p:nvPr>
          </p:nvGraphicFramePr>
          <p:xfrm>
            <a:off x="6964948" y="656891"/>
            <a:ext cx="5776495" cy="52119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5" name="Picture 2" descr="https://e7.pngegg.com/pngimages/595/552/png-clipart-graphy-theatre-drama-mask-mask-logo-dram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5" b="98774" l="111" r="93889">
                          <a14:foregroundMark x1="25000" y1="25477" x2="25000" y2="25477"/>
                          <a14:foregroundMark x1="28333" y1="33106" x2="28333" y2="33106"/>
                          <a14:foregroundMark x1="28333" y1="33106" x2="28333" y2="33106"/>
                          <a14:foregroundMark x1="42556" y1="28883" x2="42556" y2="28883"/>
                          <a14:foregroundMark x1="47889" y1="24387" x2="47889" y2="24387"/>
                          <a14:foregroundMark x1="37778" y1="43188" x2="37778" y2="43188"/>
                          <a14:foregroundMark x1="9000" y1="64850" x2="9000" y2="64850"/>
                          <a14:foregroundMark x1="51111" y1="73297" x2="51111" y2="73297"/>
                          <a14:foregroundMark x1="46333" y1="51226" x2="46333" y2="51226"/>
                          <a14:foregroundMark x1="59111" y1="90054" x2="59111" y2="90054"/>
                          <a14:foregroundMark x1="72111" y1="73433" x2="72111" y2="73433"/>
                          <a14:foregroundMark x1="75556" y1="66213" x2="75556" y2="66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816" y="3198531"/>
              <a:ext cx="1132742" cy="92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086431" y="2439726"/>
              <a:ext cx="1576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50" b="1" dirty="0">
                  <a:latin typeface="Montserrat" panose="00000500000000000000"/>
                </a:rPr>
                <a:t>Направления театральных объединений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670894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Montserrat" panose="00000500000000000000"/>
              </a:rPr>
              <a:t>6 396 </a:t>
            </a:r>
            <a:r>
              <a:rPr lang="ru-RU" sz="1200" dirty="0">
                <a:latin typeface="Montserrat" panose="00000500000000000000"/>
              </a:rPr>
              <a:t>участников</a:t>
            </a:r>
          </a:p>
          <a:p>
            <a:r>
              <a:rPr lang="ru-RU" sz="1200" b="1" dirty="0">
                <a:solidFill>
                  <a:srgbClr val="C00000"/>
                </a:solidFill>
                <a:latin typeface="Montserrat" panose="00000500000000000000"/>
              </a:rPr>
              <a:t>255</a:t>
            </a:r>
            <a:r>
              <a:rPr lang="ru-RU" sz="1200" dirty="0">
                <a:latin typeface="Montserrat" panose="00000500000000000000"/>
              </a:rPr>
              <a:t> театральных объединений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135" y="2880664"/>
            <a:ext cx="259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Локальный акт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Программа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ru-RU" sz="900" dirty="0">
                <a:latin typeface="Montserrat" panose="00000500000000000000" pitchFamily="2" charset="-52"/>
              </a:rPr>
              <a:t>Сетевое взаимодействие</a:t>
            </a:r>
          </a:p>
        </p:txBody>
      </p:sp>
      <p:pic>
        <p:nvPicPr>
          <p:cNvPr id="2052" name="Picture 4" descr="https://static.tildacdn.com/tild3861-3865-4065-b731-366339663439/kisspng-check-mark-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4" y="2790862"/>
            <a:ext cx="574550" cy="5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2206065"/>
            <a:ext cx="2333419" cy="577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План:</a:t>
            </a:r>
          </a:p>
          <a:p>
            <a:r>
              <a:rPr lang="ru-RU" sz="1050" dirty="0">
                <a:latin typeface="Montserrat" panose="00000500000000000000" pitchFamily="2" charset="-52"/>
              </a:rPr>
              <a:t>к 2024 г. – в 100 % школ создан</a:t>
            </a:r>
            <a:br>
              <a:rPr lang="ru-RU" sz="1050" dirty="0">
                <a:latin typeface="Montserrat" panose="00000500000000000000" pitchFamily="2" charset="-52"/>
              </a:rPr>
            </a:br>
            <a:r>
              <a:rPr lang="ru-RU" sz="1050" dirty="0">
                <a:latin typeface="Montserrat" panose="00000500000000000000" pitchFamily="2" charset="-52"/>
              </a:rPr>
              <a:t>школьный театр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1776021"/>
            <a:ext cx="2456511" cy="16370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3632345"/>
            <a:ext cx="2456510" cy="16370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4" y="3632346"/>
            <a:ext cx="2661050" cy="17712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750654">
            <a:off x="7989782" y="1281628"/>
            <a:ext cx="887045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66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035840" y="3108323"/>
            <a:ext cx="4243337" cy="424333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5" y="2930124"/>
            <a:ext cx="4447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727272"/>
                </a:solidFill>
                <a:latin typeface="Montserrat" panose="00000500000000000000" pitchFamily="2" charset="-52"/>
              </a:rPr>
              <a:t>ПРОФОРИЕНТАЦИЯ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93251-B893-886E-8998-F2DDAF9F2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4" y="4072882"/>
            <a:ext cx="1927868" cy="19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8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934631-547C-2C7F-7079-CBD915EC4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8750"/>
            <a:ext cx="3148550" cy="283230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-2582" y="1542926"/>
            <a:ext cx="9144000" cy="352817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-735230" y="1877990"/>
            <a:ext cx="6395251" cy="6647884"/>
          </a:xfrm>
          <a:prstGeom prst="ellipse">
            <a:avLst/>
          </a:prstGeom>
          <a:solidFill>
            <a:srgbClr val="EF8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-434346" y="2261028"/>
            <a:ext cx="5753738" cy="5986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-255917" y="2504172"/>
            <a:ext cx="5301294" cy="55107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-113811" y="2691951"/>
            <a:ext cx="4980943" cy="5177706"/>
          </a:xfrm>
          <a:prstGeom prst="ellipse">
            <a:avLst/>
          </a:prstGeom>
          <a:solidFill>
            <a:srgbClr val="F9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993" y="2850987"/>
            <a:ext cx="4674961" cy="4859636"/>
          </a:xfrm>
          <a:prstGeom prst="ellipse">
            <a:avLst/>
          </a:prstGeom>
          <a:solidFill>
            <a:srgbClr val="7EB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9591" y="3207187"/>
            <a:ext cx="3993309" cy="4151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98493" y="3368507"/>
            <a:ext cx="3682933" cy="38284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46851" y="3537364"/>
            <a:ext cx="3385152" cy="3518876"/>
          </a:xfrm>
          <a:prstGeom prst="ellipse">
            <a:avLst/>
          </a:prstGeom>
          <a:solidFill>
            <a:srgbClr val="CAD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572" y="3677749"/>
            <a:ext cx="3091838" cy="32139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91260" y="4017406"/>
            <a:ext cx="2461556" cy="2558795"/>
          </a:xfrm>
          <a:prstGeom prst="ellipse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229323" y="4180018"/>
            <a:ext cx="2177726" cy="2263753"/>
          </a:xfrm>
          <a:prstGeom prst="ellipse">
            <a:avLst/>
          </a:prstGeom>
          <a:solidFill>
            <a:srgbClr val="FFE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50988" y="4319224"/>
            <a:ext cx="1923514" cy="19994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94956" y="4485476"/>
            <a:ext cx="1635579" cy="1700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03899" y="4623095"/>
            <a:ext cx="1372335" cy="14249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29461" y="4788046"/>
            <a:ext cx="1124147" cy="11241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Система работы по самоопределению и профессиональной ориентации обучающихся в Пермском крае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989997" y="5035501"/>
            <a:ext cx="600140" cy="600140"/>
          </a:xfrm>
          <a:custGeom>
            <a:avLst/>
            <a:gdLst>
              <a:gd name="connsiteX0" fmla="*/ 0 w 1459849"/>
              <a:gd name="connsiteY0" fmla="*/ 729925 h 1459849"/>
              <a:gd name="connsiteX1" fmla="*/ 729925 w 1459849"/>
              <a:gd name="connsiteY1" fmla="*/ 0 h 1459849"/>
              <a:gd name="connsiteX2" fmla="*/ 1459850 w 1459849"/>
              <a:gd name="connsiteY2" fmla="*/ 729925 h 1459849"/>
              <a:gd name="connsiteX3" fmla="*/ 729925 w 1459849"/>
              <a:gd name="connsiteY3" fmla="*/ 1459850 h 1459849"/>
              <a:gd name="connsiteX4" fmla="*/ 0 w 1459849"/>
              <a:gd name="connsiteY4" fmla="*/ 729925 h 145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849" h="1459849">
                <a:moveTo>
                  <a:pt x="0" y="729925"/>
                </a:moveTo>
                <a:cubicBezTo>
                  <a:pt x="0" y="326799"/>
                  <a:pt x="326799" y="0"/>
                  <a:pt x="729925" y="0"/>
                </a:cubicBezTo>
                <a:cubicBezTo>
                  <a:pt x="1133051" y="0"/>
                  <a:pt x="1459850" y="326799"/>
                  <a:pt x="1459850" y="729925"/>
                </a:cubicBezTo>
                <a:cubicBezTo>
                  <a:pt x="1459850" y="1133051"/>
                  <a:pt x="1133051" y="1459850"/>
                  <a:pt x="729925" y="1459850"/>
                </a:cubicBezTo>
                <a:cubicBezTo>
                  <a:pt x="326799" y="1459850"/>
                  <a:pt x="0" y="1133051"/>
                  <a:pt x="0" y="729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25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576401">
            <a:off x="1820150" y="4854239"/>
            <a:ext cx="923465" cy="102004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966721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Профессиональные экскурсии, </a:t>
            </a:r>
            <a:r>
              <a:rPr lang="ru-RU" sz="2700" dirty="0" err="1">
                <a:latin typeface="Montserrat" panose="00000500000000000000" pitchFamily="2" charset="-52"/>
              </a:rPr>
              <a:t>квесты</a:t>
            </a:r>
            <a:endParaRPr lang="ru-RU" sz="2700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0177">
            <a:off x="1722406" y="4732059"/>
            <a:ext cx="1166537" cy="117383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3817788"/>
              </a:avLst>
            </a:prstTxWarp>
            <a:spAutoFit/>
          </a:bodyPr>
          <a:lstStyle/>
          <a:p>
            <a:pPr algn="ctr"/>
            <a:r>
              <a:rPr lang="ru-RU" dirty="0" err="1">
                <a:latin typeface="Montserrat" panose="00000500000000000000" pitchFamily="2" charset="-52"/>
              </a:rPr>
              <a:t>Профтестирование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570783">
            <a:off x="1542381" y="4577855"/>
            <a:ext cx="1505651" cy="150759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855553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Профессиональные пробы, Дни открытых </a:t>
            </a:r>
            <a:r>
              <a:rPr lang="ru-RU" sz="2700" dirty="0" err="1">
                <a:latin typeface="Montserrat" panose="00000500000000000000" pitchFamily="2" charset="-52"/>
              </a:rPr>
              <a:t>двеоей</a:t>
            </a:r>
            <a:endParaRPr lang="ru-RU" sz="2700" dirty="0">
              <a:latin typeface="Montserrat" panose="000005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401785">
            <a:off x="1459007" y="4427222"/>
            <a:ext cx="1706480" cy="168604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612509"/>
              </a:avLst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ИНСТИТУЦИОНАЛЬНЫЙ УРОВЕНЬ</a:t>
            </a:r>
          </a:p>
        </p:txBody>
      </p:sp>
      <p:sp>
        <p:nvSpPr>
          <p:cNvPr id="23" name="Прямоугольник 22"/>
          <p:cNvSpPr/>
          <p:nvPr/>
        </p:nvSpPr>
        <p:spPr>
          <a:xfrm rot="1112648">
            <a:off x="980325" y="3803625"/>
            <a:ext cx="2702332" cy="266997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2915536"/>
              </a:avLst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МУНИЦИПАЛЬНЫЙ УРОВЕНЬ</a:t>
            </a:r>
          </a:p>
        </p:txBody>
      </p:sp>
      <p:sp>
        <p:nvSpPr>
          <p:cNvPr id="24" name="Прямоугольник 23"/>
          <p:cNvSpPr/>
          <p:nvPr/>
        </p:nvSpPr>
        <p:spPr>
          <a:xfrm rot="2079760">
            <a:off x="1277159" y="4291008"/>
            <a:ext cx="2070174" cy="2011589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944275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Профессиональные пробы и практики на предприятиях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36121" y="4111540"/>
            <a:ext cx="2152250" cy="207274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207278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Проект «Золотой резерв»</a:t>
            </a:r>
          </a:p>
        </p:txBody>
      </p:sp>
      <p:sp>
        <p:nvSpPr>
          <p:cNvPr id="26" name="Прямоугольник 25"/>
          <p:cNvSpPr/>
          <p:nvPr/>
        </p:nvSpPr>
        <p:spPr>
          <a:xfrm rot="459819">
            <a:off x="941046" y="3955988"/>
            <a:ext cx="2708320" cy="271181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435947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Целевой набор на обучение</a:t>
            </a:r>
          </a:p>
        </p:txBody>
      </p:sp>
      <p:sp>
        <p:nvSpPr>
          <p:cNvPr id="31" name="Прямоугольник 30"/>
          <p:cNvSpPr/>
          <p:nvPr/>
        </p:nvSpPr>
        <p:spPr>
          <a:xfrm rot="1330976">
            <a:off x="280634" y="2996526"/>
            <a:ext cx="4171755" cy="4160875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002435"/>
              </a:avLst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РЕГИОНАЛЬНЫЙ УРОВЕНЬ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685970"/>
            <a:ext cx="8371924" cy="314780"/>
          </a:xfrm>
          <a:prstGeom prst="rect">
            <a:avLst/>
          </a:prstGeom>
          <a:solidFill>
            <a:srgbClr val="CFD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726373">
            <a:off x="61615" y="3150217"/>
            <a:ext cx="4470600" cy="459546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270899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Электронная Пермская образовательная система</a:t>
            </a:r>
          </a:p>
        </p:txBody>
      </p:sp>
      <p:sp>
        <p:nvSpPr>
          <p:cNvPr id="35" name="Прямоугольник 34"/>
          <p:cNvSpPr/>
          <p:nvPr/>
        </p:nvSpPr>
        <p:spPr>
          <a:xfrm rot="802831">
            <a:off x="484549" y="3315284"/>
            <a:ext cx="3752648" cy="36464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047144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Профильные </a:t>
            </a:r>
            <a:r>
              <a:rPr lang="ru-RU" sz="2700" dirty="0" err="1">
                <a:latin typeface="Montserrat" panose="00000500000000000000" pitchFamily="2" charset="-52"/>
              </a:rPr>
              <a:t>агроклассы</a:t>
            </a:r>
            <a:r>
              <a:rPr lang="ru-RU" sz="2700" dirty="0">
                <a:latin typeface="Montserrat" panose="00000500000000000000" pitchFamily="2" charset="-52"/>
              </a:rPr>
              <a:t>, медицинские классы</a:t>
            </a:r>
          </a:p>
        </p:txBody>
      </p:sp>
      <p:sp>
        <p:nvSpPr>
          <p:cNvPr id="36" name="Прямоугольник 35"/>
          <p:cNvSpPr/>
          <p:nvPr/>
        </p:nvSpPr>
        <p:spPr>
          <a:xfrm rot="2227050">
            <a:off x="246244" y="3401207"/>
            <a:ext cx="3727445" cy="421254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3083709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Проекты «Открытый университет», «Профильные школы при вузах»</a:t>
            </a:r>
          </a:p>
        </p:txBody>
      </p:sp>
      <p:sp>
        <p:nvSpPr>
          <p:cNvPr id="37" name="Прямоугольник 36"/>
          <p:cNvSpPr/>
          <p:nvPr/>
        </p:nvSpPr>
        <p:spPr>
          <a:xfrm rot="1117618">
            <a:off x="460204" y="3612054"/>
            <a:ext cx="3506765" cy="3825839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284815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Технологическое образование детей</a:t>
            </a:r>
          </a:p>
        </p:txBody>
      </p:sp>
      <p:sp>
        <p:nvSpPr>
          <p:cNvPr id="42" name="Прямоугольник 41"/>
          <p:cNvSpPr/>
          <p:nvPr/>
        </p:nvSpPr>
        <p:spPr>
          <a:xfrm rot="2742443">
            <a:off x="15333" y="2158853"/>
            <a:ext cx="5411512" cy="5258389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371358"/>
              </a:avLst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ФЕДЕРАЛЬНЫЙ УРОВЕНЬ</a:t>
            </a:r>
          </a:p>
        </p:txBody>
      </p:sp>
      <p:sp>
        <p:nvSpPr>
          <p:cNvPr id="45" name="Прямоугольник 44"/>
          <p:cNvSpPr/>
          <p:nvPr/>
        </p:nvSpPr>
        <p:spPr>
          <a:xfrm rot="2014738">
            <a:off x="-61951" y="2670886"/>
            <a:ext cx="5048693" cy="483353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2808694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Профильные инженерные </a:t>
            </a:r>
            <a:r>
              <a:rPr lang="ru-RU" sz="2700" dirty="0" err="1">
                <a:latin typeface="Montserrat" panose="00000500000000000000" pitchFamily="2" charset="-52"/>
              </a:rPr>
              <a:t>авиаклассы</a:t>
            </a:r>
            <a:r>
              <a:rPr lang="en-US" sz="2700" dirty="0">
                <a:latin typeface="Montserrat" panose="00000500000000000000" pitchFamily="2" charset="-52"/>
              </a:rPr>
              <a:t>/</a:t>
            </a:r>
            <a:r>
              <a:rPr lang="ru-RU" sz="2700" dirty="0">
                <a:latin typeface="Montserrat" panose="00000500000000000000" pitchFamily="2" charset="-52"/>
              </a:rPr>
              <a:t>профильные психолого-педагогические классы</a:t>
            </a:r>
          </a:p>
        </p:txBody>
      </p:sp>
      <p:sp>
        <p:nvSpPr>
          <p:cNvPr id="46" name="Прямоугольник 45"/>
          <p:cNvSpPr/>
          <p:nvPr/>
        </p:nvSpPr>
        <p:spPr>
          <a:xfrm rot="2214030">
            <a:off x="-223518" y="2609297"/>
            <a:ext cx="5303292" cy="509391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2768912"/>
              </a:avLst>
            </a:prstTxWarp>
            <a:spAutoFit/>
          </a:bodyPr>
          <a:lstStyle/>
          <a:p>
            <a:r>
              <a:rPr lang="ru-RU" sz="2700" dirty="0">
                <a:latin typeface="Montserrat" panose="00000500000000000000" pitchFamily="2" charset="-52"/>
              </a:rPr>
              <a:t>Центры дополнительного образования  в рамках нацпроекта «Образование» (центры «Точка роста», технопарки</a:t>
            </a:r>
          </a:p>
          <a:p>
            <a:r>
              <a:rPr lang="ru-RU" sz="2700" dirty="0">
                <a:latin typeface="Montserrat" panose="00000500000000000000" pitchFamily="2" charset="-52"/>
              </a:rPr>
              <a:t> «</a:t>
            </a:r>
            <a:r>
              <a:rPr lang="ru-RU" sz="2700" dirty="0" err="1">
                <a:latin typeface="Montserrat" panose="00000500000000000000" pitchFamily="2" charset="-52"/>
              </a:rPr>
              <a:t>Кванториум</a:t>
            </a:r>
            <a:r>
              <a:rPr lang="ru-RU" sz="2700" dirty="0">
                <a:latin typeface="Montserrat" panose="00000500000000000000" pitchFamily="2" charset="-52"/>
              </a:rPr>
              <a:t>», центр цифрового образования IT-куб, центр «Академия первых», Дом научной </a:t>
            </a:r>
            <a:r>
              <a:rPr lang="ru-RU" sz="2700" dirty="0" err="1">
                <a:latin typeface="Montserrat" panose="00000500000000000000" pitchFamily="2" charset="-52"/>
              </a:rPr>
              <a:t>коллаборации</a:t>
            </a:r>
            <a:r>
              <a:rPr lang="ru-RU" sz="2700" dirty="0">
                <a:latin typeface="Montserrat" panose="00000500000000000000" pitchFamily="2" charset="-52"/>
              </a:rPr>
              <a:t>)</a:t>
            </a:r>
          </a:p>
          <a:p>
            <a:endParaRPr lang="ru-RU" sz="2700" dirty="0">
              <a:latin typeface="Montserrat" panose="00000500000000000000" pitchFamily="2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21294994">
            <a:off x="-41210" y="2797242"/>
            <a:ext cx="4815441" cy="4718024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5201000"/>
              </a:avLst>
            </a:prstTxWarp>
            <a:spAutoFit/>
          </a:bodyPr>
          <a:lstStyle/>
          <a:p>
            <a:pPr algn="ctr"/>
            <a:r>
              <a:rPr lang="ru-RU" sz="2700" dirty="0">
                <a:latin typeface="Montserrat" panose="00000500000000000000" pitchFamily="2" charset="-52"/>
              </a:rPr>
              <a:t>Проект «Билет в будущее»</a:t>
            </a:r>
          </a:p>
        </p:txBody>
      </p:sp>
      <p:sp>
        <p:nvSpPr>
          <p:cNvPr id="50" name="Прямоугольник 49"/>
          <p:cNvSpPr/>
          <p:nvPr/>
        </p:nvSpPr>
        <p:spPr>
          <a:xfrm rot="719416">
            <a:off x="-564079" y="2186174"/>
            <a:ext cx="5946394" cy="576366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4222360"/>
              </a:avLst>
            </a:prstTxWarp>
            <a:spAutoFit/>
          </a:bodyPr>
          <a:lstStyle/>
          <a:p>
            <a:r>
              <a:rPr lang="ru-RU" sz="2700" dirty="0">
                <a:latin typeface="Montserrat" panose="00000500000000000000" pitchFamily="2" charset="-52"/>
              </a:rPr>
              <a:t>Открытие и функционирование ЦОПП, проект «</a:t>
            </a:r>
            <a:r>
              <a:rPr lang="ru-RU" sz="2700" dirty="0" err="1">
                <a:latin typeface="Montserrat" panose="00000500000000000000" pitchFamily="2" charset="-52"/>
              </a:rPr>
              <a:t>Профессионалитет</a:t>
            </a:r>
            <a:r>
              <a:rPr lang="ru-RU" sz="2700" dirty="0">
                <a:latin typeface="Montserrat" panose="00000500000000000000" pitchFamily="2" charset="-52"/>
              </a:rPr>
              <a:t>»</a:t>
            </a:r>
          </a:p>
        </p:txBody>
      </p:sp>
      <p:sp>
        <p:nvSpPr>
          <p:cNvPr id="54" name="Объект 4">
            <a:extLst>
              <a:ext uri="{FF2B5EF4-FFF2-40B4-BE49-F238E27FC236}">
                <a16:creationId xmlns:a16="http://schemas.microsoft.com/office/drawing/2014/main" id="{27F4D2FF-4A2D-4D07-9709-AA4227D94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1" y="1555081"/>
            <a:ext cx="8659733" cy="322909"/>
          </a:xfrm>
        </p:spPr>
        <p:txBody>
          <a:bodyPr anchor="ctr"/>
          <a:lstStyle/>
          <a:p>
            <a:pPr>
              <a:spcBef>
                <a:spcPts val="450"/>
              </a:spcBef>
            </a:pPr>
            <a:r>
              <a:rPr lang="ru-RU" dirty="0">
                <a:solidFill>
                  <a:schemeClr val="tx1"/>
                </a:solidFill>
              </a:rPr>
              <a:t>Модель образовательной среды</a:t>
            </a:r>
          </a:p>
        </p:txBody>
      </p:sp>
      <p:sp>
        <p:nvSpPr>
          <p:cNvPr id="57" name="Объект 2"/>
          <p:cNvSpPr>
            <a:spLocks noGrp="1"/>
          </p:cNvSpPr>
          <p:nvPr>
            <p:ph sz="quarter" idx="12"/>
          </p:nvPr>
        </p:nvSpPr>
        <p:spPr>
          <a:xfrm>
            <a:off x="5534154" y="2041141"/>
            <a:ext cx="3192669" cy="579296"/>
          </a:xfrm>
        </p:spPr>
        <p:txBody>
          <a:bodyPr>
            <a:normAutofit fontScale="92500" lnSpcReduction="10000"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ЦЕЛЬ</a:t>
            </a:r>
            <a:r>
              <a:rPr lang="ru-RU" sz="1200" dirty="0">
                <a:solidFill>
                  <a:schemeClr val="tx1"/>
                </a:solidFill>
              </a:rPr>
              <a:t> – создание </a:t>
            </a:r>
            <a:r>
              <a:rPr lang="ru-RU" sz="1200" b="1" dirty="0">
                <a:solidFill>
                  <a:schemeClr val="tx1"/>
                </a:solidFill>
              </a:rPr>
              <a:t>образовательной среды </a:t>
            </a:r>
            <a:r>
              <a:rPr lang="ru-RU" sz="1200" dirty="0">
                <a:solidFill>
                  <a:schemeClr val="tx1"/>
                </a:solidFill>
              </a:rPr>
              <a:t>как пространства возможностей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для</a:t>
            </a:r>
            <a:r>
              <a:rPr lang="ru-RU" sz="1200" b="1" dirty="0">
                <a:solidFill>
                  <a:schemeClr val="tx1"/>
                </a:solidFill>
              </a:rPr>
              <a:t> самореализации </a:t>
            </a:r>
            <a:r>
              <a:rPr lang="ru-RU" sz="1200" dirty="0">
                <a:solidFill>
                  <a:schemeClr val="tx1"/>
                </a:solidFill>
              </a:rPr>
              <a:t>обучающегося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90" y="5095114"/>
            <a:ext cx="481064" cy="48106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5007577" y="2624089"/>
            <a:ext cx="529132" cy="40497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29172" y="2631626"/>
            <a:ext cx="319765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58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FEF6B-3D1A-8FE2-8AC3-3F2CF043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Региональный проект «Профильные школы при вузах»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2980593" y="1507989"/>
            <a:ext cx="2935888" cy="624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Политехническая школа</a:t>
            </a:r>
          </a:p>
          <a:p>
            <a:pPr algn="ctr"/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ПНИПУ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127612" y="1501471"/>
            <a:ext cx="2716823" cy="624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    Лицей НИУ ВШЭ – Пермь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6075485" y="1506443"/>
            <a:ext cx="2927839" cy="625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5"/>
              </a:lnSpc>
            </a:pPr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Лицей </a:t>
            </a:r>
            <a:b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   с углубленным изучением</a:t>
            </a:r>
            <a:b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    отдельных учебных</a:t>
            </a:r>
            <a:b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1050" b="1" dirty="0">
                <a:solidFill>
                  <a:srgbClr val="0070C0"/>
                </a:solidFill>
                <a:latin typeface="Montserrat" panose="00000500000000000000" pitchFamily="2" charset="-52"/>
              </a:rPr>
              <a:t>                  предметов ПГНИУ</a:t>
            </a:r>
          </a:p>
        </p:txBody>
      </p:sp>
      <p:sp>
        <p:nvSpPr>
          <p:cNvPr id="26" name="TextBox 25"/>
          <p:cNvSpPr txBox="1"/>
          <p:nvPr/>
        </p:nvSpPr>
        <p:spPr>
          <a:xfrm flipV="1">
            <a:off x="6791935" y="3941973"/>
            <a:ext cx="2087234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75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C:\Users\nsiskakova\Desktop\Профильные школы 2022\Фото политех\Учебные кабинеты Полите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81" y="3921816"/>
            <a:ext cx="2998177" cy="137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1" y="2202474"/>
            <a:ext cx="9143999" cy="309200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644"/>
            <a:r>
              <a:rPr lang="ru-RU" sz="1050" b="1" dirty="0">
                <a:solidFill>
                  <a:schemeClr val="tx1"/>
                </a:solidFill>
                <a:latin typeface="Montserrat" panose="00000500000000000000" pitchFamily="2" charset="-52"/>
              </a:rPr>
              <a:t>Участники: обучающиеся 10 - 11 классов; 200 учащихся в первый учебный год и 425 в последующие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0591" y="2541536"/>
            <a:ext cx="2791559" cy="102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Физико-математический класс:  </a:t>
            </a:r>
            <a:r>
              <a:rPr lang="ru-RU" sz="825" dirty="0">
                <a:latin typeface="Montserrat" panose="00000500000000000000" pitchFamily="2" charset="-52"/>
              </a:rPr>
              <a:t>математика, информатика, физика, второй иностранный язык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Инженерный класс: </a:t>
            </a:r>
            <a:r>
              <a:rPr lang="ru-RU" sz="825" dirty="0">
                <a:latin typeface="Montserrat" panose="00000500000000000000" pitchFamily="2" charset="-52"/>
              </a:rPr>
              <a:t>математика, информатика, химия, второй иностранный язык</a:t>
            </a:r>
            <a:endParaRPr lang="ru-RU" sz="1050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Курсы: </a:t>
            </a:r>
            <a:r>
              <a:rPr lang="ru-RU" sz="825" dirty="0">
                <a:latin typeface="Montserrat" panose="00000500000000000000" pitchFamily="2" charset="-52"/>
              </a:rPr>
              <a:t>программирование, инженерная и компьютерная графика, интеллектуальный клуб, индивидуальный исследовательский проект</a:t>
            </a:r>
            <a:endParaRPr lang="ru-RU" sz="825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5485" y="2544386"/>
            <a:ext cx="2927838" cy="131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Технологический</a:t>
            </a:r>
            <a:r>
              <a:rPr lang="ru-RU" sz="825" dirty="0">
                <a:latin typeface="Montserrat" panose="00000500000000000000" pitchFamily="2" charset="-52"/>
              </a:rPr>
              <a:t> </a:t>
            </a:r>
            <a:r>
              <a:rPr lang="ru-RU" sz="825" b="1" dirty="0">
                <a:latin typeface="Montserrat" panose="00000500000000000000" pitchFamily="2" charset="-52"/>
              </a:rPr>
              <a:t>класс:  </a:t>
            </a:r>
            <a:r>
              <a:rPr lang="ru-RU" sz="825" dirty="0">
                <a:latin typeface="Montserrat" panose="00000500000000000000" pitchFamily="2" charset="-52"/>
              </a:rPr>
              <a:t>математика, физика, информатика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Естественнонаучный класс:</a:t>
            </a:r>
            <a:r>
              <a:rPr lang="ru-RU" sz="825" dirty="0">
                <a:latin typeface="Montserrat" panose="00000500000000000000" pitchFamily="2" charset="-52"/>
              </a:rPr>
              <a:t> математика, химия, биология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latin typeface="Montserrat" panose="00000500000000000000" pitchFamily="2" charset="-52"/>
              </a:rPr>
              <a:t>Социально-гуманитарный класс: </a:t>
            </a:r>
            <a:r>
              <a:rPr lang="ru-RU" sz="825" dirty="0">
                <a:latin typeface="Montserrat" panose="00000500000000000000" pitchFamily="2" charset="-52"/>
              </a:rPr>
              <a:t>география, история, английский язык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solidFill>
                  <a:prstClr val="black"/>
                </a:solidFill>
                <a:latin typeface="Montserrat" panose="00000500000000000000" pitchFamily="2" charset="-52"/>
              </a:rPr>
              <a:t>Курсы: </a:t>
            </a:r>
            <a:r>
              <a:rPr lang="ru-RU" sz="825" dirty="0">
                <a:solidFill>
                  <a:prstClr val="black"/>
                </a:solidFill>
                <a:latin typeface="Montserrat" panose="00000500000000000000" pitchFamily="2" charset="-52"/>
              </a:rPr>
              <a:t>введение в  фармацию и медицинскую химию, основы молекулярной биологии и генетики, цифровая география, компьютерная физика</a:t>
            </a:r>
            <a:endParaRPr lang="ru-RU" sz="825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1" y="2544386"/>
            <a:ext cx="2734160" cy="119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solidFill>
                  <a:prstClr val="black"/>
                </a:solidFill>
                <a:latin typeface="Montserrat" panose="00000500000000000000" pitchFamily="2" charset="-52"/>
              </a:rPr>
              <a:t>Технологический класс: </a:t>
            </a:r>
            <a:r>
              <a:rPr lang="ru-RU" sz="825" dirty="0">
                <a:solidFill>
                  <a:prstClr val="black"/>
                </a:solidFill>
                <a:latin typeface="Montserrat" panose="00000500000000000000" pitchFamily="2" charset="-52"/>
              </a:rPr>
              <a:t>информатика, математика, иностранный язык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solidFill>
                  <a:prstClr val="black"/>
                </a:solidFill>
                <a:latin typeface="Montserrat" panose="00000500000000000000" pitchFamily="2" charset="-52"/>
              </a:rPr>
              <a:t>Социально – экономический класс: </a:t>
            </a:r>
            <a:r>
              <a:rPr lang="ru-RU" sz="825" dirty="0">
                <a:solidFill>
                  <a:prstClr val="black"/>
                </a:solidFill>
                <a:latin typeface="Montserrat" panose="00000500000000000000" pitchFamily="2" charset="-52"/>
              </a:rPr>
              <a:t>экономика, математика, иностранный язык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solidFill>
                  <a:prstClr val="black"/>
                </a:solidFill>
                <a:latin typeface="Montserrat" panose="00000500000000000000" pitchFamily="2" charset="-52"/>
              </a:rPr>
              <a:t>Гуманитарный класс: </a:t>
            </a:r>
            <a:r>
              <a:rPr lang="ru-RU" sz="825" dirty="0">
                <a:solidFill>
                  <a:prstClr val="black"/>
                </a:solidFill>
                <a:latin typeface="Montserrat" panose="00000500000000000000" pitchFamily="2" charset="-52"/>
              </a:rPr>
              <a:t>история, право математика, иностранный языка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ru-RU" sz="825" b="1" dirty="0">
                <a:solidFill>
                  <a:prstClr val="black"/>
                </a:solidFill>
                <a:latin typeface="Montserrat" panose="00000500000000000000" pitchFamily="2" charset="-52"/>
              </a:rPr>
              <a:t>Курсы: </a:t>
            </a:r>
            <a:r>
              <a:rPr lang="ru-RU" sz="825" dirty="0">
                <a:solidFill>
                  <a:prstClr val="black"/>
                </a:solidFill>
                <a:latin typeface="Montserrat" panose="00000500000000000000" pitchFamily="2" charset="-52"/>
              </a:rPr>
              <a:t>теория познания, финансовая грамотность, программирование, олимпиадная экономика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585913"/>
            <a:ext cx="468630" cy="4758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8" y="1595804"/>
            <a:ext cx="473137" cy="46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21" y="1595804"/>
            <a:ext cx="434780" cy="4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C:\Users\nsiskakova\Desktop\Фото ВШЭ\Компьютерный класс 2.jpe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3921816"/>
            <a:ext cx="2720849" cy="137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897317" y="6000750"/>
            <a:ext cx="4246684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25" b="1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lvl="0"/>
            <a:endParaRPr lang="ru-RU" sz="105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" y="5306446"/>
            <a:ext cx="2703511" cy="21929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b="1" kern="0" dirty="0">
                <a:solidFill>
                  <a:prstClr val="black"/>
                </a:solidFill>
                <a:latin typeface="Montserrat" panose="00000500000000000000" pitchFamily="2" charset="-52"/>
              </a:rPr>
              <a:t>Компьютерный класс, </a:t>
            </a:r>
            <a:r>
              <a:rPr lang="ru-RU" sz="825" kern="0" dirty="0">
                <a:solidFill>
                  <a:prstClr val="black"/>
                </a:solidFill>
                <a:latin typeface="Montserrat" panose="00000500000000000000" pitchFamily="2" charset="-52"/>
              </a:rPr>
              <a:t>лицей НИУ ВШЭ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7279" y="5306446"/>
            <a:ext cx="2935888" cy="21929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b="1" kern="0" dirty="0">
                <a:solidFill>
                  <a:prstClr val="black"/>
                </a:solidFill>
                <a:latin typeface="Montserrat" panose="00000500000000000000" pitchFamily="2" charset="-52"/>
              </a:rPr>
              <a:t>Учебный класс, </a:t>
            </a:r>
            <a:r>
              <a:rPr lang="ru-RU" sz="825" kern="0" dirty="0">
                <a:solidFill>
                  <a:prstClr val="black"/>
                </a:solidFill>
                <a:latin typeface="Montserrat" panose="00000500000000000000" pitchFamily="2" charset="-52"/>
              </a:rPr>
              <a:t>политехническая школа ПНИПУ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62173" y="5299748"/>
            <a:ext cx="2927838" cy="21929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b="1" kern="0" dirty="0">
                <a:solidFill>
                  <a:prstClr val="black"/>
                </a:solidFill>
                <a:latin typeface="Montserrat" panose="00000500000000000000" pitchFamily="2" charset="-52"/>
              </a:rPr>
              <a:t>Физическая лаборатория, </a:t>
            </a:r>
            <a:r>
              <a:rPr lang="ru-RU" sz="825" kern="0" dirty="0">
                <a:solidFill>
                  <a:prstClr val="black"/>
                </a:solidFill>
                <a:latin typeface="Montserrat" panose="00000500000000000000" pitchFamily="2" charset="-52"/>
              </a:rPr>
              <a:t>лицей ПГНИУ</a:t>
            </a:r>
          </a:p>
        </p:txBody>
      </p:sp>
      <p:pic>
        <p:nvPicPr>
          <p:cNvPr id="27" name="Рисунок 26" descr="C:\Users\nsiskakova\AppData\Local\Microsoft\Windows\Temporary Internet Files\Content.Outlook\5HM25DKZ\1 (3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96" y="3941973"/>
            <a:ext cx="2729073" cy="13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50654">
            <a:off x="7641541" y="945620"/>
            <a:ext cx="887045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09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7AA2C7-6410-EDBD-92D6-A407D4BEF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51520" y="894160"/>
            <a:ext cx="8042374" cy="5369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Региональный проект «Профессиональное обучение в школе детей с интеллектуальной недостаточностью»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1633" y="3675613"/>
            <a:ext cx="368554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buClr>
                <a:srgbClr val="FA1310"/>
              </a:buClr>
              <a:tabLst>
                <a:tab pos="0" algn="l"/>
                <a:tab pos="270000" algn="l"/>
              </a:tabLst>
              <a:defRPr/>
            </a:pPr>
            <a:r>
              <a:rPr lang="ru-RU" sz="1200" b="1" dirty="0">
                <a:latin typeface="Montserrat" panose="00000500000000000000" pitchFamily="2" charset="-52"/>
              </a:rPr>
              <a:t>Профессии:</a:t>
            </a:r>
          </a:p>
          <a:p>
            <a:pPr marL="214313" indent="-214313">
              <a:lnSpc>
                <a:spcPts val="1125"/>
              </a:lnSpc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каменщик</a:t>
            </a:r>
          </a:p>
          <a:p>
            <a:pPr marL="214313" indent="-214313">
              <a:lnSpc>
                <a:spcPts val="1125"/>
              </a:lnSpc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штукатур</a:t>
            </a:r>
          </a:p>
          <a:p>
            <a:pPr marL="214313" indent="-214313">
              <a:lnSpc>
                <a:spcPts val="1125"/>
              </a:lnSpc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 err="1">
                <a:latin typeface="Montserrat" panose="00000500000000000000" pitchFamily="2" charset="-52"/>
                <a:ea typeface="PT Serif" charset="0"/>
                <a:cs typeface="PT Serif" charset="0"/>
              </a:rPr>
              <a:t>плодоовощевод</a:t>
            </a:r>
            <a:endParaRPr lang="ru-RU" sz="1200" dirty="0">
              <a:latin typeface="Montserrat" panose="00000500000000000000" pitchFamily="2" charset="-52"/>
              <a:ea typeface="PT Serif" charset="0"/>
              <a:cs typeface="PT Serif" charset="0"/>
            </a:endParaRPr>
          </a:p>
          <a:p>
            <a:pPr marL="214313" indent="-214313">
              <a:lnSpc>
                <a:spcPts val="1125"/>
              </a:lnSpc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повар</a:t>
            </a:r>
          </a:p>
          <a:p>
            <a:pPr marL="214313" indent="-214313">
              <a:lnSpc>
                <a:spcPts val="1125"/>
              </a:lnSpc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токарь</a:t>
            </a:r>
          </a:p>
          <a:p>
            <a:pPr marL="214313" indent="-214313">
              <a:lnSpc>
                <a:spcPts val="1125"/>
              </a:lnSpc>
              <a:buFont typeface="Wingdings" panose="05000000000000000000" pitchFamily="2" charset="2"/>
              <a:buChar char="§"/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тракторист-машинист сельскохозяйственного производства</a:t>
            </a:r>
          </a:p>
          <a:p>
            <a:pPr>
              <a:lnSpc>
                <a:spcPts val="1125"/>
              </a:lnSpc>
              <a:tabLst>
                <a:tab pos="0" algn="l"/>
                <a:tab pos="270000" algn="l"/>
              </a:tabLst>
              <a:defRPr/>
            </a:pPr>
            <a:r>
              <a:rPr lang="ru-RU" sz="1200" dirty="0">
                <a:latin typeface="Montserrat" panose="00000500000000000000" pitchFamily="2" charset="-52"/>
                <a:ea typeface="PT Serif" charset="0"/>
                <a:cs typeface="PT Serif" charset="0"/>
              </a:rPr>
              <a:t>и др.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549" y="2115807"/>
            <a:ext cx="2570465" cy="4154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Общеобразовательная школа-интернат Пермского края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120674"/>
            <a:ext cx="3434048" cy="4154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Киселевская школа-интернат </a:t>
            </a:r>
          </a:p>
          <a:p>
            <a:r>
              <a:rPr lang="ru-RU" sz="1050" b="1" dirty="0">
                <a:latin typeface="Montserrat" panose="00000500000000000000" pitchFamily="2" charset="-52"/>
              </a:rPr>
              <a:t>для обучающихся с ОВЗ </a:t>
            </a:r>
            <a:r>
              <a:rPr lang="ru-RU" sz="1050" b="1" dirty="0" err="1">
                <a:latin typeface="Montserrat" panose="00000500000000000000" pitchFamily="2" charset="-52"/>
              </a:rPr>
              <a:t>Суксунского</a:t>
            </a:r>
            <a:r>
              <a:rPr lang="ru-RU" sz="1050" b="1" dirty="0">
                <a:latin typeface="Montserrat" panose="00000500000000000000" pitchFamily="2" charset="-52"/>
              </a:rPr>
              <a:t> 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1999" y="2628286"/>
            <a:ext cx="3434048" cy="4154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Коррекционная школа-интернат для обучающихся с ОВЗ г. Чусовой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5550" y="3006628"/>
            <a:ext cx="2577757" cy="4154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Пермский торгово-технологический колледж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000" y="1617401"/>
            <a:ext cx="314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Модель 1:  сетевое взаимодействие школы и СПО для получения профессии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1498" y="3671392"/>
            <a:ext cx="4157203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Задачи для школ, обучающих детей с интеллектуальной недостаточностью к 2023 г.: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получение лицензии на профессиональное обучение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или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>
                <a:latin typeface="Montserrat" panose="00000500000000000000" pitchFamily="2" charset="-52"/>
              </a:rPr>
              <a:t>сетевое взаимодействие с учреждениями СПО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6048" y="1613062"/>
            <a:ext cx="2891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Montserrat" panose="00000500000000000000" pitchFamily="2" charset="-52"/>
              </a:rPr>
              <a:t>Модель 2:  профессиональное обучение непосредственно в школе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526A1D3-11DE-B74C-BD37-A18A19F5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0654">
            <a:off x="8065843" y="1214375"/>
            <a:ext cx="887045" cy="649280"/>
          </a:xfrm>
          <a:prstGeom prst="rect">
            <a:avLst/>
          </a:prstGeom>
        </p:spPr>
      </p:pic>
      <p:sp>
        <p:nvSpPr>
          <p:cNvPr id="17" name="Двойная стрелка вверх/вниз 16"/>
          <p:cNvSpPr/>
          <p:nvPr/>
        </p:nvSpPr>
        <p:spPr>
          <a:xfrm>
            <a:off x="1649846" y="2513512"/>
            <a:ext cx="461871" cy="502067"/>
          </a:xfrm>
          <a:prstGeom prst="upDownArrow">
            <a:avLst>
              <a:gd name="adj1" fmla="val 50000"/>
              <a:gd name="adj2" fmla="val 3185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210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2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2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65" y="1461109"/>
            <a:ext cx="7949718" cy="532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269" y="344319"/>
            <a:ext cx="9144000" cy="731089"/>
          </a:xfrm>
          <a:prstGeom prst="rect">
            <a:avLst/>
          </a:prstGeom>
          <a:solidFill>
            <a:srgbClr val="D60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Схема реализации мероприятий по обучению </a:t>
            </a:r>
          </a:p>
          <a:p>
            <a:pPr algn="ctr"/>
            <a:r>
              <a:rPr lang="ru-RU" b="1" dirty="0"/>
              <a:t>школьников первой профессии</a:t>
            </a:r>
          </a:p>
        </p:txBody>
      </p:sp>
      <p:sp>
        <p:nvSpPr>
          <p:cNvPr id="9" name="AutoShape 2" descr="blob:https://web.telegram.org/e492b5be-f3a5-46bd-a135-a278e4f63383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0" name="AutoShape 4" descr="blob:https://web.telegram.org/e492b5be-f3a5-46bd-a135-a278e4f63383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1" name="AutoShape 6" descr="blob:https://web.telegram.org/e492b5be-f3a5-46bd-a135-a278e4f63383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389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0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 flipH="1">
            <a:off x="2664069" y="203582"/>
            <a:ext cx="6479930" cy="869587"/>
          </a:xfrm>
          <a:custGeom>
            <a:avLst/>
            <a:gdLst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50230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1848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448521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098" h="1293292">
                <a:moveTo>
                  <a:pt x="0" y="0"/>
                </a:moveTo>
                <a:lnTo>
                  <a:pt x="5023098" y="0"/>
                </a:lnTo>
                <a:lnTo>
                  <a:pt x="4448521" y="1293292"/>
                </a:lnTo>
                <a:lnTo>
                  <a:pt x="0" y="1293292"/>
                </a:lnTo>
                <a:lnTo>
                  <a:pt x="0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0111" y="1321417"/>
            <a:ext cx="3496620" cy="25384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Создание условий для обучающихся 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10 классов 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Ординского муниципального округа получение среднего общего образования вместе с профессиональным образованием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826103" y="1945692"/>
            <a:ext cx="1439039" cy="1083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2896949" y="203337"/>
            <a:ext cx="6255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«Путевка в жизнь школьникам Ординского муниципального округа»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5143" y="1359697"/>
            <a:ext cx="3685426" cy="2500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Швея, столяр, слесарь по ремонту автомобилей, оператор ЭВМ, повар, сварщик, парикмахер, младший воспитатель, младшая медицинская сестра по уходу за больным</a:t>
            </a:r>
          </a:p>
        </p:txBody>
      </p:sp>
      <p:pic>
        <p:nvPicPr>
          <p:cNvPr id="11" name="Рисунок 10" descr="https://bk55.ru/fileadmin/bkinform/bk_info_180442_orig_16124142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1" y="4108071"/>
            <a:ext cx="2794409" cy="220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kemt.ru/wp-content/gallery/5641/WhatsApp-Image-2022-06-24-at-11.27.4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11" y="4108072"/>
            <a:ext cx="2829560" cy="220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в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62" y="4127211"/>
            <a:ext cx="2597853" cy="216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4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789D4-D9CB-458C-A104-152F3C05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s://vp43.ru/img/news/54/54089/0orig.jpg">
            <a:extLst>
              <a:ext uri="{FF2B5EF4-FFF2-40B4-BE49-F238E27FC236}">
                <a16:creationId xmlns:a16="http://schemas.microsoft.com/office/drawing/2014/main" id="{BF84293F-FCA6-4A6B-B834-9BAAD78F9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0257"/>
            <a:ext cx="8656320" cy="65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14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593731" y="229958"/>
            <a:ext cx="6550268" cy="768756"/>
          </a:xfrm>
          <a:custGeom>
            <a:avLst/>
            <a:gdLst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50230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1848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448521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098" h="1293292">
                <a:moveTo>
                  <a:pt x="0" y="0"/>
                </a:moveTo>
                <a:lnTo>
                  <a:pt x="5023098" y="0"/>
                </a:lnTo>
                <a:lnTo>
                  <a:pt x="4448521" y="1293292"/>
                </a:lnTo>
                <a:lnTo>
                  <a:pt x="0" y="1293292"/>
                </a:lnTo>
                <a:lnTo>
                  <a:pt x="0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/>
              <a:t>Социологический </a:t>
            </a:r>
            <a:r>
              <a:rPr lang="ru-RU" sz="2800" b="1" dirty="0"/>
              <a:t>опрос родителей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4683" y="1653703"/>
            <a:ext cx="227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/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4198405A-D548-40BA-8C0A-3676EBD8CF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5455" y="1213945"/>
          <a:ext cx="8015579" cy="541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19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 flipH="1">
            <a:off x="3028220" y="0"/>
            <a:ext cx="6124573" cy="804376"/>
          </a:xfrm>
          <a:custGeom>
            <a:avLst/>
            <a:gdLst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50230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184898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  <a:gd name="connsiteX0" fmla="*/ 0 w 5023098"/>
              <a:gd name="connsiteY0" fmla="*/ 0 h 1293292"/>
              <a:gd name="connsiteX1" fmla="*/ 5023098 w 5023098"/>
              <a:gd name="connsiteY1" fmla="*/ 0 h 1293292"/>
              <a:gd name="connsiteX2" fmla="*/ 4448521 w 5023098"/>
              <a:gd name="connsiteY2" fmla="*/ 1293292 h 1293292"/>
              <a:gd name="connsiteX3" fmla="*/ 0 w 5023098"/>
              <a:gd name="connsiteY3" fmla="*/ 1293292 h 1293292"/>
              <a:gd name="connsiteX4" fmla="*/ 0 w 5023098"/>
              <a:gd name="connsiteY4" fmla="*/ 0 h 129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098" h="1293292">
                <a:moveTo>
                  <a:pt x="0" y="0"/>
                </a:moveTo>
                <a:lnTo>
                  <a:pt x="5023098" y="0"/>
                </a:lnTo>
                <a:lnTo>
                  <a:pt x="4448521" y="1293292"/>
                </a:lnTo>
                <a:lnTo>
                  <a:pt x="0" y="1293292"/>
                </a:lnTo>
                <a:lnTo>
                  <a:pt x="0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                         Ожидаемый результат</a:t>
            </a:r>
          </a:p>
        </p:txBody>
      </p:sp>
      <p:pic>
        <p:nvPicPr>
          <p:cNvPr id="4" name="Рисунок 3" descr="д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4461839"/>
            <a:ext cx="2198075" cy="21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73" y="4461839"/>
            <a:ext cx="1987061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E97E41-51CD-42B7-B98F-5D3A31AFF599}"/>
              </a:ext>
            </a:extLst>
          </p:cNvPr>
          <p:cNvSpPr/>
          <p:nvPr/>
        </p:nvSpPr>
        <p:spPr>
          <a:xfrm>
            <a:off x="898635" y="1322518"/>
            <a:ext cx="80052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ежегодное обучение по программам профессионального образования не менее 25 старшеклассников;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не менее 10  выпускников общеобразовательных организаций, получивших первую рабочую профессию и трудоустроившихся в организациях и на предприятиях </a:t>
            </a:r>
            <a:r>
              <a:rPr lang="ru-RU" dirty="0" err="1"/>
              <a:t>Ординского</a:t>
            </a:r>
            <a:r>
              <a:rPr lang="ru-RU" dirty="0"/>
              <a:t> МО;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участие в юниорском движении АНО «Агентство развития профессионального мастерства (</a:t>
            </a:r>
            <a:r>
              <a:rPr lang="ru-RU" dirty="0" err="1"/>
              <a:t>Ворлдскиллс</a:t>
            </a:r>
            <a:r>
              <a:rPr lang="ru-RU" dirty="0"/>
              <a:t> Россия)»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ts-kemppi.ru/upload/iblock/235/2352ab7223280a97a1f3dab217ff1215.jpg">
            <a:extLst>
              <a:ext uri="{FF2B5EF4-FFF2-40B4-BE49-F238E27FC236}">
                <a16:creationId xmlns:a16="http://schemas.microsoft.com/office/drawing/2014/main" id="{81547723-A51B-4B82-957B-D103866A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06" y="4461839"/>
            <a:ext cx="2743200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862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035840" y="3108323"/>
            <a:ext cx="4243337" cy="424333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4" y="2930124"/>
            <a:ext cx="49709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1D4999"/>
                </a:solidFill>
                <a:latin typeface="Montserrat" panose="00000500000000000000" pitchFamily="2" charset="-52"/>
              </a:rPr>
              <a:t>УЧИТЕЛЬ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640A9-43AC-0986-AE5B-B0C42C565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2" y="4257079"/>
            <a:ext cx="1973576" cy="16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3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3B5F50B-0D0F-1376-F119-6256F8658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Меры по привлечению и сохранению педагогических кадров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3" name="Picture 8" descr="https://api.rbsmi.ru/attachments/22eb871d5751cb251b010c91fbecae785836b455/store/crop/0/0/1024/700/1024/700/0/73467881f1ad0e463771e67da36b15826e0075caa9c54c830bbac77e4833/78c985f8e3aa8f0b5b90eca7553e03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456" y="3208947"/>
            <a:ext cx="899697" cy="55264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2638" y="3221559"/>
            <a:ext cx="2302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Федеральный проект «Земский учитель»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1668" y="3580120"/>
            <a:ext cx="2698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30</a:t>
            </a:r>
            <a:r>
              <a:rPr lang="ru-RU" sz="1050" dirty="0">
                <a:latin typeface="Montserrat" panose="00000500000000000000" pitchFamily="2" charset="-52"/>
              </a:rPr>
              <a:t> победителей (с 2019 г. –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99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чел.)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069" y="1522687"/>
            <a:ext cx="9573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Вакансии</a:t>
            </a:r>
            <a:r>
              <a:rPr lang="ru-RU" sz="1350" b="1" dirty="0">
                <a:latin typeface="Montserrat" panose="00000500000000000000" pitchFamily="2" charset="-52"/>
              </a:rPr>
              <a:t> </a:t>
            </a:r>
            <a:endParaRPr lang="ru-RU" sz="1350" dirty="0">
              <a:latin typeface="Montserrat" panose="00000500000000000000" pitchFamily="2" charset="-52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326323" y="1773740"/>
          <a:ext cx="3130223" cy="94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9324" y="2717995"/>
            <a:ext cx="867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01.09.2020 г</a:t>
            </a:r>
            <a:r>
              <a:rPr lang="ru-RU" sz="900" b="1" dirty="0">
                <a:latin typeface="Montserrat" panose="00000500000000000000" pitchFamily="2" charset="-52"/>
              </a:rPr>
              <a:t>.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7974" y="2724755"/>
            <a:ext cx="867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01.09.2021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1631" y="2724755"/>
            <a:ext cx="867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</a:rPr>
              <a:t>01.09.2022 г</a:t>
            </a:r>
            <a:r>
              <a:rPr lang="ru-RU" sz="900" b="1" dirty="0">
                <a:latin typeface="Montserrat" panose="00000500000000000000" pitchFamily="2" charset="-52"/>
              </a:rPr>
              <a:t>.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11" name="Picture 12" descr="https://static.tildacdn.com/tild3237-3732-4463-b461-393461333131/rubl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7" y="1765609"/>
            <a:ext cx="460036" cy="4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1223" y="1744855"/>
            <a:ext cx="4407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Меры социальной поддержки для молодых специалистов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1223" y="2149331"/>
            <a:ext cx="27526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50 тыс. руб. </a:t>
            </a:r>
            <a:r>
              <a:rPr lang="ru-RU" sz="1050" dirty="0">
                <a:latin typeface="Montserrat" panose="00000500000000000000" pitchFamily="2" charset="-52"/>
              </a:rPr>
              <a:t>– единовременное пособие</a:t>
            </a:r>
          </a:p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3,1 тыс. руб. </a:t>
            </a:r>
            <a:r>
              <a:rPr lang="ru-RU" sz="1050" dirty="0">
                <a:latin typeface="Montserrat" panose="00000500000000000000" pitchFamily="2" charset="-52"/>
              </a:rPr>
              <a:t>– ежемесячная надбавка </a:t>
            </a:r>
          </a:p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1,55 тыс. руб.</a:t>
            </a:r>
            <a:r>
              <a:rPr lang="ru-RU" sz="1050" b="1" dirty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– диплом с отличием</a:t>
            </a:r>
          </a:p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5 тыс. руб. </a:t>
            </a:r>
            <a:r>
              <a:rPr lang="ru-RU" sz="1050" dirty="0">
                <a:latin typeface="Montserrat" panose="00000500000000000000" pitchFamily="2" charset="-52"/>
              </a:rPr>
              <a:t>– классное руководство</a:t>
            </a:r>
          </a:p>
        </p:txBody>
      </p:sp>
      <p:pic>
        <p:nvPicPr>
          <p:cNvPr id="14" name="Picture 6" descr="https://www.shareicon.net/data/2015/11/18/673865_laptop_512x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37" y="3236772"/>
            <a:ext cx="434821" cy="4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04830" y="3157708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Проект «Краевая онлайн-школа»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8564" y="3385511"/>
            <a:ext cx="38127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66725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29 </a:t>
            </a:r>
            <a:r>
              <a:rPr lang="ru-RU" sz="1050" dirty="0">
                <a:latin typeface="Montserrat" panose="00000500000000000000" pitchFamily="2" charset="-52"/>
                <a:cs typeface="Times New Roman" panose="02020603050405020304" pitchFamily="18" charset="0"/>
              </a:rPr>
              <a:t>школ 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16</a:t>
            </a:r>
            <a:r>
              <a:rPr lang="ru-RU" sz="1050" dirty="0">
                <a:latin typeface="Montserrat" panose="00000500000000000000" pitchFamily="2" charset="-52"/>
                <a:cs typeface="Times New Roman" panose="02020603050405020304" pitchFamily="18" charset="0"/>
              </a:rPr>
              <a:t> муниципалитетов</a:t>
            </a:r>
          </a:p>
          <a:p>
            <a:pPr marL="0" lvl="1" defTabSz="466725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16</a:t>
            </a:r>
            <a:r>
              <a:rPr lang="ru-RU" sz="1050" dirty="0">
                <a:latin typeface="Montserrat" panose="00000500000000000000" pitchFamily="2" charset="-52"/>
                <a:cs typeface="Times New Roman" panose="02020603050405020304" pitchFamily="18" charset="0"/>
              </a:rPr>
              <a:t> сетевых педагогов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900 </a:t>
            </a:r>
            <a:r>
              <a:rPr lang="ru-RU" sz="1050" dirty="0">
                <a:latin typeface="Montserrat" panose="00000500000000000000" pitchFamily="2" charset="-52"/>
                <a:cs typeface="Times New Roman" panose="02020603050405020304" pitchFamily="18" charset="0"/>
              </a:rPr>
              <a:t>учащихся</a:t>
            </a:r>
          </a:p>
          <a:p>
            <a:pPr marL="0" lvl="1" defTabSz="466725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32</a:t>
            </a:r>
            <a:r>
              <a:rPr lang="ru-RU" sz="1050" dirty="0">
                <a:latin typeface="Montserrat" panose="00000500000000000000" pitchFamily="2" charset="-52"/>
                <a:cs typeface="Times New Roman" panose="02020603050405020304" pitchFamily="18" charset="0"/>
              </a:rPr>
              <a:t> вакансии закрыты (английский и немецкий язык, физика, химия, астрономия, история, обществознание  и информатика)</a:t>
            </a:r>
          </a:p>
        </p:txBody>
      </p:sp>
      <p:pic>
        <p:nvPicPr>
          <p:cNvPr id="17" name="Picture 14" descr="https://i.siteapi.org/1hf3k_aBgi04UELrrNDkY4I9LV4=/s2.siteapi.org/18167c482a934df/page/e3iawb1be7kscs88os4wwcwgo0wc8c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25" y="4652576"/>
            <a:ext cx="416112" cy="4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619263" y="4596829"/>
            <a:ext cx="2836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Проект «Разъездной автомобиль»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4097" y="4830621"/>
            <a:ext cx="39380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75</a:t>
            </a:r>
            <a:r>
              <a:rPr lang="ru-RU" sz="1050" b="1" dirty="0">
                <a:latin typeface="Montserrat" panose="00000500000000000000" pitchFamily="2" charset="-52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автомобилей приобретено за 2019-2022 г.</a:t>
            </a:r>
          </a:p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75 </a:t>
            </a:r>
            <a:r>
              <a:rPr lang="ru-RU" sz="1050" dirty="0">
                <a:latin typeface="Montserrat" panose="00000500000000000000" pitchFamily="2" charset="-52"/>
              </a:rPr>
              <a:t>школ</a:t>
            </a:r>
          </a:p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30</a:t>
            </a:r>
            <a:r>
              <a:rPr lang="ru-RU" sz="1050" dirty="0">
                <a:latin typeface="Montserrat" panose="00000500000000000000" pitchFamily="2" charset="-52"/>
              </a:rPr>
              <a:t> муниципалитетов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0740" y="3861126"/>
            <a:ext cx="3580582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70 % </a:t>
            </a:r>
            <a:r>
              <a:rPr lang="ru-RU" sz="1050" dirty="0">
                <a:latin typeface="Montserrat" panose="00000500000000000000" pitchFamily="2" charset="-52"/>
              </a:rPr>
              <a:t>из Пермского края,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30 % </a:t>
            </a:r>
            <a:r>
              <a:rPr lang="ru-RU" sz="1050" dirty="0">
                <a:latin typeface="Montserrat" panose="00000500000000000000" pitchFamily="2" charset="-52"/>
              </a:rPr>
              <a:t>из других регионов РФ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77 % </a:t>
            </a:r>
            <a:r>
              <a:rPr lang="ru-RU" sz="1050" dirty="0">
                <a:latin typeface="Montserrat" panose="00000500000000000000" pitchFamily="2" charset="-52"/>
              </a:rPr>
              <a:t>женщин,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23 % </a:t>
            </a:r>
            <a:r>
              <a:rPr lang="ru-RU" sz="1050" dirty="0">
                <a:latin typeface="Montserrat" panose="00000500000000000000" pitchFamily="2" charset="-52"/>
              </a:rPr>
              <a:t>мужчин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77 % </a:t>
            </a:r>
            <a:r>
              <a:rPr lang="ru-RU" sz="1050" dirty="0">
                <a:latin typeface="Montserrat" panose="00000500000000000000" pitchFamily="2" charset="-52"/>
              </a:rPr>
              <a:t>с семьей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47 % </a:t>
            </a:r>
            <a:r>
              <a:rPr lang="ru-RU" sz="1050" dirty="0">
                <a:latin typeface="Montserrat" panose="00000500000000000000" pitchFamily="2" charset="-52"/>
              </a:rPr>
              <a:t>до 35 лет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13 %  </a:t>
            </a:r>
            <a:r>
              <a:rPr lang="ru-RU" sz="1050" dirty="0">
                <a:latin typeface="Montserrat" panose="00000500000000000000" pitchFamily="2" charset="-52"/>
              </a:rPr>
              <a:t>студенты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40 %  </a:t>
            </a:r>
            <a:r>
              <a:rPr lang="ru-RU" sz="1050" dirty="0">
                <a:latin typeface="Montserrat" panose="00000500000000000000" pitchFamily="2" charset="-52"/>
              </a:rPr>
              <a:t>стаж более 10 лет</a:t>
            </a:r>
          </a:p>
          <a:p>
            <a:pPr>
              <a:spcBef>
                <a:spcPts val="450"/>
              </a:spcBef>
            </a:pP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43 %  </a:t>
            </a:r>
            <a:r>
              <a:rPr lang="ru-RU" sz="1050" dirty="0">
                <a:latin typeface="Montserrat" panose="00000500000000000000" pitchFamily="2" charset="-52"/>
              </a:rPr>
              <a:t>имеют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3136549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B275E-48E9-419E-A987-107FBA85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Муниципальный конкурс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«Учитель года – 2022»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333EE2-FE20-42C6-9C6C-A36DCDDCC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458616" cy="34458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B9B87-3470-490B-9F79-405E6358F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02" y="1922102"/>
            <a:ext cx="2283718" cy="3445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6F8B5-AA64-45FE-AD80-29765B587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89" y="4175249"/>
            <a:ext cx="1923678" cy="2682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B4BED4-0706-43B4-8CC1-8474A92A2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0" y="839276"/>
            <a:ext cx="2518544" cy="35125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A2D57F-52B8-4614-9527-149D94693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18" y="4077072"/>
            <a:ext cx="2056892" cy="27809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E5EF86-5C5E-4E0A-9B9D-3410F73645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27" y="352917"/>
            <a:ext cx="245861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0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cs typeface="Times New Roman" pitchFamily="18" charset="0"/>
              </a:rPr>
              <a:t>Аттестация педагогов</a:t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 2021 - 2022 учебный год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86808" cy="4869006"/>
        </p:xfrm>
        <a:graphic>
          <a:graphicData uri="http://schemas.openxmlformats.org/drawingml/2006/table">
            <a:tbl>
              <a:tblPr/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 кв.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 кв.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2020-2021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2021-2022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2020-2021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2021-2022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2020-2021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2021-2022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дошкольные учреждения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дополнительное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3100" b="1" dirty="0">
                <a:cs typeface="Times New Roman" pitchFamily="18" charset="0"/>
              </a:rPr>
              <a:t>Динамика аттестованных педагогических работников образовательных учреждений округа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258204" cy="4914150"/>
        </p:xfrm>
        <a:graphic>
          <a:graphicData uri="http://schemas.openxmlformats.org/drawingml/2006/table">
            <a:tbl>
              <a:tblPr/>
              <a:tblGrid>
                <a:gridCol w="154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2018-2019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2019-2020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2020-2021 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2021-2022 учебный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28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13,1%</a:t>
                      </a:r>
                      <a:r>
                        <a:rPr lang="ru-RU" sz="1600" dirty="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35 -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12,2  %  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36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13,5%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43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18,1%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65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30,4%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95 – </a:t>
                      </a:r>
                      <a:r>
                        <a:rPr lang="ru-RU" sz="1600" b="1">
                          <a:latin typeface="Times New Roman"/>
                          <a:ea typeface="Calibri"/>
                        </a:rPr>
                        <a:t>33,1%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93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31,2%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71-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98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– 45,8%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116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– 43,9%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114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42,9%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99-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41,8%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не имеют категории и СЗД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23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10,7%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31 – </a:t>
                      </a:r>
                      <a:r>
                        <a:rPr lang="ru-RU" sz="1600" b="1">
                          <a:latin typeface="Times New Roman"/>
                          <a:ea typeface="Calibri"/>
                        </a:rPr>
                        <a:t>10,8%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38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10,5%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24 –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10,1%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категорийных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педагогов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43,5%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 44,3%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 44,7%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48,1%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B9A61-3B4F-A5D0-5F28-80B09A427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Размер средней заработной платы педагогов</a:t>
            </a:r>
            <a:br>
              <a:rPr lang="en-US" dirty="0"/>
            </a:br>
            <a:r>
              <a:rPr lang="ru-RU" dirty="0"/>
              <a:t>в Приволжском Федеральном округе в 2021 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0" y="1575098"/>
          <a:ext cx="8473756" cy="39058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Место в ПФО по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Times New Roman" panose="02020603050405020304" pitchFamily="18" charset="0"/>
                        </a:rPr>
                        <a:t>абсолютному значению</a:t>
                      </a: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руб./мес. </a:t>
                      </a:r>
                      <a:br>
                        <a:rPr lang="ru-RU" sz="1100" b="1" u="none" strike="noStrike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</a:br>
                      <a:r>
                        <a:rPr lang="ru-RU" sz="1100" b="1" u="none" strike="noStrike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(без</a:t>
                      </a:r>
                      <a:r>
                        <a:rPr lang="ru-RU" sz="1100" b="1" u="none" strike="noStrike" baseline="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учета классного руководства)</a:t>
                      </a:r>
                      <a:endParaRPr lang="ru-RU" sz="1100" b="1" i="0" u="none" strike="noStrike" dirty="0"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 gridSpan="3"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40">
                <a:tc gridSpan="3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Дошкольное</a:t>
                      </a:r>
                      <a:r>
                        <a:rPr lang="ru-RU" sz="1200" b="1" dirty="0">
                          <a:latin typeface="Montserrat" panose="00000500000000000000" pitchFamily="2" charset="-52"/>
                        </a:rPr>
                        <a:t> образование</a:t>
                      </a: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35 382,0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35 349,0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35 011,0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40">
                <a:tc gridSpan="3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endParaRPr lang="ru-RU" sz="1200" dirty="0">
                        <a:latin typeface="Montserrat" panose="00000500000000000000" pitchFamily="2" charset="-52"/>
                      </a:endParaRP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540">
                <a:tc gridSpan="3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Общее </a:t>
                      </a:r>
                      <a:r>
                        <a:rPr lang="ru-RU" sz="1200" b="1" dirty="0">
                          <a:latin typeface="Montserrat" panose="00000500000000000000" pitchFamily="2" charset="-52"/>
                        </a:rPr>
                        <a:t>образование</a:t>
                      </a: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Татарстан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39 022,0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37 613,0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35 793,0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20">
                <a:tc gridSpan="3"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825">
                <a:tc gridSpan="3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Дополнительное</a:t>
                      </a:r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 образование</a:t>
                      </a: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39 601,0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39 350,0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38 699,0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020">
                <a:tc gridSpan="3">
                  <a:txBody>
                    <a:bodyPr/>
                    <a:lstStyle/>
                    <a:p>
                      <a:pPr algn="ctr" fontAlgn="ctr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44">
                <a:tc gridSpan="3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Профессиональное</a:t>
                      </a:r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 образование</a:t>
                      </a:r>
                    </a:p>
                  </a:txBody>
                  <a:tcPr marL="54000" marR="54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40 115,0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38 786,0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lvl="1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171450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37 699,0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650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     </a:t>
            </a:r>
            <a:r>
              <a:rPr lang="ru-RU" sz="2000" b="1" dirty="0"/>
              <a:t>Анализ средней заработной платы педагогических работников общеобразовательных учреждений </a:t>
            </a:r>
            <a:r>
              <a:rPr lang="ru-RU" sz="2000" b="1" dirty="0" err="1"/>
              <a:t>Ординского</a:t>
            </a:r>
            <a:r>
              <a:rPr lang="ru-RU" sz="2000" b="1" dirty="0"/>
              <a:t> муниципального округа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 flipH="1">
          <a:off x="9144000" y="6072205"/>
          <a:ext cx="571536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09196119"/>
              </p:ext>
            </p:extLst>
          </p:nvPr>
        </p:nvGraphicFramePr>
        <p:xfrm>
          <a:off x="785786" y="1428736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296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0"/>
            <a:ext cx="8535322" cy="13783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Анализ средней заработной платы педагогических работников дошкольных образовательных учреждений </a:t>
            </a:r>
            <a:r>
              <a:rPr lang="ru-RU" sz="2000" b="1" dirty="0" err="1"/>
              <a:t>Ординского</a:t>
            </a:r>
            <a:r>
              <a:rPr lang="ru-RU" sz="2000" b="1" dirty="0"/>
              <a:t> муниципального округа 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 flipH="1">
          <a:off x="9143999" y="1071546"/>
          <a:ext cx="45719" cy="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857224" y="1124744"/>
          <a:ext cx="7429552" cy="494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1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FCE7-226D-4A88-A7BE-29D9FC9C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8929718" cy="5956770"/>
          </a:xfrm>
        </p:spPr>
        <p:txBody>
          <a:bodyPr>
            <a:noAutofit/>
          </a:bodyPr>
          <a:lstStyle/>
          <a:p>
            <a:br>
              <a:rPr lang="ru-RU" sz="2800" b="1" i="1" dirty="0"/>
            </a:br>
            <a:r>
              <a:rPr lang="ru-RU" sz="2800" b="1" i="1" dirty="0"/>
              <a:t>Стратегически важные нормативные документы</a:t>
            </a:r>
            <a:br>
              <a:rPr lang="ru-RU" sz="2800" b="1" i="1" dirty="0"/>
            </a:br>
            <a:br>
              <a:rPr lang="ru-RU" sz="2400" b="1" dirty="0"/>
            </a:br>
            <a:r>
              <a:rPr lang="ru-RU" sz="2400" i="1" dirty="0"/>
              <a:t>1. Распоряжение Правительства РФ от 24 июня 2022 г. № 1688-р «Концепция подготовки педагогических кадров для системы образования до 2030 года»</a:t>
            </a:r>
            <a:br>
              <a:rPr lang="ru-RU" sz="2400" i="1" dirty="0"/>
            </a:br>
            <a:r>
              <a:rPr lang="ru-RU" sz="2400" i="1" dirty="0"/>
              <a:t>2. Письмо </a:t>
            </a:r>
            <a:r>
              <a:rPr lang="ru-RU" sz="2400" i="1" dirty="0" err="1"/>
              <a:t>Минпросвещения</a:t>
            </a:r>
            <a:r>
              <a:rPr lang="ru-RU" sz="2400" i="1" dirty="0"/>
              <a:t> России от 10 июня 2022 г. № ДГ – 120/06 </a:t>
            </a:r>
            <a:r>
              <a:rPr lang="ru-RU" sz="2400" i="1" dirty="0" err="1"/>
              <a:t>вн</a:t>
            </a:r>
            <a:r>
              <a:rPr lang="ru-RU" sz="2400" i="1" dirty="0"/>
              <a:t> «Примерный календарный план воспитательной работы на 2022/2023 учебный год»</a:t>
            </a:r>
            <a:br>
              <a:rPr lang="ru-RU" sz="2400" i="1" dirty="0"/>
            </a:br>
            <a:r>
              <a:rPr lang="ru-RU" sz="2400" i="1" dirty="0"/>
              <a:t>3. Письмо </a:t>
            </a:r>
            <a:r>
              <a:rPr lang="ru-RU" sz="2400" i="1" dirty="0" err="1"/>
              <a:t>Минпросвещения</a:t>
            </a:r>
            <a:r>
              <a:rPr lang="ru-RU" sz="2400" i="1" dirty="0"/>
              <a:t> РФ от  15 февраля 2022 г. № АЗ-113/03 «Введение обновленных ФГОС начального общего и основного общего образования»</a:t>
            </a:r>
            <a:br>
              <a:rPr lang="ru-RU" sz="2400" i="1" dirty="0"/>
            </a:br>
            <a:r>
              <a:rPr lang="ru-RU" sz="2400" i="1" dirty="0"/>
              <a:t>4. Письмо </a:t>
            </a:r>
            <a:r>
              <a:rPr lang="ru-RU" sz="2400" i="1" dirty="0" err="1"/>
              <a:t>Минпросвещения</a:t>
            </a:r>
            <a:r>
              <a:rPr lang="ru-RU" sz="2400" i="1" dirty="0"/>
              <a:t> России от 17 июня 2022 № АБ-1611/06 «Стандарт Церемонии поднятия Государственного флага РФ в образовательных организациях»</a:t>
            </a:r>
            <a:br>
              <a:rPr lang="ru-RU" sz="2400" i="1" dirty="0"/>
            </a:br>
            <a:r>
              <a:rPr lang="ru-RU" sz="2400" i="1" dirty="0"/>
              <a:t>5. Письмо </a:t>
            </a:r>
            <a:r>
              <a:rPr lang="ru-RU" sz="2400" i="1" dirty="0" err="1"/>
              <a:t>Минпросвещения</a:t>
            </a:r>
            <a:r>
              <a:rPr lang="ru-RU" sz="2400" i="1" dirty="0"/>
              <a:t> России от 20 мая 2022 г. № АБ – 1367/02 «Модернизация школьных систем образования» </a:t>
            </a:r>
            <a:br>
              <a:rPr lang="ru-RU" sz="2400" i="1" dirty="0"/>
            </a:br>
            <a:r>
              <a:rPr lang="ru-RU" sz="2000" b="1" i="1" dirty="0"/>
              <a:t>сайт </a:t>
            </a:r>
            <a:r>
              <a:rPr lang="ru-RU" sz="2000" b="1" i="1" dirty="0" err="1"/>
              <a:t>Минпросвещения</a:t>
            </a:r>
            <a:r>
              <a:rPr lang="ru-RU" sz="2000" b="1" i="1" dirty="0"/>
              <a:t> РФ </a:t>
            </a:r>
            <a:r>
              <a:rPr lang="en-US" sz="2000" b="1" i="1" dirty="0"/>
              <a:t>https</a:t>
            </a:r>
            <a:r>
              <a:rPr lang="ru-RU" sz="2000" b="1" i="1" dirty="0"/>
              <a:t>://</a:t>
            </a:r>
            <a:r>
              <a:rPr lang="en-US" sz="2000" b="1" i="1" dirty="0"/>
              <a:t>edu.gov.ru</a:t>
            </a:r>
            <a:br>
              <a:rPr lang="ru-RU" sz="2000" b="1" i="1" dirty="0"/>
            </a:br>
            <a:br>
              <a:rPr lang="ru-RU" sz="2400" i="1" dirty="0"/>
            </a:br>
            <a:endParaRPr lang="ru-RU" sz="24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430-FFFB-4512-9722-3B2B2F0EE9F2}" type="slidenum">
              <a:rPr lang="ru-RU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579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D3F6E-AE95-4296-BF78-24A9BF86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151">
            <a:off x="-1035840" y="3108323"/>
            <a:ext cx="4243337" cy="4243337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4" y="2930125"/>
            <a:ext cx="4954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43801A"/>
                </a:solidFill>
                <a:latin typeface="Montserrat" panose="00000500000000000000" pitchFamily="2" charset="-52"/>
              </a:rPr>
              <a:t>УСЛОВИЯ.</a:t>
            </a:r>
            <a:br>
              <a:rPr lang="ru-RU" sz="3300" b="1" dirty="0">
                <a:solidFill>
                  <a:srgbClr val="43801A"/>
                </a:solidFill>
                <a:latin typeface="Montserrat" panose="00000500000000000000" pitchFamily="2" charset="-52"/>
              </a:rPr>
            </a:br>
            <a:r>
              <a:rPr lang="ru-RU" sz="3300" b="1" dirty="0">
                <a:solidFill>
                  <a:srgbClr val="43801A"/>
                </a:solidFill>
                <a:latin typeface="Montserrat" panose="00000500000000000000" pitchFamily="2" charset="-52"/>
              </a:rPr>
              <a:t>ЦИФРОВАЯ ОБРАЗОВАТЕЛЬНАЯ СРЕДА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4B852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11B5C0-8955-2D47-A2DE-316038498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188931"/>
            <a:ext cx="1583590" cy="15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2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7AEBD0-049A-EE59-62E5-0D0C07960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5A7D3AD-1642-4DB6-ABDF-5FFD971B7262}"/>
              </a:ext>
            </a:extLst>
          </p:cNvPr>
          <p:cNvSpPr/>
          <p:nvPr/>
        </p:nvSpPr>
        <p:spPr>
          <a:xfrm>
            <a:off x="1" y="1559017"/>
            <a:ext cx="8965760" cy="814917"/>
          </a:xfrm>
          <a:prstGeom prst="rect">
            <a:avLst/>
          </a:prstGeom>
          <a:solidFill>
            <a:srgbClr val="D1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00108" y="906963"/>
            <a:ext cx="8843893" cy="536972"/>
          </a:xfrm>
        </p:spPr>
        <p:txBody>
          <a:bodyPr>
            <a:noAutofit/>
          </a:bodyPr>
          <a:lstStyle/>
          <a:p>
            <a:r>
              <a:rPr lang="ru-RU" sz="1425" dirty="0"/>
              <a:t>Национальный проект «Образование» + национальная программа «Цифровая экономика РФ»</a:t>
            </a:r>
          </a:p>
          <a:p>
            <a:pPr>
              <a:spcBef>
                <a:spcPts val="0"/>
              </a:spcBef>
            </a:pPr>
            <a:r>
              <a:rPr lang="ru-RU" sz="1425" dirty="0"/>
              <a:t>= Цифровая образовательная среда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73" y="1627405"/>
            <a:ext cx="866858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i="1" dirty="0">
                <a:latin typeface="Montserrat" panose="00000500000000000000" pitchFamily="2" charset="-52"/>
              </a:rPr>
              <a:t>Цифровая образовательная среда (ЦОС)</a:t>
            </a:r>
            <a:r>
              <a:rPr lang="ru-RU" sz="1350" i="1" dirty="0">
                <a:latin typeface="Montserrat" panose="00000500000000000000" pitchFamily="2" charset="-52"/>
              </a:rPr>
              <a:t> </a:t>
            </a:r>
            <a:r>
              <a:rPr lang="ru-RU" sz="1350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обеспечивает</a:t>
            </a:r>
            <a:r>
              <a:rPr lang="ru-RU" sz="1350" i="1" dirty="0">
                <a:solidFill>
                  <a:srgbClr val="C00000"/>
                </a:solidFill>
                <a:latin typeface="Montserrat" panose="00000500000000000000" pitchFamily="2" charset="-52"/>
              </a:rPr>
              <a:t> </a:t>
            </a:r>
            <a:r>
              <a:rPr lang="ru-RU" sz="1350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равные условия образования </a:t>
            </a:r>
            <a:r>
              <a:rPr lang="ru-RU" sz="1350" i="1" dirty="0">
                <a:latin typeface="Montserrat" panose="00000500000000000000" pitchFamily="2" charset="-52"/>
              </a:rPr>
              <a:t>обучающихся вне зависимости от места их проживания, </a:t>
            </a:r>
            <a:r>
              <a:rPr lang="ru-RU" sz="1350" b="1" i="1" dirty="0">
                <a:solidFill>
                  <a:srgbClr val="C00000"/>
                </a:solidFill>
                <a:latin typeface="Montserrat" panose="00000500000000000000" pitchFamily="2" charset="-52"/>
              </a:rPr>
              <a:t>использование цифрового образовательного контента</a:t>
            </a:r>
            <a:r>
              <a:rPr lang="ru-RU" sz="1350" i="1" dirty="0">
                <a:latin typeface="Montserrat" panose="00000500000000000000" pitchFamily="2" charset="-52"/>
              </a:rPr>
              <a:t> и образовательных сервисов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0108" y="2448610"/>
            <a:ext cx="6927170" cy="3163116"/>
            <a:chOff x="400144" y="2165773"/>
            <a:chExt cx="9236226" cy="421748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6969866" y="2199362"/>
              <a:ext cx="0" cy="410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824097" y="2212809"/>
              <a:ext cx="0" cy="410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339005" y="4449296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dirty="0">
                  <a:latin typeface="Montserrat" panose="00000500000000000000" pitchFamily="2" charset="-52"/>
                </a:rPr>
                <a:t>Формирование цифровых компетенций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7083" y="5416278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dirty="0">
                  <a:latin typeface="Montserrat" panose="00000500000000000000" pitchFamily="2" charset="-52"/>
                </a:rPr>
                <a:t>Конференции, форумы, семинары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7084" y="3529836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dirty="0">
                  <a:latin typeface="Montserrat" panose="00000500000000000000" pitchFamily="2" charset="-52"/>
                </a:rPr>
                <a:t>ИКТ-модуль в КПК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37084" y="2595229"/>
              <a:ext cx="1701451" cy="54344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050" dirty="0">
                  <a:latin typeface="Montserrat" panose="00000500000000000000" pitchFamily="2" charset="-52"/>
                </a:rPr>
                <a:t>Поддержка педагогов </a:t>
              </a: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957" y="2549173"/>
              <a:ext cx="1941187" cy="116956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816" y="3885508"/>
              <a:ext cx="1807716" cy="1010042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40" y="2799861"/>
              <a:ext cx="1648852" cy="180422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7721028" y="3674572"/>
              <a:ext cx="911249" cy="297123"/>
            </a:xfrm>
            <a:prstGeom prst="rect">
              <a:avLst/>
            </a:prstGeom>
            <a:solidFill>
              <a:srgbClr val="512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50" b="1" dirty="0">
                  <a:latin typeface="Montserrat" panose="00000500000000000000" pitchFamily="2" charset="-52"/>
                </a:rPr>
                <a:t>ЭПОС</a:t>
              </a: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054" y="5390090"/>
              <a:ext cx="1643738" cy="418093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802" y="5131949"/>
              <a:ext cx="1931628" cy="1217346"/>
            </a:xfrm>
            <a:prstGeom prst="rect">
              <a:avLst/>
            </a:prstGeom>
          </p:spPr>
        </p:pic>
        <p:sp>
          <p:nvSpPr>
            <p:cNvPr id="60" name="Равнобедренный треугольник 59"/>
            <p:cNvSpPr/>
            <p:nvPr/>
          </p:nvSpPr>
          <p:spPr>
            <a:xfrm rot="5400000">
              <a:off x="4728183" y="4005541"/>
              <a:ext cx="4136486" cy="55102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3586" y="4607725"/>
              <a:ext cx="1697560" cy="2629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3267" y="2167884"/>
              <a:ext cx="23493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Инфраструктура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2082" y="2175688"/>
              <a:ext cx="9964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Кадры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12752" y="2175688"/>
              <a:ext cx="225531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b="1" i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Платформа ЦОС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7577" y="3441284"/>
              <a:ext cx="2147545" cy="4678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050" b="1" dirty="0">
                  <a:latin typeface="Montserrat" panose="00000500000000000000" pitchFamily="2" charset="-52"/>
                </a:rPr>
                <a:t>Высокоскоростной интернет + ЕСПД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5259" y="6017510"/>
              <a:ext cx="1737003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50" b="1" dirty="0">
                  <a:latin typeface="Montserrat" panose="00000500000000000000" pitchFamily="2" charset="-52"/>
                </a:rPr>
                <a:t>Оборудование</a:t>
              </a:r>
              <a:endParaRPr lang="ru-RU" sz="900" b="1" dirty="0">
                <a:latin typeface="Montserrat" panose="00000500000000000000" pitchFamily="2" charset="-52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00144" y="2165773"/>
              <a:ext cx="9236226" cy="4217488"/>
            </a:xfrm>
            <a:prstGeom prst="roundRect">
              <a:avLst>
                <a:gd name="adj" fmla="val 44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5400000">
              <a:off x="1738755" y="3982574"/>
              <a:ext cx="4090553" cy="551023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>
                <a:latin typeface="Montserrat" panose="00000500000000000000" pitchFamily="2" charset="-52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373" y="2673785"/>
              <a:ext cx="307152" cy="31397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00" y="3946594"/>
              <a:ext cx="386412" cy="2556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16631" y="4584721"/>
              <a:ext cx="2385158" cy="55399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50" b="1" dirty="0">
                  <a:latin typeface="Montserrat" panose="00000500000000000000" pitchFamily="2" charset="-52"/>
                </a:rPr>
                <a:t>Внутренние сети</a:t>
              </a:r>
              <a:br>
                <a:rPr lang="ru-RU" sz="1050" b="1" dirty="0">
                  <a:latin typeface="Montserrat" panose="00000500000000000000" pitchFamily="2" charset="-52"/>
                </a:rPr>
              </a:br>
              <a:r>
                <a:rPr lang="ru-RU" sz="1050" b="1" dirty="0">
                  <a:latin typeface="Montserrat" panose="00000500000000000000" pitchFamily="2" charset="-52"/>
                </a:rPr>
                <a:t>по единому стандарту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5404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25654B-ADEF-E308-57B7-E0703E096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4091339" y="1628305"/>
            <a:ext cx="4798058" cy="333911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1628305"/>
            <a:ext cx="3761574" cy="33391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8" y="2156712"/>
            <a:ext cx="3561607" cy="27596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02688" y="4508183"/>
            <a:ext cx="3519566" cy="374709"/>
          </a:xfrm>
          <a:prstGeom prst="rect">
            <a:avLst/>
          </a:prstGeom>
          <a:solidFill>
            <a:srgbClr val="E1E1E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ИС КОНТИНГЕНТ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251520" y="894160"/>
            <a:ext cx="8892480" cy="536972"/>
          </a:xfrm>
        </p:spPr>
        <p:txBody>
          <a:bodyPr>
            <a:noAutofit/>
          </a:bodyPr>
          <a:lstStyle/>
          <a:p>
            <a:r>
              <a:rPr lang="ru-RU" sz="1725" dirty="0"/>
              <a:t>Подключение школ к региональным и федеральным цифровым платформам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6" y="2223586"/>
            <a:ext cx="298702" cy="3555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6" y="3083767"/>
            <a:ext cx="298702" cy="3555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67" y="2616609"/>
            <a:ext cx="303680" cy="3290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23" y="2759566"/>
            <a:ext cx="298702" cy="392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46" y="2720054"/>
            <a:ext cx="313637" cy="4617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0" y="3332994"/>
            <a:ext cx="283767" cy="2759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003" y="3739097"/>
            <a:ext cx="226740" cy="2406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21" y="3282572"/>
            <a:ext cx="298702" cy="3768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89" y="3427521"/>
            <a:ext cx="258875" cy="4245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8" y="4168543"/>
            <a:ext cx="313637" cy="2759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12" y="4525700"/>
            <a:ext cx="293723" cy="339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8" name="TextBox 27"/>
          <p:cNvSpPr txBox="1"/>
          <p:nvPr/>
        </p:nvSpPr>
        <p:spPr>
          <a:xfrm>
            <a:off x="1128613" y="2310607"/>
            <a:ext cx="2369559" cy="221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>
                <a:solidFill>
                  <a:schemeClr val="bg1"/>
                </a:solidFill>
                <a:latin typeface="Montserrat" panose="00000500000000000000" pitchFamily="2" charset="-52"/>
              </a:rPr>
              <a:t>Информационный портал ЭПОС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9669" y="3140961"/>
            <a:ext cx="54410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25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825" b="1" dirty="0">
                <a:solidFill>
                  <a:schemeClr val="bg1"/>
                </a:solidFill>
                <a:latin typeface="Montserrat" panose="00000500000000000000" pitchFamily="2" charset="-52"/>
              </a:rPr>
              <a:t>ШКОЛА</a:t>
            </a:r>
          </a:p>
          <a:p>
            <a:pPr>
              <a:lnSpc>
                <a:spcPct val="80000"/>
              </a:lnSpc>
            </a:pPr>
            <a:r>
              <a:rPr lang="ru-RU" sz="825" b="1" dirty="0">
                <a:solidFill>
                  <a:schemeClr val="bg1"/>
                </a:solidFill>
                <a:latin typeface="Montserrat" panose="00000500000000000000" pitchFamily="2" charset="-52"/>
              </a:rPr>
              <a:t>(ЭЖД)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1110" y="2941790"/>
            <a:ext cx="8518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75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525" b="1" dirty="0">
                <a:solidFill>
                  <a:schemeClr val="bg1"/>
                </a:solidFill>
                <a:latin typeface="Montserrat" panose="00000500000000000000" pitchFamily="2" charset="-52"/>
              </a:rPr>
              <a:t>ДОПОЛНИТЕЛЬНОЕ</a:t>
            </a:r>
          </a:p>
          <a:p>
            <a:pPr>
              <a:lnSpc>
                <a:spcPct val="80000"/>
              </a:lnSpc>
            </a:pPr>
            <a:r>
              <a:rPr lang="ru-RU" sz="525" b="1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62216" y="3392895"/>
            <a:ext cx="54410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ЦОПП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75459" y="3782748"/>
            <a:ext cx="54410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СИТУ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8697" y="2810771"/>
            <a:ext cx="5441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ДОУ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61178" y="2801724"/>
            <a:ext cx="5441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СПО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19115" y="3352063"/>
            <a:ext cx="54410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ВУЗ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6496" y="4164743"/>
            <a:ext cx="128306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25" b="1" dirty="0">
                <a:solidFill>
                  <a:schemeClr val="bg1"/>
                </a:solidFill>
                <a:latin typeface="Montserrat" panose="00000500000000000000" pitchFamily="2" charset="-52"/>
              </a:rPr>
              <a:t>АНАЛИТИКА И ОТЧЕТНОСТЬ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7750" y="1714028"/>
            <a:ext cx="3090712" cy="988303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4763774" y="2786059"/>
            <a:ext cx="3093896" cy="988682"/>
          </a:xfrm>
          <a:prstGeom prst="rect">
            <a:avLst/>
          </a:prstGeom>
          <a:solidFill>
            <a:srgbClr val="F7F8F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9199" y="3858470"/>
            <a:ext cx="3091500" cy="988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16" y="2874750"/>
            <a:ext cx="1383629" cy="3519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13" y="3376294"/>
            <a:ext cx="1221453" cy="28863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63" y="3140118"/>
            <a:ext cx="1410859" cy="574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821" y="4257964"/>
            <a:ext cx="1286283" cy="5744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007" y="3934417"/>
            <a:ext cx="1691707" cy="2620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2" y="4282766"/>
            <a:ext cx="548121" cy="494970"/>
          </a:xfrm>
          <a:prstGeom prst="rect">
            <a:avLst/>
          </a:prstGeom>
        </p:spPr>
      </p:pic>
      <p:pic>
        <p:nvPicPr>
          <p:cNvPr id="47" name="Рисунок 46"/>
          <p:cNvPicPr>
            <a:picLocks/>
          </p:cNvPicPr>
          <p:nvPr/>
        </p:nvPicPr>
        <p:blipFill rotWithShape="1">
          <a:blip r:embed="rId2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17263" y="3962715"/>
            <a:ext cx="642600" cy="77813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75" y="1864090"/>
            <a:ext cx="1706654" cy="1765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45" y="1837861"/>
            <a:ext cx="959975" cy="71060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251" y="2172386"/>
            <a:ext cx="849584" cy="4282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029" y="2172386"/>
            <a:ext cx="840622" cy="428297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621475" y="2031873"/>
            <a:ext cx="772472" cy="421079"/>
          </a:xfrm>
          <a:prstGeom prst="leftRightArrow">
            <a:avLst>
              <a:gd name="adj1" fmla="val 66965"/>
              <a:gd name="adj2" fmla="val 50000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750" b="1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3496" y="1707700"/>
            <a:ext cx="310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Электронная Пермская Образовательная Система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77" y="1705543"/>
            <a:ext cx="369877" cy="40401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240231" y="3515190"/>
            <a:ext cx="74000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25" b="1" dirty="0">
                <a:solidFill>
                  <a:schemeClr val="bg1"/>
                </a:solidFill>
                <a:latin typeface="Montserrat" panose="00000500000000000000" pitchFamily="2" charset="-52"/>
              </a:rPr>
              <a:t>Библиотека</a:t>
            </a:r>
          </a:p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ЭПОС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8364" y="4087987"/>
            <a:ext cx="1769484" cy="405948"/>
          </a:xfrm>
          <a:prstGeom prst="rect">
            <a:avLst/>
          </a:prstGeom>
          <a:solidFill>
            <a:srgbClr val="C1C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9390" y="4217114"/>
            <a:ext cx="119367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Montserrat" panose="00000500000000000000" pitchFamily="2" charset="-52"/>
              </a:rPr>
              <a:t>ИС ТРАЕКТОРИЯ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939" y="4138892"/>
            <a:ext cx="298702" cy="28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2171361" y="3683500"/>
            <a:ext cx="876928" cy="39173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08561" y="3727958"/>
            <a:ext cx="828098" cy="33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788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ЭПОС</a:t>
            </a:r>
          </a:p>
          <a:p>
            <a:pPr>
              <a:lnSpc>
                <a:spcPct val="80000"/>
              </a:lnSpc>
            </a:pPr>
            <a:r>
              <a:rPr lang="ru-RU" sz="675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АБИТУРИЕНТ</a:t>
            </a:r>
          </a:p>
          <a:p>
            <a:pPr>
              <a:lnSpc>
                <a:spcPct val="80000"/>
              </a:lnSpc>
            </a:pPr>
            <a:r>
              <a:rPr lang="ru-RU" sz="525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РАБОТОДАТЕЛЬ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209249"/>
            <a:ext cx="8637877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rPr>
              <a:t>Школы, участники образовательных отношений</a:t>
            </a: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2003525" y="4849736"/>
            <a:ext cx="309681" cy="409346"/>
          </a:xfrm>
          <a:prstGeom prst="rightArrow">
            <a:avLst>
              <a:gd name="adj1" fmla="val 69197"/>
              <a:gd name="adj2" fmla="val 60991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16200000">
            <a:off x="5552132" y="4780426"/>
            <a:ext cx="448302" cy="409346"/>
          </a:xfrm>
          <a:prstGeom prst="rightArrow">
            <a:avLst>
              <a:gd name="adj1" fmla="val 69197"/>
              <a:gd name="adj2" fmla="val 60991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16200000">
            <a:off x="3132456" y="3708256"/>
            <a:ext cx="2592641" cy="409346"/>
          </a:xfrm>
          <a:prstGeom prst="rightArrow">
            <a:avLst>
              <a:gd name="adj1" fmla="val 69197"/>
              <a:gd name="adj2" fmla="val 60991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4355528" y="4246078"/>
            <a:ext cx="1516997" cy="409346"/>
          </a:xfrm>
          <a:prstGeom prst="rightArrow">
            <a:avLst>
              <a:gd name="adj1" fmla="val 69197"/>
              <a:gd name="adj2" fmla="val 60991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288" y="1558360"/>
            <a:ext cx="999093" cy="1847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anose="00000500000000000000" pitchFamily="2" charset="-52"/>
              </a:rPr>
              <a:t>100% школ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53034" y="1558360"/>
            <a:ext cx="1879598" cy="1847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ontserrat" panose="00000500000000000000" pitchFamily="2" charset="-52"/>
              </a:rPr>
              <a:t>75% школ - апробация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9" y="4215025"/>
            <a:ext cx="1684517" cy="141358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7328462" y="2712645"/>
            <a:ext cx="1009578" cy="1847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" panose="00000500000000000000" pitchFamily="2" charset="-52"/>
              </a:rPr>
              <a:t>100% школ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2" y="3695926"/>
            <a:ext cx="272570" cy="35839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 rot="1532594">
            <a:off x="6148022" y="1750451"/>
            <a:ext cx="1862918" cy="4209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ГЛАВНОЕ</a:t>
            </a:r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51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95BE1-2F9E-88F8-3778-FFA3C3F22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8381"/>
            <a:ext cx="3148550" cy="28323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ЭПОС в 2022-2023 гг.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720" y="1886157"/>
            <a:ext cx="2499300" cy="32211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Montserrat" panose="00000500000000000000" pitchFamily="2" charset="-52"/>
              </a:rPr>
              <a:t>Сделано: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Услуга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в СПО 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через портал </a:t>
            </a:r>
            <a:r>
              <a:rPr lang="ru-RU" sz="1050" dirty="0" err="1">
                <a:solidFill>
                  <a:srgbClr val="C00000"/>
                </a:solidFill>
                <a:latin typeface="Montserrat" panose="00000500000000000000" pitchFamily="2" charset="-52"/>
              </a:rPr>
              <a:t>госуслуг</a:t>
            </a:r>
            <a:endParaRPr lang="ru-RU" sz="105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Модуль </a:t>
            </a:r>
            <a:r>
              <a:rPr lang="ru-RU" sz="1050" b="1" dirty="0">
                <a:latin typeface="Montserrat" panose="00000500000000000000" pitchFamily="2" charset="-52"/>
              </a:rPr>
              <a:t>ЭПОС.СПО</a:t>
            </a:r>
            <a:r>
              <a:rPr lang="ru-RU" sz="1050" dirty="0">
                <a:latin typeface="Montserrat" panose="00000500000000000000" pitchFamily="2" charset="-52"/>
              </a:rPr>
              <a:t> – сопровождение образовательного процесса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Интеграция библиотеки с платформами </a:t>
            </a:r>
            <a:r>
              <a:rPr lang="ru-RU" sz="1050" b="1" dirty="0">
                <a:latin typeface="Montserrat" panose="00000500000000000000" pitchFamily="2" charset="-52"/>
              </a:rPr>
              <a:t>МЭО</a:t>
            </a:r>
            <a:r>
              <a:rPr lang="en-US" sz="1050" b="1" dirty="0">
                <a:latin typeface="Montserrat" panose="00000500000000000000" pitchFamily="2" charset="-52"/>
              </a:rPr>
              <a:t>, </a:t>
            </a:r>
            <a:r>
              <a:rPr lang="en-US" sz="1050" b="1" dirty="0" err="1">
                <a:latin typeface="Montserrat" panose="00000500000000000000" pitchFamily="2" charset="-52"/>
              </a:rPr>
              <a:t>Maketest</a:t>
            </a:r>
            <a:r>
              <a:rPr lang="en-US" sz="1050" b="1" dirty="0">
                <a:latin typeface="Montserrat" panose="00000500000000000000" pitchFamily="2" charset="-52"/>
              </a:rPr>
              <a:t>, </a:t>
            </a:r>
            <a:r>
              <a:rPr lang="ru-RU" sz="1050" b="1" dirty="0">
                <a:latin typeface="Montserrat" panose="00000500000000000000" pitchFamily="2" charset="-52"/>
              </a:rPr>
              <a:t>Интеллектуальная школа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Модуль </a:t>
            </a:r>
            <a:r>
              <a:rPr lang="ru-RU" sz="1050" b="1" dirty="0" err="1">
                <a:latin typeface="Montserrat" panose="00000500000000000000" pitchFamily="2" charset="-52"/>
              </a:rPr>
              <a:t>ЭПОС.Мероприятия</a:t>
            </a:r>
            <a:r>
              <a:rPr lang="ru-RU" sz="1050" b="1" dirty="0">
                <a:latin typeface="Montserrat" panose="00000500000000000000" pitchFamily="2" charset="-52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(</a:t>
            </a:r>
            <a:r>
              <a:rPr lang="ru-RU" sz="1050" dirty="0" err="1">
                <a:latin typeface="Montserrat" panose="00000500000000000000" pitchFamily="2" charset="-52"/>
              </a:rPr>
              <a:t>Кванториум</a:t>
            </a:r>
            <a:r>
              <a:rPr lang="ru-RU" sz="1050" dirty="0">
                <a:latin typeface="Montserrat" panose="00000500000000000000" pitchFamily="2" charset="-52"/>
              </a:rPr>
              <a:t>, Академия первых, </a:t>
            </a:r>
            <a:r>
              <a:rPr lang="en-US" sz="1050" dirty="0">
                <a:latin typeface="Montserrat" panose="00000500000000000000" pitchFamily="2" charset="-52"/>
              </a:rPr>
              <a:t>IT-</a:t>
            </a:r>
            <a:r>
              <a:rPr lang="ru-RU" sz="1050" dirty="0">
                <a:latin typeface="Montserrat" panose="00000500000000000000" pitchFamily="2" charset="-52"/>
              </a:rPr>
              <a:t>Куб и др.)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Развитие модулей </a:t>
            </a:r>
            <a:r>
              <a:rPr lang="ru-RU" sz="1050" dirty="0" err="1">
                <a:latin typeface="Montserrat" panose="00000500000000000000" pitchFamily="2" charset="-52"/>
              </a:rPr>
              <a:t>ЭПОС.Дополнительное</a:t>
            </a:r>
            <a:r>
              <a:rPr lang="ru-RU" sz="1050" dirty="0">
                <a:latin typeface="Montserrat" panose="00000500000000000000" pitchFamily="2" charset="-52"/>
              </a:rPr>
              <a:t> образование, </a:t>
            </a:r>
            <a:r>
              <a:rPr lang="ru-RU" sz="1050" dirty="0" err="1">
                <a:latin typeface="Montserrat" panose="00000500000000000000" pitchFamily="2" charset="-52"/>
              </a:rPr>
              <a:t>ЭПОС.Траектория</a:t>
            </a:r>
            <a:r>
              <a:rPr lang="ru-RU" sz="1050" dirty="0">
                <a:latin typeface="Montserrat" panose="00000500000000000000" pitchFamily="2" charset="-52"/>
              </a:rPr>
              <a:t>, функционала ЭПОС.Школа по внеурочной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5070" y="1886157"/>
            <a:ext cx="2833170" cy="316548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Montserrat" panose="00000500000000000000" pitchFamily="2" charset="-52"/>
              </a:rPr>
              <a:t>Планируется в 2022-2023 гг.: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Тиражирование услуги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</a:t>
            </a:r>
            <a:b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в 1 класс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, интегрированной с ЕПГУ, на все территории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сопровождения услуги по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аттестации педагогов 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в ЭПОС в связке с ЕПГУ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сопровождения услуги по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компенсации части родительской платы 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в ЭПОС в связке с ЕПГУ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Реализация услуги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на олимпиады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 в ЭПОС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Разработка и включение</a:t>
            </a:r>
            <a:br>
              <a:rPr lang="ru-RU" sz="1050" dirty="0">
                <a:latin typeface="Montserrat" panose="00000500000000000000" pitchFamily="2" charset="-52"/>
              </a:rPr>
            </a:br>
            <a:r>
              <a:rPr lang="ru-RU" sz="1050" b="1" dirty="0">
                <a:latin typeface="Montserrat" panose="00000500000000000000" pitchFamily="2" charset="-52"/>
              </a:rPr>
              <a:t>ЭУП «Мой Пермский край» </a:t>
            </a:r>
            <a:r>
              <a:rPr lang="ru-RU" sz="1050" dirty="0">
                <a:latin typeface="Montserrat" panose="00000500000000000000" pitchFamily="2" charset="-52"/>
              </a:rPr>
              <a:t>в библиотеку ЭПОС</a:t>
            </a:r>
          </a:p>
          <a:p>
            <a:pPr marL="257175" indent="-257175">
              <a:lnSpc>
                <a:spcPct val="8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Дальнейшее развитие модулей ЭПОС.СПО, </a:t>
            </a:r>
            <a:r>
              <a:rPr lang="ru-RU" sz="1050" dirty="0" err="1">
                <a:latin typeface="Montserrat" panose="00000500000000000000" pitchFamily="2" charset="-52"/>
              </a:rPr>
              <a:t>ЭПОС.Траектория</a:t>
            </a:r>
            <a:r>
              <a:rPr lang="ru-RU" sz="1050" dirty="0">
                <a:latin typeface="Montserrat" panose="00000500000000000000" pitchFamily="2" charset="-52"/>
              </a:rPr>
              <a:t>, функционала по внеурочной 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3770" y="1892751"/>
            <a:ext cx="2452171" cy="158735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Montserrat" panose="00000500000000000000" pitchFamily="2" charset="-52"/>
              </a:rPr>
              <a:t>Запуск в сентябре: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0000FF"/>
                </a:solidFill>
                <a:latin typeface="Montserrat" panose="00000500000000000000" pitchFamily="2" charset="-52"/>
              </a:rPr>
              <a:t>Апробация </a:t>
            </a:r>
            <a:r>
              <a:rPr lang="ru-RU" sz="1050" b="1" dirty="0">
                <a:solidFill>
                  <a:srgbClr val="0000FF"/>
                </a:solidFill>
                <a:latin typeface="Montserrat" panose="00000500000000000000" pitchFamily="2" charset="-52"/>
              </a:rPr>
              <a:t>ФГИС «Моя школа» </a:t>
            </a:r>
            <a:r>
              <a:rPr lang="ru-RU" sz="1050" dirty="0">
                <a:solidFill>
                  <a:srgbClr val="0000FF"/>
                </a:solidFill>
                <a:latin typeface="Montserrat" panose="00000500000000000000" pitchFamily="2" charset="-52"/>
              </a:rPr>
              <a:t>в связке с ЭПОС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Услуга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записи на дополнительное образование 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через портал госуслуг (включая </a:t>
            </a:r>
            <a:r>
              <a:rPr lang="ru-RU" sz="1050" b="1" dirty="0">
                <a:solidFill>
                  <a:srgbClr val="C00000"/>
                </a:solidFill>
                <a:latin typeface="Montserrat" panose="00000500000000000000" pitchFamily="2" charset="-52"/>
              </a:rPr>
              <a:t>ПФДО</a:t>
            </a:r>
            <a:r>
              <a:rPr lang="ru-RU" sz="1050" dirty="0">
                <a:solidFill>
                  <a:srgbClr val="C00000"/>
                </a:solidFill>
                <a:latin typeface="Montserrat" panose="00000500000000000000" pitchFamily="2" charset="-52"/>
              </a:rPr>
              <a:t>)</a:t>
            </a:r>
          </a:p>
          <a:p>
            <a:pPr marL="257175" indent="-257175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ru-RU" sz="1050" dirty="0">
                <a:latin typeface="Montserrat" panose="00000500000000000000" pitchFamily="2" charset="-52"/>
              </a:rPr>
              <a:t>Модуль </a:t>
            </a:r>
            <a:r>
              <a:rPr lang="ru-RU" sz="1050" b="1" dirty="0" err="1">
                <a:latin typeface="Montserrat" panose="00000500000000000000" pitchFamily="2" charset="-52"/>
              </a:rPr>
              <a:t>ЭПОС.Олимпиады</a:t>
            </a:r>
            <a:endParaRPr lang="ru-RU" sz="1050" b="1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45A9AE-8657-44C0-BF29-2E7A4E413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8028" y="3593494"/>
            <a:ext cx="1564728" cy="15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98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Охват детей дошкольным образованием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69"/>
          <a:ext cx="8215370" cy="503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9211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2017- 2018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2018 - 2019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2019 - 2020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2020-2021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2021-2022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9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(3-ДОУ;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(1-ДОУ;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(1 - 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(1 - 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учреждений)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(1 - 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 учреждений)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2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722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721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739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672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667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Ключевые показатели нацпроекта в дошкольном образовании: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Обеспечение возможности детям получать качественное образование в условиях, отвечающих современным требованиям, независимо от места проживания ребенка.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Результат: Охват детей дошкольным образованием в возрасте от 1,5 лет до 8 лет от числа заявившихся по состоянию на 01 января 2022 года составил 100%, на 01 января 2021 г. - 100 %,  на 01 января 2020 г. -  89,92%, на 1 января 2019г.   -  87,50 %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Создана и работает система выявления,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поддержки и развития способностей и талантов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614998" cy="47863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 целях выявления и поддержки творческого потенциала детей старшего дошкольного возраста в области конструирования проведён муниципальный конкурс «Увлекательный мир конструирования», приняли участие 11 команд из 5 образовательных учреждений.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Команда Ординского детского сада приняла участие в межмуниципальном этапе Всероссийского форума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ИКаРёнок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с проектом  «Робот – пожарный».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32,9% воспитанников детских садов принимают участие в конкурсном движении разного уровня</a:t>
            </a:r>
          </a:p>
        </p:txBody>
      </p:sp>
      <p:pic>
        <p:nvPicPr>
          <p:cNvPr id="88066" name="Picture 2" descr="вид спереди с другой сторо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256"/>
            <a:ext cx="2714644" cy="23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roo-spec7\Desktop\к конкурсу по конструированию\конструирование\Новая папка\1 вид сперед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272571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9" t="2488" r="74049" b="73995"/>
          <a:stretch/>
        </p:blipFill>
        <p:spPr>
          <a:xfrm>
            <a:off x="4578000" y="2817258"/>
            <a:ext cx="797942" cy="11176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" t="75606" r="74728"/>
          <a:stretch/>
        </p:blipFill>
        <p:spPr>
          <a:xfrm>
            <a:off x="4571999" y="1636511"/>
            <a:ext cx="835819" cy="11592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EC2448-17A3-4633-B4B1-AA1C6C0AA8B4}"/>
              </a:ext>
            </a:extLst>
          </p:cNvPr>
          <p:cNvSpPr txBox="1">
            <a:spLocks/>
          </p:cNvSpPr>
          <p:nvPr/>
        </p:nvSpPr>
        <p:spPr>
          <a:xfrm>
            <a:off x="271416" y="887782"/>
            <a:ext cx="5657906" cy="573828"/>
          </a:xfrm>
          <a:prstGeom prst="rect">
            <a:avLst/>
          </a:prstGeom>
          <a:noFill/>
        </p:spPr>
        <p:txBody>
          <a:bodyPr vert="horz" lIns="91440" tIns="45721" rIns="91440" bIns="45721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102" b="1" dirty="0">
                <a:latin typeface="Times New Roman" pitchFamily="18" charset="0"/>
                <a:cs typeface="Times New Roman" pitchFamily="18" charset="0"/>
              </a:rPr>
              <a:t>Сроки реализации: 01.01.2019 – 30.12.2024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20C46-6893-4E00-97B4-C617F6F7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/>
              <a:t>Национальный проект «Образование»: что это?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B10605-DD4F-4318-9BC2-370A92553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95281-908C-4CC5-ADD0-39A75B5785BB}"/>
              </a:ext>
            </a:extLst>
          </p:cNvPr>
          <p:cNvSpPr txBox="1"/>
          <p:nvPr/>
        </p:nvSpPr>
        <p:spPr>
          <a:xfrm>
            <a:off x="5375942" y="2799599"/>
            <a:ext cx="247978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ответственные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которые получают необходимую психолого-педагогическую и методическую поддержку по вопросам воспит</a:t>
            </a:r>
            <a:r>
              <a:rPr lang="ru-RU" sz="1400" dirty="0">
                <a:latin typeface="Montserrat Regular" panose="00000500000000000000" pitchFamily="2" charset="-52"/>
              </a:rPr>
              <a:t>ания детей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88424-A0A5-4022-8EB8-E323E85300D6}"/>
              </a:ext>
            </a:extLst>
          </p:cNvPr>
          <p:cNvSpPr txBox="1"/>
          <p:nvPr/>
        </p:nvSpPr>
        <p:spPr>
          <a:xfrm>
            <a:off x="5375942" y="4097458"/>
            <a:ext cx="29405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обеспеченные условиями для удовлетворения творческих интересов и способностей, успешной профориентации и осознанного выбора профессиональной траектории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B1149-0ED4-4D4B-A218-4F022E440729}"/>
              </a:ext>
            </a:extLst>
          </p:cNvPr>
          <p:cNvSpPr txBox="1"/>
          <p:nvPr/>
        </p:nvSpPr>
        <p:spPr>
          <a:xfrm>
            <a:off x="5375942" y="5347218"/>
            <a:ext cx="29405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участвующая в конкурсах и фестивалях для реализации возможностей профессионального и карьерного роста</a:t>
            </a: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129CD687-56E6-416D-8FF4-8CFE290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898989"/>
              </a:solidFill>
              <a:latin typeface="PT Sans" panose="020B07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95281-908C-4CC5-ADD0-39A75B5785BB}"/>
              </a:ext>
            </a:extLst>
          </p:cNvPr>
          <p:cNvSpPr txBox="1"/>
          <p:nvPr/>
        </p:nvSpPr>
        <p:spPr>
          <a:xfrm>
            <a:off x="1158737" y="1805756"/>
            <a:ext cx="294053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современным оборудованием, в том числе в сельской местности,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техникумы и колледжи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современным мастерскими,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дополнительного 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раскрытия талантов и способностей детей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488424-A0A5-4022-8EB8-E323E85300D6}"/>
              </a:ext>
            </a:extLst>
          </p:cNvPr>
          <p:cNvSpPr txBox="1"/>
          <p:nvPr/>
        </p:nvSpPr>
        <p:spPr>
          <a:xfrm>
            <a:off x="1428728" y="4714884"/>
            <a:ext cx="29405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современные образовательные программы, соответствующие приоритетным направлениям развития государства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B1149-0ED4-4D4B-A218-4F022E440729}"/>
              </a:ext>
            </a:extLst>
          </p:cNvPr>
          <p:cNvSpPr txBox="1"/>
          <p:nvPr/>
        </p:nvSpPr>
        <p:spPr>
          <a:xfrm>
            <a:off x="5375942" y="1725247"/>
            <a:ext cx="29405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успешные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высоким уровнем профессионального мастерства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" t="44605" r="74728" b="32091"/>
          <a:stretch/>
        </p:blipFill>
        <p:spPr>
          <a:xfrm>
            <a:off x="322918" y="4648840"/>
            <a:ext cx="835819" cy="11074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9" t="45146" r="74049" b="32405"/>
          <a:stretch/>
        </p:blipFill>
        <p:spPr>
          <a:xfrm>
            <a:off x="4572000" y="4097458"/>
            <a:ext cx="797942" cy="10668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9" t="76010" r="74049"/>
          <a:stretch/>
        </p:blipFill>
        <p:spPr>
          <a:xfrm>
            <a:off x="4571999" y="5347218"/>
            <a:ext cx="797942" cy="1140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4" r="74728" b="73078"/>
          <a:stretch/>
        </p:blipFill>
        <p:spPr>
          <a:xfrm>
            <a:off x="322918" y="1644507"/>
            <a:ext cx="835819" cy="12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E2BEF1E-55D2-03C1-C7E0-50EA09CFF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B7CAE9-68BE-E41A-7479-A4A94FD76C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Задачи на 2022-2023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12480" y="980728"/>
            <a:ext cx="8580000" cy="440826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sz="2000" dirty="0"/>
              <a:t>Переход на </a:t>
            </a:r>
            <a:r>
              <a:rPr lang="ru-RU" sz="2000" b="1" dirty="0">
                <a:solidFill>
                  <a:srgbClr val="C00000"/>
                </a:solidFill>
              </a:rPr>
              <a:t>обновленные ФГОС</a:t>
            </a:r>
            <a:endParaRPr lang="ru-RU" sz="2000" dirty="0"/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Организация деятельности </a:t>
            </a:r>
            <a:r>
              <a:rPr lang="ru-RU" sz="2000" b="1" dirty="0">
                <a:solidFill>
                  <a:srgbClr val="C00000"/>
                </a:solidFill>
              </a:rPr>
              <a:t>советников по воспитанию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Создание условий для развития </a:t>
            </a:r>
            <a:r>
              <a:rPr lang="ru-RU" sz="2000" b="1" dirty="0">
                <a:solidFill>
                  <a:srgbClr val="C00000"/>
                </a:solidFill>
              </a:rPr>
              <a:t>детских и молодежных объединений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Усиление </a:t>
            </a:r>
            <a:r>
              <a:rPr lang="ru-RU" sz="2000" b="1" dirty="0">
                <a:solidFill>
                  <a:srgbClr val="C00000"/>
                </a:solidFill>
              </a:rPr>
              <a:t>просветительской и воспитательной работы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Перезагрузка </a:t>
            </a:r>
            <a:r>
              <a:rPr lang="ru-RU" sz="2000" b="1" dirty="0">
                <a:solidFill>
                  <a:srgbClr val="C00000"/>
                </a:solidFill>
              </a:rPr>
              <a:t>профессионального самоопределения и профильного обучения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Обеспечение </a:t>
            </a:r>
            <a:r>
              <a:rPr lang="ru-RU" sz="2000" b="1" dirty="0">
                <a:solidFill>
                  <a:srgbClr val="C00000"/>
                </a:solidFill>
              </a:rPr>
              <a:t>персонифицированного финансирования дополнительного образования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Трансформация </a:t>
            </a:r>
            <a:r>
              <a:rPr lang="ru-RU" sz="2000" b="1" dirty="0">
                <a:solidFill>
                  <a:srgbClr val="C00000"/>
                </a:solidFill>
              </a:rPr>
              <a:t>методической службы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Повышение </a:t>
            </a:r>
            <a:r>
              <a:rPr lang="ru-RU" sz="2000" b="1" dirty="0">
                <a:solidFill>
                  <a:srgbClr val="C00000"/>
                </a:solidFill>
              </a:rPr>
              <a:t>статуса учителя</a:t>
            </a:r>
            <a:endParaRPr lang="en-US" sz="2000" b="1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sz="2000" dirty="0"/>
              <a:t>Апробация и внедрение </a:t>
            </a:r>
            <a:r>
              <a:rPr lang="ru-RU" sz="2000" b="1" dirty="0">
                <a:solidFill>
                  <a:srgbClr val="C00000"/>
                </a:solidFill>
              </a:rPr>
              <a:t>ФГИС «Моя школа»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Обновление материально-технической базы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школ и детских садов</a:t>
            </a:r>
          </a:p>
          <a:p>
            <a:pPr marL="385763" indent="-385763">
              <a:buFont typeface="+mj-lt"/>
              <a:buAutoNum type="arabicPeriod"/>
            </a:pPr>
            <a:endParaRPr lang="ru-RU" sz="135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842F9FD-5B17-FDBB-B3B6-22BC0277C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  <a:r>
              <a:rPr lang="en-US" dirty="0"/>
              <a:t> </a:t>
            </a:r>
            <a:r>
              <a:rPr lang="ru-RU" dirty="0"/>
              <a:t>единого образовательного пространства:</a:t>
            </a:r>
            <a:br>
              <a:rPr lang="en-US" dirty="0"/>
            </a:br>
            <a:r>
              <a:rPr lang="ru-RU" dirty="0"/>
              <a:t>магистральные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230001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/>
              <a:t> </a:t>
            </a:r>
            <a:r>
              <a:rPr lang="ru-RU" sz="4800" i="1" dirty="0">
                <a:solidFill>
                  <a:srgbClr val="C00000"/>
                </a:solidFill>
              </a:rPr>
              <a:t>Уважаемые коллеги, </a:t>
            </a:r>
          </a:p>
          <a:p>
            <a:pPr algn="ctr">
              <a:buNone/>
            </a:pPr>
            <a:r>
              <a:rPr lang="ru-RU" sz="4800" i="1" dirty="0">
                <a:solidFill>
                  <a:srgbClr val="C00000"/>
                </a:solidFill>
              </a:rPr>
              <a:t>добро пожаловать в новый </a:t>
            </a:r>
          </a:p>
          <a:p>
            <a:pPr algn="ctr">
              <a:buNone/>
            </a:pPr>
            <a:r>
              <a:rPr lang="ru-RU" sz="4800" i="1" dirty="0">
                <a:solidFill>
                  <a:srgbClr val="C00000"/>
                </a:solidFill>
              </a:rPr>
              <a:t>2022-2023 учебный год!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A2673F7-3329-34C0-1187-B5544773B0ED}"/>
              </a:ext>
            </a:extLst>
          </p:cNvPr>
          <p:cNvGrpSpPr/>
          <p:nvPr/>
        </p:nvGrpSpPr>
        <p:grpSpPr>
          <a:xfrm>
            <a:off x="-1035840" y="3108323"/>
            <a:ext cx="4243337" cy="4243337"/>
            <a:chOff x="-1381120" y="3001430"/>
            <a:chExt cx="5657783" cy="565778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3D3F6E-AE95-4296-BF78-24A9BF86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3151">
              <a:off x="-1381120" y="3001430"/>
              <a:ext cx="5657783" cy="56577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F1E3182-7F4F-CB3E-7DAB-19B81181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01" y="4560310"/>
              <a:ext cx="1959148" cy="19547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683935-EF86-8EA6-C705-AAF102D7D7C3}"/>
              </a:ext>
            </a:extLst>
          </p:cNvPr>
          <p:cNvSpPr txBox="1"/>
          <p:nvPr/>
        </p:nvSpPr>
        <p:spPr>
          <a:xfrm>
            <a:off x="3998865" y="2930124"/>
            <a:ext cx="31918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2E6CA4"/>
                </a:solidFill>
                <a:latin typeface="Montserrat" panose="00000500000000000000" pitchFamily="2" charset="-52"/>
              </a:rPr>
              <a:t>ВОСПИТАНИЕ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3FB5E5A-BD4E-1DC9-E4D2-AE7BDE03F49A}"/>
              </a:ext>
            </a:extLst>
          </p:cNvPr>
          <p:cNvSpPr/>
          <p:nvPr/>
        </p:nvSpPr>
        <p:spPr>
          <a:xfrm>
            <a:off x="2596754" y="3221832"/>
            <a:ext cx="1305520" cy="369689"/>
          </a:xfrm>
          <a:custGeom>
            <a:avLst/>
            <a:gdLst>
              <a:gd name="connsiteX0" fmla="*/ 0 w 1740693"/>
              <a:gd name="connsiteY0" fmla="*/ 492919 h 492919"/>
              <a:gd name="connsiteX1" fmla="*/ 504825 w 1740693"/>
              <a:gd name="connsiteY1" fmla="*/ 2381 h 492919"/>
              <a:gd name="connsiteX2" fmla="*/ 1740693 w 1740693"/>
              <a:gd name="connsiteY2" fmla="*/ 0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693" h="492919">
                <a:moveTo>
                  <a:pt x="0" y="492919"/>
                </a:moveTo>
                <a:lnTo>
                  <a:pt x="504825" y="2381"/>
                </a:lnTo>
                <a:lnTo>
                  <a:pt x="1740693" y="0"/>
                </a:lnTo>
              </a:path>
            </a:pathLst>
          </a:custGeom>
          <a:noFill/>
          <a:ln w="7620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28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49000-1063-40A6-B4FA-656E9F2B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82988"/>
            <a:ext cx="8634017" cy="1488624"/>
          </a:xfrm>
        </p:spPr>
        <p:txBody>
          <a:bodyPr>
            <a:noAutofit/>
          </a:bodyPr>
          <a:lstStyle/>
          <a:p>
            <a:r>
              <a:rPr lang="ru-RU" sz="2800" dirty="0"/>
              <a:t>Воспитание – главный приоритет развития системы образования Пермского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831" y="1928802"/>
            <a:ext cx="55150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bold" panose="020B0604020202020204" charset="-52"/>
              </a:rPr>
              <a:t>Из выступлений губернатора Пермского края </a:t>
            </a:r>
          </a:p>
          <a:p>
            <a:r>
              <a:rPr lang="ru-RU" dirty="0">
                <a:latin typeface="Montserrat bold" panose="020B0604020202020204" charset="-52"/>
              </a:rPr>
              <a:t>Д.Н. Махонина:</a:t>
            </a:r>
          </a:p>
          <a:p>
            <a:pPr>
              <a:spcAft>
                <a:spcPts val="0"/>
              </a:spcAft>
            </a:pPr>
            <a:endParaRPr lang="ru-RU" dirty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«Ребёнок воспитывается не только в семье,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 активный участник социума. Очень часто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дети совершают плохие поступки, чтобы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привлечь внимание, показать свою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взрослость или утвердиться среди друзей.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Но они только в начале жизненного пути,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мы можем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направить их, показывая достойный пример, проявляя уважение и любовь»</a:t>
            </a:r>
          </a:p>
          <a:p>
            <a:pPr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https://perm.aif.ru/society/my_nesyom_otvetstvennost_dmitriy_mahonin_o_vospitanii_novogo_pokoleniya</a:t>
            </a:r>
            <a:endParaRPr lang="ru-RU" sz="1400" dirty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D2459B-CC79-450E-B7FA-FAC9007E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95" y="2420888"/>
            <a:ext cx="3629374" cy="26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5901</Words>
  <Application>Microsoft Office PowerPoint</Application>
  <PresentationFormat>Экран (4:3)</PresentationFormat>
  <Paragraphs>1487</Paragraphs>
  <Slides>79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98" baseType="lpstr">
      <vt:lpstr>굴림</vt:lpstr>
      <vt:lpstr>Arial</vt:lpstr>
      <vt:lpstr>Calibri</vt:lpstr>
      <vt:lpstr>Comic Sans MS</vt:lpstr>
      <vt:lpstr>Courier New</vt:lpstr>
      <vt:lpstr>Montserrat</vt:lpstr>
      <vt:lpstr>Montserrat bold</vt:lpstr>
      <vt:lpstr>Montserrat Regular</vt:lpstr>
      <vt:lpstr>PermianSerifTypeface</vt:lpstr>
      <vt:lpstr>PermianSlabSerifTypeface</vt:lpstr>
      <vt:lpstr>PT Sans</vt:lpstr>
      <vt:lpstr>PT Serif</vt:lpstr>
      <vt:lpstr>Tahoma</vt:lpstr>
      <vt:lpstr>Times New Roman</vt:lpstr>
      <vt:lpstr>Trebuchet MS</vt:lpstr>
      <vt:lpstr>Verdana</vt:lpstr>
      <vt:lpstr>Wingdings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Ключевые решения в системе общего образования</vt:lpstr>
      <vt:lpstr>Ключевые решения в системе общего образования</vt:lpstr>
      <vt:lpstr>Презентация PowerPoint</vt:lpstr>
      <vt:lpstr> Стратегически важные нормативные документы  1. Распоряжение Правительства РФ от 24 июня 2022 г. № 1688-р «Концепция подготовки педагогических кадров для системы образования до 2030 года» 2. Письмо Минпросвещения России от 10 июня 2022 г. № ДГ – 120/06 вн «Примерный календарный план воспитательной работы на 2022/2023 учебный год» 3. Письмо Минпросвещения РФ от  15 февраля 2022 г. № АЗ-113/03 «Введение обновленных ФГОС начального общего и основного общего образования» 4. Письмо Минпросвещения России от 17 июня 2022 № АБ-1611/06 «Стандарт Церемонии поднятия Государственного флага РФ в образовательных организациях» 5. Письмо Минпросвещения России от 20 мая 2022 г. № АБ – 1367/02 «Модернизация школьных систем образования»  сайт Минпросвещения РФ https://edu.gov.ru  </vt:lpstr>
      <vt:lpstr>Презентация PowerPoint</vt:lpstr>
      <vt:lpstr>Воспитание – главный приоритет развития системы образования Пермского края</vt:lpstr>
      <vt:lpstr>Презентация PowerPoint</vt:lpstr>
      <vt:lpstr>Детские общественные объединения в школах Ординского муниципального округа</vt:lpstr>
      <vt:lpstr>Презентация PowerPoint</vt:lpstr>
      <vt:lpstr>Традиционные муниципальные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детского и семейного неблагополучия</vt:lpstr>
      <vt:lpstr> Анализ правонарушений и преступлений</vt:lpstr>
      <vt:lpstr>Муниципальный конкурс  «Классный руководитель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ОГЭ -  9</vt:lpstr>
      <vt:lpstr>Получили аттестаты  в 2021-2022 учебном году   </vt:lpstr>
      <vt:lpstr>Результаты ЕГЭ</vt:lpstr>
      <vt:lpstr>Презентация PowerPoint</vt:lpstr>
      <vt:lpstr>Итоги ЕГЭ по русскому языку  (средний балл)</vt:lpstr>
      <vt:lpstr>Итоги ЕГЭ по математике (средний балл)</vt:lpstr>
      <vt:lpstr>ИТОГИ ЕГЭ ПО ФИЗИКЕ (СРЕДНИЙ БАЛЛ)</vt:lpstr>
      <vt:lpstr>ИТОГИ ЕГЭ ПО ОБЩЕСТВОЗНАНИЮ (СРЕДНИЙ БАЛЛ)</vt:lpstr>
      <vt:lpstr>ИТОГИ ЕГЭ ПО ХИМИИ (СРЕДНИЙ БАЛЛ)</vt:lpstr>
      <vt:lpstr>Итоги ЕГЭ по английскому языку (средний балл)</vt:lpstr>
      <vt:lpstr>Итоги ЕГЭ по истории (средний балл)</vt:lpstr>
      <vt:lpstr>Итоги ЕГЭ по информатике ИКТ(средний балл)</vt:lpstr>
      <vt:lpstr>Итоги ЕГЭ по биологии (средний балл)</vt:lpstr>
      <vt:lpstr>Итоговый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 – 2022</vt:lpstr>
      <vt:lpstr>Всего за летнюю кампанию было оздоровлено  1479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конкурс  «Учитель года – 2022»</vt:lpstr>
      <vt:lpstr>Аттестация педагогов  2021 - 2022 учебный год</vt:lpstr>
      <vt:lpstr>   Динамика аттестованных педагогических работников образовательных учреждений округа    </vt:lpstr>
      <vt:lpstr>Презентация PowerPoint</vt:lpstr>
      <vt:lpstr>     Анализ средней заработной платы педагогических работников общеобразовательных учреждений Ординского муниципального округа</vt:lpstr>
      <vt:lpstr>Анализ средней заработной платы педагогических работников дошкольных образовательных учреждений Ординского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Охват детей дошкольным образованием</vt:lpstr>
      <vt:lpstr>Ключевые показатели нацпроекта в дошкольном образовании:</vt:lpstr>
      <vt:lpstr>Создана и работает система выявления,  поддержки и развития способностей и талантов детей</vt:lpstr>
      <vt:lpstr>Национальный проект «Образование»: что это?</vt:lpstr>
      <vt:lpstr>Презентация PowerPoint</vt:lpstr>
      <vt:lpstr>Презентация PowerPoint</vt:lpstr>
    </vt:vector>
  </TitlesOfParts>
  <Company>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Qwerty</cp:lastModifiedBy>
  <cp:revision>278</cp:revision>
  <cp:lastPrinted>2022-08-25T08:12:48Z</cp:lastPrinted>
  <dcterms:created xsi:type="dcterms:W3CDTF">2019-08-24T04:04:32Z</dcterms:created>
  <dcterms:modified xsi:type="dcterms:W3CDTF">2022-08-25T10:35:53Z</dcterms:modified>
</cp:coreProperties>
</file>