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9"/>
  </p:notesMasterIdLst>
  <p:sldIdLst>
    <p:sldId id="293" r:id="rId3"/>
    <p:sldId id="318" r:id="rId4"/>
    <p:sldId id="340" r:id="rId5"/>
    <p:sldId id="344" r:id="rId6"/>
    <p:sldId id="345" r:id="rId7"/>
    <p:sldId id="316" r:id="rId8"/>
    <p:sldId id="339" r:id="rId9"/>
    <p:sldId id="342" r:id="rId10"/>
    <p:sldId id="328" r:id="rId11"/>
    <p:sldId id="347" r:id="rId12"/>
    <p:sldId id="348" r:id="rId13"/>
    <p:sldId id="349" r:id="rId14"/>
    <p:sldId id="350" r:id="rId15"/>
    <p:sldId id="351" r:id="rId16"/>
    <p:sldId id="341" r:id="rId17"/>
    <p:sldId id="294" r:id="rId18"/>
  </p:sldIdLst>
  <p:sldSz cx="12192000" cy="6858000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42" autoAdjust="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3920" cy="49855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619" y="2"/>
            <a:ext cx="2953920" cy="49855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fld id="{39196039-DBC6-47B8-AED3-BE220B97C5B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76" y="4785489"/>
            <a:ext cx="5451791" cy="3915400"/>
          </a:xfrm>
          <a:prstGeom prst="rect">
            <a:avLst/>
          </a:prstGeom>
        </p:spPr>
        <p:txBody>
          <a:bodyPr vert="horz" lIns="91925" tIns="45962" rIns="91925" bIns="4596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5547"/>
            <a:ext cx="2953920" cy="49855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619" y="9445547"/>
            <a:ext cx="2953920" cy="49855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>
              <a:defRPr sz="1200"/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4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1268413"/>
            <a:ext cx="11509375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5745162"/>
            <a:ext cx="11509375" cy="383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6000" y="6530469"/>
            <a:ext cx="1079451" cy="20955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</a:t>
            </a:r>
            <a:r>
              <a:rPr lang="ru-RU" sz="1000" dirty="0" smtClean="0">
                <a:solidFill>
                  <a:schemeClr val="bg1"/>
                </a:solidFill>
                <a:latin typeface="PermianSerifTypeface" panose="02000000000000000000" pitchFamily="50" charset="0"/>
              </a:rPr>
              <a:t>202</a:t>
            </a:r>
            <a:r>
              <a:rPr lang="en-US" sz="1000" dirty="0" smtClean="0">
                <a:solidFill>
                  <a:schemeClr val="bg1"/>
                </a:solidFill>
                <a:latin typeface="PermianSerifTypeface" panose="02000000000000000000" pitchFamily="50" charset="0"/>
              </a:rPr>
              <a:t>2</a:t>
            </a:r>
            <a:endParaRPr lang="ru-RU" sz="1000" dirty="0">
              <a:solidFill>
                <a:schemeClr val="bg1"/>
              </a:solidFill>
              <a:latin typeface="PermianSerifTypeface" panose="02000000000000000000" pitchFamily="50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6217394"/>
            <a:ext cx="10093325" cy="431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74206"/>
            <a:ext cx="5580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62885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8" y="5408613"/>
            <a:ext cx="287972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дложка низ">
            <a:extLst>
              <a:ext uri="{FF2B5EF4-FFF2-40B4-BE49-F238E27FC236}">
                <a16:creationId xmlns:a16="http://schemas.microsoft.com/office/drawing/2014/main" xmlns="" id="{97AE5BD3-FDB2-8EE3-2EFB-25E1E5EB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52CF90-58B3-ECFE-68B3-98F837B25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3361" y="6490800"/>
            <a:ext cx="185039" cy="344488"/>
          </a:xfrm>
          <a:prstGeom prst="rect">
            <a:avLst/>
          </a:prstGeom>
        </p:spPr>
      </p:pic>
      <p:pic>
        <p:nvPicPr>
          <p:cNvPr id="2" name="подложка верх">
            <a:extLst>
              <a:ext uri="{FF2B5EF4-FFF2-40B4-BE49-F238E27FC236}">
                <a16:creationId xmlns:a16="http://schemas.microsoft.com/office/drawing/2014/main" xmlns="" id="{EA503C5E-19FF-CDB3-D858-9EF32AA8B4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0066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chemeClr val="tx1"/>
                </a:solidFill>
              </a:rPr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C5A72A-6194-414D-978E-162D3CC3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EBA4DCF-7EA6-42BE-BAC5-ACCA540C6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2CC353-C610-461D-8C90-30F1E29D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4213-D634-40A7-8806-0EC7596031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0D86FE-70F0-4F88-AE2B-9F364346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77EDC6-7C64-4DF9-BDC4-2796DBAB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9F64-B68C-4C4B-BFA5-6D62F697AE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8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дложка низ">
            <a:extLst>
              <a:ext uri="{FF2B5EF4-FFF2-40B4-BE49-F238E27FC236}">
                <a16:creationId xmlns="" xmlns:a16="http://schemas.microsoft.com/office/drawing/2014/main" id="{97AE5BD3-FDB2-8EE3-2EFB-25E1E5EB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52CF90-58B3-ECFE-68B3-98F837B25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61" y="6490800"/>
            <a:ext cx="185039" cy="344488"/>
          </a:xfrm>
          <a:prstGeom prst="rect">
            <a:avLst/>
          </a:prstGeom>
        </p:spPr>
      </p:pic>
      <p:pic>
        <p:nvPicPr>
          <p:cNvPr id="2" name="подложка верх">
            <a:extLst>
              <a:ext uri="{FF2B5EF4-FFF2-40B4-BE49-F238E27FC236}">
                <a16:creationId xmlns="" xmlns:a16="http://schemas.microsoft.com/office/drawing/2014/main" id="{EA503C5E-19FF-CDB3-D858-9EF32AA8B4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3141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79655" y="356207"/>
            <a:ext cx="10414001" cy="503869"/>
          </a:xfrm>
          <a:prstGeom prst="rect">
            <a:avLst/>
          </a:prstGeom>
        </p:spPr>
        <p:txBody>
          <a:bodyPr/>
          <a:lstStyle>
            <a:lvl1pPr algn="l">
              <a:defRPr sz="2750" cap="all">
                <a:solidFill>
                  <a:srgbClr val="3F3D3C"/>
                </a:solidFill>
                <a:latin typeface="Montserrat" panose="00000500000000000000" pitchFamily="2" charset="-52"/>
                <a:ea typeface="+mn-ea"/>
                <a:cs typeface="+mn-cs"/>
                <a:sym typeface="Bebas Neue Regular"/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21" name="Линия"/>
          <p:cNvSpPr/>
          <p:nvPr/>
        </p:nvSpPr>
        <p:spPr>
          <a:xfrm>
            <a:off x="218640" y="1184455"/>
            <a:ext cx="1175472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600" dirty="0">
              <a:solidFill>
                <a:srgbClr val="FFFFFF"/>
              </a:solidFill>
              <a:latin typeface="Montserrat" panose="00000500000000000000" pitchFamily="2" charset="-52"/>
              <a:sym typeface="Helvetica Neue Medium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72530" y="6549656"/>
            <a:ext cx="626655" cy="238222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D6D5D5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SF UI Text Semibold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418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содержимо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Щелкните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редактирования</a:t>
            </a:r>
            <a:r>
              <a:rPr dirty="0"/>
              <a:t> </a:t>
            </a:r>
            <a:r>
              <a:rPr dirty="0" err="1"/>
              <a:t>основного</a:t>
            </a:r>
            <a:r>
              <a:rPr dirty="0"/>
              <a:t> </a:t>
            </a:r>
            <a:r>
              <a:rPr dirty="0" err="1"/>
              <a:t>стиля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773DD68C-04F7-4BCE-867D-1901C5C21E6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02.02.2023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883C-72D2-AF7E-9C42-842BC60C6AD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t-together.ru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lshchepina@do.permkrai.r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://vcht.center/reestr-teatr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96B47CBB-339D-450D-AC04-3D91FCCC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О </a:t>
            </a:r>
            <a:r>
              <a:rPr lang="ru-RU" b="1" dirty="0"/>
              <a:t>приоритетных задачах в сфере </a:t>
            </a:r>
            <a:r>
              <a:rPr lang="ru-RU" b="1" dirty="0" smtClean="0"/>
              <a:t>дополнительного </a:t>
            </a:r>
            <a:r>
              <a:rPr lang="ru-RU" b="1" dirty="0"/>
              <a:t>образования и воспитания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0249D9D0-2B6D-4CAC-B93F-066EBA7AA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Докладчик: </a:t>
            </a:r>
            <a:r>
              <a:rPr lang="ru-RU" dirty="0" err="1" smtClean="0"/>
              <a:t>Рассохина</a:t>
            </a:r>
            <a:r>
              <a:rPr lang="ru-RU" dirty="0" smtClean="0"/>
              <a:t> Алена Эдуардовна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AC2ED4FA-EA17-40CD-BC7F-4849E2EDC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75" y="6129000"/>
            <a:ext cx="10093325" cy="431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PermianSlabSerifTypeface" panose="02000000000000000000" pitchFamily="50" charset="0"/>
              </a:rPr>
              <a:t>Начальник отдела дополнительного образования и воспитания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PermianSlabSerifTypeface" panose="02000000000000000000" pitchFamily="50" charset="0"/>
              </a:rPr>
              <a:t>Министерства образования и науки Пермского края</a:t>
            </a:r>
            <a:endParaRPr lang="ru-RU" dirty="0">
              <a:latin typeface="PermianSlabSerifTypeface" panose="02000000000000000000" pitchFamily="50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30223E76-632D-4D2A-BD48-9DD5DAE02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6000" y="474206"/>
            <a:ext cx="2945632" cy="509588"/>
          </a:xfrm>
        </p:spPr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0775999" y="6439643"/>
            <a:ext cx="1079451" cy="209551"/>
          </a:xfrm>
        </p:spPr>
        <p:txBody>
          <a:bodyPr/>
          <a:lstStyle/>
          <a:p>
            <a:r>
              <a:rPr lang="ru-RU" dirty="0">
                <a:latin typeface="PermianSerifTypeface" panose="02000000000000000000" pitchFamily="50" charset="0"/>
              </a:rPr>
              <a:t>Пермь </a:t>
            </a:r>
            <a:r>
              <a:rPr lang="ru-RU" dirty="0" smtClean="0">
                <a:latin typeface="PermianSerifTypeface" panose="02000000000000000000" pitchFamily="50" charset="0"/>
              </a:rPr>
              <a:t>2023</a:t>
            </a:r>
            <a:endParaRPr lang="ru-RU" dirty="0">
              <a:latin typeface="PermianSerifTypefac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4"/>
            <a:ext cx="12192000" cy="67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9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8"/>
            <a:ext cx="12192000" cy="68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7" y="0"/>
            <a:ext cx="1180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" y="0"/>
            <a:ext cx="12158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4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63"/>
            <a:ext cx="12102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6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Участие в мероприятиях партийного </a:t>
            </a:r>
            <a:r>
              <a:rPr lang="ru-RU" b="1" dirty="0"/>
              <a:t>проекта </a:t>
            </a:r>
            <a:r>
              <a:rPr lang="ru-RU" b="1" dirty="0" smtClean="0"/>
              <a:t>«</a:t>
            </a:r>
            <a:r>
              <a:rPr lang="ru-RU" b="1" dirty="0"/>
              <a:t>Мир возможностей»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267286" y="979127"/>
            <a:ext cx="6237968" cy="2017178"/>
          </a:xfrm>
        </p:spPr>
        <p:txBody>
          <a:bodyPr/>
          <a:lstStyle/>
          <a:p>
            <a:r>
              <a:rPr lang="ru-RU" sz="1300" dirty="0" smtClean="0">
                <a:solidFill>
                  <a:schemeClr val="tx1"/>
                </a:solidFill>
              </a:rPr>
              <a:t>1. </a:t>
            </a:r>
            <a:r>
              <a:rPr lang="ru-RU" sz="1300" dirty="0">
                <a:solidFill>
                  <a:schemeClr val="tx1"/>
                </a:solidFill>
              </a:rPr>
              <a:t>А</a:t>
            </a:r>
            <a:r>
              <a:rPr lang="ru-RU" sz="1300" dirty="0" smtClean="0">
                <a:solidFill>
                  <a:schemeClr val="tx1"/>
                </a:solidFill>
              </a:rPr>
              <a:t>кция </a:t>
            </a:r>
            <a:r>
              <a:rPr lang="ru-RU" sz="1300" dirty="0">
                <a:solidFill>
                  <a:schemeClr val="tx1"/>
                </a:solidFill>
              </a:rPr>
              <a:t>«Финансовая безопасность в цифровом мире» </a:t>
            </a:r>
            <a:endParaRPr lang="ru-RU" sz="1300" dirty="0" smtClean="0">
              <a:solidFill>
                <a:schemeClr val="tx1"/>
              </a:solidFill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2. Акция </a:t>
            </a:r>
            <a:r>
              <a:rPr lang="ru-RU" sz="1300" dirty="0">
                <a:solidFill>
                  <a:schemeClr val="tx1"/>
                </a:solidFill>
              </a:rPr>
              <a:t>«Герой нашего времени</a:t>
            </a:r>
            <a:r>
              <a:rPr lang="ru-RU" sz="13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3. </a:t>
            </a:r>
            <a:r>
              <a:rPr lang="ru-RU" sz="1300" dirty="0">
                <a:solidFill>
                  <a:schemeClr val="tx1"/>
                </a:solidFill>
              </a:rPr>
              <a:t>А</a:t>
            </a:r>
            <a:r>
              <a:rPr lang="ru-RU" sz="1300" dirty="0" smtClean="0">
                <a:solidFill>
                  <a:schemeClr val="tx1"/>
                </a:solidFill>
              </a:rPr>
              <a:t>кция «Здоровое </a:t>
            </a:r>
            <a:r>
              <a:rPr lang="ru-RU" sz="1300" dirty="0">
                <a:solidFill>
                  <a:schemeClr val="tx1"/>
                </a:solidFill>
              </a:rPr>
              <a:t>питание в школе и дома</a:t>
            </a:r>
            <a:r>
              <a:rPr lang="ru-RU" sz="13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300" dirty="0">
                <a:solidFill>
                  <a:schemeClr val="tx1"/>
                </a:solidFill>
              </a:rPr>
              <a:t>4. </a:t>
            </a:r>
            <a:r>
              <a:rPr lang="ru-RU" sz="1300" dirty="0" smtClean="0">
                <a:solidFill>
                  <a:schemeClr val="tx1"/>
                </a:solidFill>
              </a:rPr>
              <a:t>Акция «Цифровой я»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5. Акция «Я </a:t>
            </a:r>
            <a:r>
              <a:rPr lang="ru-RU" sz="1300" dirty="0">
                <a:solidFill>
                  <a:schemeClr val="tx1"/>
                </a:solidFill>
              </a:rPr>
              <a:t>– гражданин </a:t>
            </a:r>
            <a:r>
              <a:rPr lang="ru-RU" sz="1300" dirty="0" smtClean="0">
                <a:solidFill>
                  <a:schemeClr val="tx1"/>
                </a:solidFill>
              </a:rPr>
              <a:t>России»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6. Акция «Ценности </a:t>
            </a:r>
            <a:r>
              <a:rPr lang="ru-RU" sz="1300" dirty="0">
                <a:solidFill>
                  <a:schemeClr val="tx1"/>
                </a:solidFill>
              </a:rPr>
              <a:t>будущего </a:t>
            </a: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традициях народной культуры</a:t>
            </a:r>
            <a:r>
              <a:rPr lang="ru-RU" sz="1300" dirty="0" smtClean="0">
                <a:solidFill>
                  <a:schemeClr val="tx1"/>
                </a:solidFill>
              </a:rPr>
              <a:t>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848" y="2860675"/>
            <a:ext cx="60913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800"/>
              </a:lnSpc>
              <a:spcAft>
                <a:spcPts val="0"/>
              </a:spcAft>
            </a:pPr>
            <a:r>
              <a:rPr lang="ru-RU" sz="1300" b="1" dirty="0" smtClean="0">
                <a:latin typeface="Montserrat" panose="00000500000000000000" pitchFamily="2" charset="-52"/>
                <a:ea typeface="Times New Roman" panose="02020603050405020304" pitchFamily="18" charset="0"/>
              </a:rPr>
              <a:t>Для </a:t>
            </a:r>
            <a:r>
              <a:rPr lang="ru-RU" sz="1300" b="1" dirty="0">
                <a:latin typeface="Montserrat" panose="00000500000000000000" pitchFamily="2" charset="-52"/>
                <a:ea typeface="Times New Roman" panose="02020603050405020304" pitchFamily="18" charset="0"/>
              </a:rPr>
              <a:t>участия в Акциях необходимо: </a:t>
            </a:r>
            <a:endParaRPr lang="ru-RU" sz="1300" b="1" dirty="0" smtClean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indent="457200" algn="just">
              <a:lnSpc>
                <a:spcPts val="1800"/>
              </a:lnSpc>
              <a:spcAft>
                <a:spcPts val="0"/>
              </a:spcAft>
            </a:pPr>
            <a:endParaRPr lang="ru-RU" sz="1300" b="1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latin typeface="Montserrat" panose="00000500000000000000" pitchFamily="2" charset="-52"/>
                <a:ea typeface="Times New Roman" panose="02020603050405020304" pitchFamily="18" charset="0"/>
              </a:rPr>
              <a:t>до 20 января 2023 г.</a:t>
            </a:r>
            <a:r>
              <a:rPr lang="ru-RU" sz="1300" dirty="0">
                <a:latin typeface="Montserrat" panose="00000500000000000000" pitchFamily="2" charset="-52"/>
                <a:ea typeface="Times New Roman" panose="02020603050405020304" pitchFamily="18" charset="0"/>
              </a:rPr>
              <a:t> зарегистрировать ОО и участников проекта </a:t>
            </a:r>
            <a:r>
              <a:rPr lang="ru-RU" sz="1300" dirty="0" smtClean="0">
                <a:latin typeface="Montserrat" panose="00000500000000000000" pitchFamily="2" charset="-52"/>
                <a:ea typeface="Times New Roman" panose="02020603050405020304" pitchFamily="18" charset="0"/>
              </a:rPr>
              <a:t>на </a:t>
            </a:r>
            <a:r>
              <a:rPr lang="ru-RU" sz="1300" dirty="0">
                <a:latin typeface="Montserrat" panose="00000500000000000000" pitchFamily="2" charset="-52"/>
                <a:ea typeface="Times New Roman" panose="02020603050405020304" pitchFamily="18" charset="0"/>
              </a:rPr>
              <a:t>портале </a:t>
            </a:r>
            <a:r>
              <a:rPr lang="ru-RU" sz="1300" u="sng" dirty="0" smtClean="0">
                <a:solidFill>
                  <a:srgbClr val="0563C1"/>
                </a:solidFill>
                <a:latin typeface="Montserrat" panose="00000500000000000000" pitchFamily="2" charset="-52"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sz="1300" u="sng" dirty="0">
                <a:solidFill>
                  <a:srgbClr val="0563C1"/>
                </a:solidFill>
                <a:latin typeface="Montserrat" panose="00000500000000000000" pitchFamily="2" charset="-52"/>
                <a:ea typeface="Times New Roman" panose="02020603050405020304" pitchFamily="18" charset="0"/>
                <a:hlinkClick r:id="rId2"/>
              </a:rPr>
              <a:t>://doit-together.ru</a:t>
            </a:r>
            <a:r>
              <a:rPr lang="ru-RU" sz="1300" u="sng" dirty="0" smtClean="0">
                <a:solidFill>
                  <a:srgbClr val="0563C1"/>
                </a:solidFill>
                <a:latin typeface="Montserrat" panose="00000500000000000000" pitchFamily="2" charset="-52"/>
                <a:ea typeface="Times New Roman" panose="02020603050405020304" pitchFamily="18" charset="0"/>
                <a:hlinkClick r:id="rId2"/>
              </a:rPr>
              <a:t>/</a:t>
            </a:r>
            <a:endParaRPr lang="ru-RU" sz="1300" u="sng" dirty="0" smtClean="0">
              <a:solidFill>
                <a:srgbClr val="0563C1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latin typeface="Montserrat" panose="00000500000000000000" pitchFamily="2" charset="-52"/>
                <a:ea typeface="Times New Roman" panose="02020603050405020304" pitchFamily="18" charset="0"/>
              </a:rPr>
              <a:t>до 24 марта 2023 г.</a:t>
            </a:r>
            <a:r>
              <a:rPr lang="ru-RU" sz="1300" dirty="0"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ru-RU" sz="1300" dirty="0" smtClean="0">
                <a:latin typeface="Montserrat" panose="00000500000000000000" pitchFamily="2" charset="-52"/>
                <a:ea typeface="Times New Roman" panose="02020603050405020304" pitchFamily="18" charset="0"/>
              </a:rPr>
              <a:t>выполнить </a:t>
            </a:r>
            <a:r>
              <a:rPr lang="ru-RU" sz="1300" dirty="0">
                <a:latin typeface="Montserrat" panose="00000500000000000000" pitchFamily="2" charset="-52"/>
                <a:ea typeface="Times New Roman" panose="02020603050405020304" pitchFamily="18" charset="0"/>
              </a:rPr>
              <a:t>задания, предусмотренные положениями </a:t>
            </a:r>
            <a:r>
              <a:rPr lang="ru-RU" sz="1300" dirty="0" smtClean="0">
                <a:latin typeface="Montserrat" panose="00000500000000000000" pitchFamily="2" charset="-52"/>
                <a:ea typeface="Times New Roman" panose="02020603050405020304" pitchFamily="18" charset="0"/>
              </a:rPr>
              <a:t>об Акциях</a:t>
            </a: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latin typeface="Montserrat" panose="00000500000000000000" pitchFamily="2" charset="-52"/>
                <a:ea typeface="Times New Roman" panose="02020603050405020304" pitchFamily="18" charset="0"/>
              </a:rPr>
              <a:t>до 1 мая 2023 г.</a:t>
            </a:r>
            <a:r>
              <a:rPr lang="ru-RU" sz="1300" dirty="0">
                <a:latin typeface="Montserrat" panose="00000500000000000000" pitchFamily="2" charset="-52"/>
                <a:ea typeface="Times New Roman" panose="02020603050405020304" pitchFamily="18" charset="0"/>
              </a:rPr>
              <a:t> загрузить материалы в личном кабинете лидера (обучающегося ОО</a:t>
            </a:r>
            <a:r>
              <a:rPr lang="ru-RU" sz="1300" dirty="0" smtClean="0">
                <a:latin typeface="Montserrat" panose="00000500000000000000" pitchFamily="2" charset="-52"/>
                <a:ea typeface="Times New Roman" panose="02020603050405020304" pitchFamily="18" charset="0"/>
              </a:rPr>
              <a:t>)</a:t>
            </a:r>
            <a:endParaRPr lang="ru-RU" sz="13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58605" y="1130060"/>
            <a:ext cx="12761" cy="5180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5360" y="5460100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Задача:</a:t>
            </a:r>
          </a:p>
          <a:p>
            <a:r>
              <a:rPr lang="ru-RU" sz="1300" dirty="0" smtClean="0">
                <a:latin typeface="Montserrat" panose="00000500000000000000" pitchFamily="2" charset="-52"/>
              </a:rPr>
              <a:t> </a:t>
            </a:r>
            <a:r>
              <a:rPr lang="ru-RU" sz="1300" b="1" dirty="0" smtClean="0">
                <a:latin typeface="Montserrat" panose="00000500000000000000" pitchFamily="2" charset="-52"/>
              </a:rPr>
              <a:t>100 %</a:t>
            </a:r>
            <a:r>
              <a:rPr lang="ru-RU" sz="1300" dirty="0" smtClean="0">
                <a:latin typeface="Montserrat" panose="00000500000000000000" pitchFamily="2" charset="-52"/>
              </a:rPr>
              <a:t> школ - участники </a:t>
            </a:r>
            <a:r>
              <a:rPr lang="ru-RU" sz="1300" dirty="0">
                <a:latin typeface="Montserrat" panose="00000500000000000000" pitchFamily="2" charset="-52"/>
              </a:rPr>
              <a:t>не менее трех </a:t>
            </a:r>
            <a:r>
              <a:rPr lang="ru-RU" sz="1300" dirty="0" smtClean="0">
                <a:latin typeface="Montserrat" panose="00000500000000000000" pitchFamily="2" charset="-52"/>
              </a:rPr>
              <a:t>Акций</a:t>
            </a:r>
          </a:p>
          <a:p>
            <a:r>
              <a:rPr lang="ru-RU" sz="1300" dirty="0" smtClean="0">
                <a:latin typeface="Montserrat" panose="00000500000000000000" pitchFamily="2" charset="-52"/>
              </a:rPr>
              <a:t> Ответственный </a:t>
            </a:r>
            <a:r>
              <a:rPr lang="ru-RU" sz="1300" dirty="0">
                <a:latin typeface="Montserrat" panose="00000500000000000000" pitchFamily="2" charset="-52"/>
              </a:rPr>
              <a:t>за проведение Акций </a:t>
            </a:r>
            <a:r>
              <a:rPr lang="ru-RU" sz="1300" dirty="0" smtClean="0">
                <a:latin typeface="Montserrat" panose="00000500000000000000" pitchFamily="2" charset="-52"/>
              </a:rPr>
              <a:t>- классный руководитель</a:t>
            </a:r>
            <a:endParaRPr lang="ru-RU" sz="1300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0740" y="3551170"/>
            <a:ext cx="5377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Не зарегистрированы на портале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94156"/>
              </p:ext>
            </p:extLst>
          </p:nvPr>
        </p:nvGraphicFramePr>
        <p:xfrm>
          <a:off x="6560740" y="1130060"/>
          <a:ext cx="5295900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751"/>
                <a:gridCol w="1759788"/>
                <a:gridCol w="1772361"/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Кол-во зарегистрированных на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портале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школ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Доля школ, зарегистрированных на портале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Чердынский ГО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Добрянский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92 %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Город Березники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85 %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Кочевский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83 %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Косинский МО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75 %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Соликамский ГО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72 %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23666"/>
              </p:ext>
            </p:extLst>
          </p:nvPr>
        </p:nvGraphicFramePr>
        <p:xfrm>
          <a:off x="6608798" y="4103778"/>
          <a:ext cx="3098800" cy="1524000"/>
        </p:xfrm>
        <a:graphic>
          <a:graphicData uri="http://schemas.openxmlformats.org/drawingml/2006/table">
            <a:tbl>
              <a:tblPr/>
              <a:tblGrid>
                <a:gridCol w="3098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Александровский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Березовский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ЗАТО Звёздный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Октябрьский 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Оханский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Суксунский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0EED296-8D4F-41F7-BFA1-C4034B50F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6137" y="5424170"/>
            <a:ext cx="2879725" cy="360362"/>
          </a:xfrm>
        </p:spPr>
        <p:txBody>
          <a:bodyPr/>
          <a:lstStyle/>
          <a:p>
            <a:r>
              <a:rPr lang="en-US" sz="1600" dirty="0">
                <a:latin typeface="Montserrat" panose="00000500000000000000" pitchFamily="2" charset="-52"/>
              </a:rPr>
              <a:t>minobr.permkrai.ru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C604C7-E205-43E6-9B88-6A6F93DA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37" y="5375125"/>
            <a:ext cx="369242" cy="3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24C849-38BB-18CC-320C-905108ADA8AB}"/>
              </a:ext>
            </a:extLst>
          </p:cNvPr>
          <p:cNvSpPr txBox="1"/>
          <p:nvPr/>
        </p:nvSpPr>
        <p:spPr>
          <a:xfrm>
            <a:off x="903557" y="1322757"/>
            <a:ext cx="4770585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100"/>
              </a:spcBef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84,7 % 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от 5 до 18 лет охвачены дополнительным образованием (план – 75 %)</a:t>
            </a:r>
          </a:p>
          <a:p>
            <a:pPr>
              <a:spcBef>
                <a:spcPts val="2100"/>
              </a:spcBef>
            </a:pPr>
            <a:r>
              <a:rPr lang="ru-RU" sz="1200" b="1" dirty="0">
                <a:latin typeface="Montserrat" panose="00000500000000000000" pitchFamily="2" charset="-52"/>
              </a:rPr>
              <a:t>с 1 сентября 2022 г.</a:t>
            </a:r>
            <a:br>
              <a:rPr lang="ru-RU" sz="1200" b="1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Запись на программы дополнительного образования через федеральный портал </a:t>
            </a:r>
            <a:r>
              <a:rPr lang="ru-RU" sz="1200" dirty="0" err="1" smtClean="0">
                <a:latin typeface="Montserrat" panose="00000500000000000000" pitchFamily="2" charset="-52"/>
              </a:rPr>
              <a:t>Госуслуги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1833" y="59881"/>
            <a:ext cx="11521280" cy="71596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Дополнительное образование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Охват </a:t>
            </a:r>
            <a:r>
              <a:rPr lang="ru-RU" dirty="0"/>
              <a:t>детей дополнительным образованием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воспитания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8C9E09-5C12-C6AA-6EF5-452DB192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0654">
            <a:off x="5215950" y="2046092"/>
            <a:ext cx="569938" cy="4171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05F72B-DA22-6DA1-66DA-E94469FD4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84000"/>
                    </a14:imgEffect>
                  </a14:imgLayer>
                </a14:imgProps>
              </a:ext>
            </a:extLst>
          </a:blip>
          <a:srcRect l="15954" t="13435" r="13006" b="17382"/>
          <a:stretch/>
        </p:blipFill>
        <p:spPr>
          <a:xfrm>
            <a:off x="377899" y="1253484"/>
            <a:ext cx="497351" cy="4843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5639D3-F2A7-8739-CA1F-A27A3602AA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94000"/>
                    </a14:imgEffect>
                  </a14:imgLayer>
                </a14:imgProps>
              </a:ext>
            </a:extLst>
          </a:blip>
          <a:srcRect l="30803" t="11925" r="32375" b="13085"/>
          <a:stretch/>
        </p:blipFill>
        <p:spPr>
          <a:xfrm>
            <a:off x="377899" y="2014114"/>
            <a:ext cx="469790" cy="50592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5FCFFC5-5A0A-9EB9-B5D6-AA960CE671D0}"/>
              </a:ext>
            </a:extLst>
          </p:cNvPr>
          <p:cNvSpPr/>
          <p:nvPr/>
        </p:nvSpPr>
        <p:spPr>
          <a:xfrm>
            <a:off x="6825536" y="841119"/>
            <a:ext cx="2258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</a:rPr>
              <a:t>Планы на 2023 год</a:t>
            </a:r>
            <a:endParaRPr lang="ru-RU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483BC47-658D-4405-4005-1B82BBC7F017}"/>
              </a:ext>
            </a:extLst>
          </p:cNvPr>
          <p:cNvSpPr/>
          <p:nvPr/>
        </p:nvSpPr>
        <p:spPr>
          <a:xfrm>
            <a:off x="6855413" y="1289921"/>
            <a:ext cx="54268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85 % </a:t>
            </a:r>
            <a:r>
              <a:rPr lang="ru-RU" sz="1200" b="1" dirty="0">
                <a:latin typeface="Montserrat" panose="00000500000000000000" pitchFamily="2" charset="-52"/>
              </a:rPr>
              <a:t>детей от 5 до 18 лет охвачены дополнительным образованием (федеральный план – 75,6 %)</a:t>
            </a:r>
          </a:p>
          <a:p>
            <a:endParaRPr lang="ru-RU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Открытие школьных и студенческих спортивных клубов</a:t>
            </a: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100 %</a:t>
            </a:r>
            <a:r>
              <a:rPr lang="ru-RU" sz="1200" dirty="0">
                <a:latin typeface="Montserrat" panose="00000500000000000000" pitchFamily="2" charset="-52"/>
              </a:rPr>
              <a:t> школ и СПО</a:t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(2022 г. - </a:t>
            </a:r>
            <a:r>
              <a:rPr lang="ru-RU" sz="1200" dirty="0" smtClean="0">
                <a:latin typeface="Montserrat" panose="00000500000000000000" pitchFamily="2" charset="-52"/>
              </a:rPr>
              <a:t>52 </a:t>
            </a:r>
            <a:r>
              <a:rPr lang="ru-RU" sz="1200" dirty="0">
                <a:latin typeface="Montserrat" panose="00000500000000000000" pitchFamily="2" charset="-52"/>
              </a:rPr>
              <a:t>%)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Открытие театральных кружков в школах </a:t>
            </a: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100 %</a:t>
            </a:r>
            <a:r>
              <a:rPr lang="ru-RU" sz="1200" dirty="0">
                <a:latin typeface="Montserrat" panose="00000500000000000000" pitchFamily="2" charset="-52"/>
              </a:rPr>
              <a:t> школ</a:t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(2022 г. - </a:t>
            </a:r>
            <a:r>
              <a:rPr lang="ru-RU" sz="1200" dirty="0" smtClean="0">
                <a:latin typeface="Montserrat" panose="00000500000000000000" pitchFamily="2" charset="-52"/>
              </a:rPr>
              <a:t>52 </a:t>
            </a:r>
            <a:r>
              <a:rPr lang="ru-RU" sz="1200" dirty="0">
                <a:latin typeface="Montserrat" panose="00000500000000000000" pitchFamily="2" charset="-52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Montserrat" panose="00000500000000000000" pitchFamily="2" charset="-52"/>
            </a:endParaRPr>
          </a:p>
          <a:p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Реализация образовательного проекта «Шахматы в школу»</a:t>
            </a: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50 %</a:t>
            </a:r>
            <a:r>
              <a:rPr lang="ru-RU" sz="1200" dirty="0">
                <a:latin typeface="Montserrat" panose="00000500000000000000" pitchFamily="2" charset="-52"/>
              </a:rPr>
              <a:t> школ</a:t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(2022 г. </a:t>
            </a:r>
            <a:r>
              <a:rPr lang="ru-RU" sz="1200" dirty="0" smtClean="0">
                <a:latin typeface="Montserrat" panose="00000500000000000000" pitchFamily="2" charset="-52"/>
              </a:rPr>
              <a:t>– 36 </a:t>
            </a:r>
            <a:r>
              <a:rPr lang="ru-RU" sz="1200" dirty="0">
                <a:latin typeface="Montserrat" panose="00000500000000000000" pitchFamily="2" charset="-52"/>
              </a:rPr>
              <a:t>%)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Увеличение охвата детей-инвалидов и детей с ОВЗ, занимающихся по программ дополнительного образования</a:t>
            </a: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50 %</a:t>
            </a:r>
            <a:r>
              <a:rPr lang="ru-RU" sz="1200" dirty="0">
                <a:latin typeface="Montserrat" panose="00000500000000000000" pitchFamily="2" charset="-52"/>
              </a:rPr>
              <a:t> детей</a:t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(2022 г. </a:t>
            </a:r>
            <a:r>
              <a:rPr lang="ru-RU" sz="1200" dirty="0" smtClean="0">
                <a:latin typeface="Montserrat" panose="00000500000000000000" pitchFamily="2" charset="-52"/>
              </a:rPr>
              <a:t>– 26 </a:t>
            </a:r>
            <a:r>
              <a:rPr lang="ru-RU" sz="1200" dirty="0">
                <a:latin typeface="Montserrat" panose="00000500000000000000" pitchFamily="2" charset="-52"/>
              </a:rPr>
              <a:t>%)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Увеличение охвата детей программами технической и туристско-краеведческой направленностей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до </a:t>
            </a: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16 %</a:t>
            </a:r>
            <a:r>
              <a:rPr lang="ru-RU" sz="1200" dirty="0">
                <a:latin typeface="Montserrat" panose="00000500000000000000" pitchFamily="2" charset="-52"/>
              </a:rPr>
              <a:t> - техническая направленность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до </a:t>
            </a: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6 % </a:t>
            </a:r>
            <a:r>
              <a:rPr lang="ru-RU" sz="1200" dirty="0">
                <a:latin typeface="Montserrat" panose="00000500000000000000" pitchFamily="2" charset="-52"/>
              </a:rPr>
              <a:t>- туристско-краеведческая направленность</a:t>
            </a:r>
          </a:p>
          <a:p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8F7B3CB-6B8F-BC70-D58E-A755248B8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121" y="1911835"/>
            <a:ext cx="642968" cy="5206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5E35F18-C82E-F58A-F5F6-543D399FD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6609" y="2658786"/>
            <a:ext cx="748804" cy="50768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82F1B5D-08AE-8699-D8BF-8CC025CE67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156" y="1240075"/>
            <a:ext cx="616738" cy="61673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96ECD3-ABB3-10D4-3D17-BC02F4FAC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9703" y="3542620"/>
            <a:ext cx="757028" cy="4258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FBCFF06-6AC2-3731-D0F3-255FF6B05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6854" y="5198157"/>
            <a:ext cx="671085" cy="539879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9805151-3CD1-AF70-6F78-883A8380F760}"/>
              </a:ext>
            </a:extLst>
          </p:cNvPr>
          <p:cNvSpPr/>
          <p:nvPr/>
        </p:nvSpPr>
        <p:spPr>
          <a:xfrm>
            <a:off x="915786" y="860277"/>
            <a:ext cx="1976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Итоги 2022 года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88225AA-1CBB-A02B-C4C6-36CBCEF5F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0074" y="4230738"/>
            <a:ext cx="676015" cy="477435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AC42853C-FC58-30C4-CA14-ECCB507390A2}"/>
              </a:ext>
            </a:extLst>
          </p:cNvPr>
          <p:cNvCxnSpPr/>
          <p:nvPr/>
        </p:nvCxnSpPr>
        <p:spPr>
          <a:xfrm>
            <a:off x="5903631" y="886346"/>
            <a:ext cx="0" cy="532800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7930" y="4617049"/>
            <a:ext cx="2356250" cy="1571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7930" y="2841260"/>
            <a:ext cx="2356250" cy="15708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899" y="2828340"/>
            <a:ext cx="2387571" cy="15910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573" y="4656061"/>
            <a:ext cx="2378135" cy="14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A793C8AA-3739-4357-9C5E-BF923BF16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7" y="6494443"/>
            <a:ext cx="2640349" cy="33813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PermianSlabSerifTypeface" panose="02000000000000000000" pitchFamily="50" charset="0"/>
              </a:rPr>
              <a:t>МИНИСТЕРСТВО ОБРАЗОВАНИЯ И НАУКИ ПЕРМСКОГО КРАЯ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0C4FF7-1E37-42D5-B721-074E1AAE6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PermianSlabSerifTypeface" panose="02000000000000000000" pitchFamily="50" charset="0"/>
              </a:rPr>
              <a:t>Охват </a:t>
            </a:r>
            <a:r>
              <a:rPr lang="ru-RU" dirty="0">
                <a:latin typeface="PermianSlabSerifTypeface" panose="02000000000000000000" pitchFamily="50" charset="0"/>
              </a:rPr>
              <a:t>детей дополнительным образованием за </a:t>
            </a:r>
            <a:r>
              <a:rPr lang="ru-RU" dirty="0" smtClean="0">
                <a:latin typeface="PermianSlabSerifTypeface" panose="02000000000000000000" pitchFamily="50" charset="0"/>
              </a:rPr>
              <a:t>2022 </a:t>
            </a:r>
            <a:r>
              <a:rPr lang="ru-RU" dirty="0">
                <a:latin typeface="PermianSlabSerifTypeface" panose="02000000000000000000" pitchFamily="50" charset="0"/>
              </a:rPr>
              <a:t>год</a:t>
            </a:r>
          </a:p>
        </p:txBody>
      </p:sp>
      <p:sp>
        <p:nvSpPr>
          <p:cNvPr id="26" name="Текст 5">
            <a:extLst>
              <a:ext uri="{FF2B5EF4-FFF2-40B4-BE49-F238E27FC236}">
                <a16:creationId xmlns="" xmlns:a16="http://schemas.microsoft.com/office/drawing/2014/main" id="{6EB89EE1-208B-4F09-88E0-3289800E4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4907" y="6505712"/>
            <a:ext cx="5675300" cy="303075"/>
          </a:xfrm>
        </p:spPr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воспитания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74975" y="1557170"/>
          <a:ext cx="11399442" cy="4797164"/>
        </p:xfrm>
        <a:graphic>
          <a:graphicData uri="http://schemas.openxmlformats.org/drawingml/2006/table">
            <a:tbl>
              <a:tblPr/>
              <a:tblGrid>
                <a:gridCol w="390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5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5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3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8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24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453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702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274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87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Муниципальное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образование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детей всего, чел.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Доля детей, обучающихся по программам ДО, %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Муниципальное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образование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детей всего, чел.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Доля детей, обучающихся по программам ДО, %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7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Кишертский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Верещагинский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Чусовской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Уинский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Юрлинский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Куединский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Кочёвский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Кудымкар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Пермский МР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Горнозаводский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Березники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Краснокамский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Пермь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165 061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Ординский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Сивинский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Чайковский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Губаха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Октябрьский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Суксунский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Очёрский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Лысьвенский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Чердынский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Соликамский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Кизел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ЗАТО Звёздный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Еловский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Осинский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Юсьвинский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Бардымский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Оханский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Нытвенский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Гайнский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Красновишерский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Кудымкарский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Карагайский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Добрянский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Большесосновский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Александровский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Гремячинский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Частинский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6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Кунгурский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Ильинский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6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Берёзовский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Косинский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Чернушинский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ИТОГО:</a:t>
                      </a: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84,7%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5" y="843982"/>
            <a:ext cx="620090" cy="620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5205" y="916553"/>
            <a:ext cx="7640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84,7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от 5 до 18 лет охвачены дополнительным образованием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(план – 75 %)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1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 smtClean="0">
                <a:latin typeface="PermianSlabSerifTypeface" panose="02000000000000000000" pitchFamily="50" charset="0"/>
              </a:rPr>
              <a:t>О реализации Концепции </a:t>
            </a:r>
            <a:r>
              <a:rPr lang="ru-RU" b="1" dirty="0">
                <a:latin typeface="PermianSlabSerifTypeface" panose="02000000000000000000" pitchFamily="50" charset="0"/>
              </a:rPr>
              <a:t>развития дополнительного образования </a:t>
            </a:r>
            <a:r>
              <a:rPr lang="ru-RU" b="1" dirty="0" smtClean="0">
                <a:latin typeface="PermianSlabSerifTypeface" panose="02000000000000000000" pitchFamily="50" charset="0"/>
              </a:rPr>
              <a:t>детей</a:t>
            </a:r>
            <a:endParaRPr lang="ru-RU" b="1" dirty="0">
              <a:latin typeface="PermianSlabSerifTypeface" panose="02000000000000000000" pitchFamily="50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2436947" y="1217454"/>
            <a:ext cx="9040484" cy="550961"/>
          </a:xfrm>
        </p:spPr>
        <p:txBody>
          <a:bodyPr/>
          <a:lstStyle/>
          <a:p>
            <a:r>
              <a:rPr lang="ru-RU" sz="1800" dirty="0"/>
              <a:t>Распоряжение Правительства РФ </a:t>
            </a:r>
            <a:r>
              <a:rPr lang="ru-RU" sz="1800" dirty="0" smtClean="0"/>
              <a:t>от </a:t>
            </a:r>
            <a:r>
              <a:rPr lang="ru-RU" sz="1800" dirty="0"/>
              <a:t>31.03.2022г. </a:t>
            </a:r>
            <a:r>
              <a:rPr lang="ru-RU" sz="1800" dirty="0" smtClean="0"/>
              <a:t>№ </a:t>
            </a:r>
            <a:r>
              <a:rPr lang="ru-RU" sz="1800" dirty="0"/>
              <a:t>678 </a:t>
            </a:r>
            <a:r>
              <a:rPr lang="ru-RU" sz="1800" dirty="0" smtClean="0"/>
              <a:t>р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66972" y="1056674"/>
            <a:ext cx="1804179" cy="711741"/>
            <a:chOff x="0" y="883"/>
            <a:chExt cx="2239632" cy="83206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883"/>
              <a:ext cx="2239632" cy="8320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73043" y="132192"/>
              <a:ext cx="1693544" cy="569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u="none" strike="noStrike" kern="1200" dirty="0">
                  <a:effectLst/>
                  <a:latin typeface="Montserrat" panose="00000500000000000000" pitchFamily="2" charset="-52"/>
                </a:rPr>
                <a:t>Российская Федерация</a:t>
              </a:r>
              <a:endParaRPr lang="ru-RU" sz="1500" kern="1200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431197" y="2112530"/>
            <a:ext cx="904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Распоряжение Правительства Пермского края от 10.10.2022 № </a:t>
            </a:r>
            <a:r>
              <a:rPr lang="ru-RU" dirty="0" smtClean="0">
                <a:latin typeface="Montserrat" panose="00000500000000000000" pitchFamily="2" charset="-52"/>
              </a:rPr>
              <a:t>367-рп</a:t>
            </a:r>
            <a:endParaRPr lang="ru-RU" dirty="0">
              <a:latin typeface="Montserrat" panose="00000500000000000000" pitchFamily="2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8919" y="1996682"/>
            <a:ext cx="1752232" cy="737892"/>
            <a:chOff x="3872287" y="0"/>
            <a:chExt cx="2239632" cy="8137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72287" y="0"/>
              <a:ext cx="2239632" cy="8137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124896" y="145069"/>
              <a:ext cx="1668014" cy="523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u="none" strike="noStrike" kern="1200" dirty="0">
                  <a:effectLst/>
                  <a:latin typeface="Montserrat" panose="00000500000000000000" pitchFamily="2" charset="-52"/>
                </a:rPr>
                <a:t>Пермский край</a:t>
              </a:r>
              <a:endParaRPr lang="ru-RU" sz="1500" kern="12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49708" y="3021676"/>
            <a:ext cx="1752232" cy="694759"/>
            <a:chOff x="976922" y="3326"/>
            <a:chExt cx="2948476" cy="86616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76922" y="3326"/>
              <a:ext cx="2948476" cy="8661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002291" y="28695"/>
              <a:ext cx="2897738" cy="815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u="none" strike="noStrike" kern="1200" dirty="0">
                  <a:effectLst/>
                  <a:latin typeface="Montserrat" panose="00000500000000000000" pitchFamily="2" charset="-52"/>
                </a:rPr>
                <a:t>Органы местного самоуправления Пермского края</a:t>
              </a:r>
              <a:endParaRPr lang="ru-RU" sz="1300" kern="1200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2083276" y="1301101"/>
            <a:ext cx="215660" cy="17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073782" y="2279362"/>
            <a:ext cx="215660" cy="17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083276" y="3369055"/>
            <a:ext cx="206166" cy="2109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31198" y="3220707"/>
            <a:ext cx="95351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Не утвердили НПА:</a:t>
            </a:r>
          </a:p>
          <a:p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Большесосновский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 МО, Город </a:t>
            </a:r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Кизел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Красновишерский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 ГО, Октябрьский ГО, </a:t>
            </a:r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Оханский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 ГО, г. Пермь, </a:t>
            </a:r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Уинский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 МО, </a:t>
            </a:r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Юрлинский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 МО, </a:t>
            </a:r>
            <a:r>
              <a:rPr lang="ru-RU" dirty="0" err="1">
                <a:solidFill>
                  <a:srgbClr val="C00000"/>
                </a:solidFill>
                <a:latin typeface="Montserrat" panose="00000500000000000000" pitchFamily="2" charset="-52"/>
              </a:rPr>
              <a:t>Юсьвинский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ГО</a:t>
            </a:r>
          </a:p>
          <a:p>
            <a:endParaRPr lang="ru-RU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latin typeface="Montserrat" panose="00000500000000000000" pitchFamily="2" charset="-52"/>
              </a:rPr>
              <a:t>Направить на адрес электронной почты: </a:t>
            </a:r>
            <a:r>
              <a:rPr lang="en-US" dirty="0" smtClean="0">
                <a:solidFill>
                  <a:srgbClr val="C00000"/>
                </a:solidFill>
                <a:latin typeface="Montserrat" panose="00000500000000000000" pitchFamily="2" charset="-52"/>
                <a:hlinkClick r:id="rId2"/>
              </a:rPr>
              <a:t>elshchepina@do.permkrai.ru</a:t>
            </a:r>
            <a:endParaRPr lang="en-US" dirty="0" smtClean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</a:p>
          <a:p>
            <a:endParaRPr lang="ru-RU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784" y="5097083"/>
            <a:ext cx="706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Отчетность: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с</a:t>
            </a:r>
            <a:r>
              <a:rPr lang="ru-RU" sz="1600" dirty="0" smtClean="0">
                <a:latin typeface="Montserrat" panose="00000500000000000000" pitchFamily="2" charset="-52"/>
              </a:rPr>
              <a:t>роки – указаны в Концепции ПК </a:t>
            </a:r>
            <a:br>
              <a:rPr lang="ru-RU" sz="1600" dirty="0" smtClean="0">
                <a:latin typeface="Montserrat" panose="00000500000000000000" pitchFamily="2" charset="-52"/>
              </a:rPr>
            </a:br>
            <a:r>
              <a:rPr lang="ru-RU" sz="1600" dirty="0" smtClean="0">
                <a:latin typeface="Montserrat" panose="00000500000000000000" pitchFamily="2" charset="-52"/>
              </a:rPr>
              <a:t>в адрес Министерства образования и науки Пермского края</a:t>
            </a: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483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PermianSlabSerifTypeface" panose="02000000000000000000" pitchFamily="50" charset="0"/>
              </a:rPr>
              <a:t>О внедрении системы ПФДО</a:t>
            </a:r>
            <a:endParaRPr lang="ru-RU" b="1" dirty="0">
              <a:latin typeface="PermianSlabSerifTypeface" panose="02000000000000000000" pitchFamily="50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49097" y="1053827"/>
            <a:ext cx="4978512" cy="947501"/>
          </a:xfrm>
        </p:spPr>
        <p:txBody>
          <a:bodyPr/>
          <a:lstStyle/>
          <a:p>
            <a:r>
              <a:rPr lang="ru-RU" b="1" dirty="0" smtClean="0"/>
              <a:t>Стоимость сертификата в 2022 г.:</a:t>
            </a:r>
          </a:p>
          <a:p>
            <a:r>
              <a:rPr lang="ru-RU" dirty="0"/>
              <a:t>о</a:t>
            </a:r>
            <a:r>
              <a:rPr lang="ru-RU" dirty="0" smtClean="0"/>
              <a:t>т </a:t>
            </a:r>
            <a:r>
              <a:rPr lang="ru-RU" b="1" dirty="0" smtClean="0"/>
              <a:t>50</a:t>
            </a:r>
            <a:r>
              <a:rPr lang="ru-RU" dirty="0" smtClean="0"/>
              <a:t> руб. до </a:t>
            </a:r>
            <a:r>
              <a:rPr lang="ru-RU" b="1" dirty="0" smtClean="0"/>
              <a:t>10 000 </a:t>
            </a:r>
            <a:r>
              <a:rPr lang="ru-RU" dirty="0" smtClean="0"/>
              <a:t>руб.</a:t>
            </a:r>
            <a:endParaRPr lang="ru-RU" dirty="0"/>
          </a:p>
        </p:txBody>
      </p:sp>
      <p:sp>
        <p:nvSpPr>
          <p:cNvPr id="8" name="Объект 6"/>
          <p:cNvSpPr>
            <a:spLocks noGrp="1"/>
          </p:cNvSpPr>
          <p:nvPr>
            <p:ph sz="quarter" idx="12"/>
          </p:nvPr>
        </p:nvSpPr>
        <p:spPr>
          <a:xfrm>
            <a:off x="335360" y="2001328"/>
            <a:ext cx="5910165" cy="3666227"/>
          </a:xfrm>
        </p:spPr>
        <p:txBody>
          <a:bodyPr/>
          <a:lstStyle/>
          <a:p>
            <a:r>
              <a:rPr lang="ru-RU" b="1" dirty="0" smtClean="0"/>
              <a:t>Исполнение показателя (план – 25 %):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100 %</a:t>
            </a:r>
            <a:r>
              <a:rPr lang="ru-RU" sz="1800" dirty="0" smtClean="0"/>
              <a:t> - </a:t>
            </a:r>
            <a:r>
              <a:rPr lang="ru-RU" sz="1800" b="1" dirty="0" smtClean="0"/>
              <a:t>20</a:t>
            </a:r>
            <a:r>
              <a:rPr lang="ru-RU" sz="1800" dirty="0" smtClean="0"/>
              <a:t> муниципалитетов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Краснокамский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Соликамский,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Нытвенский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Горнозаводский,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Еловский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Березники,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Бардымский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ЗАТО Звездный,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Верещагинский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Сивинский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Осинский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Кочевский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Карагайский, Чердынский, Лысьва, Березовский,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Оханский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Гайнский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, Ильинский,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</a:rPr>
              <a:t>Частинский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12</a:t>
            </a:r>
            <a:r>
              <a:rPr lang="ru-RU" sz="1800" b="1" dirty="0" smtClean="0"/>
              <a:t> муниципалитетов </a:t>
            </a:r>
            <a:r>
              <a:rPr lang="ru-RU" sz="1500" dirty="0" smtClean="0"/>
              <a:t>– задача не отработана </a:t>
            </a:r>
            <a:br>
              <a:rPr lang="ru-RU" sz="1500" dirty="0" smtClean="0"/>
            </a:br>
            <a:r>
              <a:rPr lang="ru-RU" sz="1500" dirty="0" smtClean="0"/>
              <a:t>(в ЭПОС – </a:t>
            </a:r>
            <a:r>
              <a:rPr lang="ru-RU" sz="1500" b="1" dirty="0" smtClean="0">
                <a:solidFill>
                  <a:srgbClr val="C00000"/>
                </a:solidFill>
              </a:rPr>
              <a:t>0</a:t>
            </a:r>
            <a:r>
              <a:rPr lang="ru-RU" sz="1500" dirty="0" smtClean="0"/>
              <a:t> сертификатов)</a:t>
            </a:r>
          </a:p>
          <a:p>
            <a:r>
              <a:rPr lang="ru-RU" sz="1500" dirty="0" smtClean="0">
                <a:solidFill>
                  <a:srgbClr val="C00000"/>
                </a:solidFill>
              </a:rPr>
              <a:t>(</a:t>
            </a:r>
            <a:r>
              <a:rPr lang="ru-RU" sz="1500" dirty="0" err="1" smtClean="0">
                <a:solidFill>
                  <a:srgbClr val="C00000"/>
                </a:solidFill>
              </a:rPr>
              <a:t>Красновишерский</a:t>
            </a:r>
            <a:r>
              <a:rPr lang="ru-RU" sz="1500" dirty="0" smtClean="0">
                <a:solidFill>
                  <a:srgbClr val="C00000"/>
                </a:solidFill>
              </a:rPr>
              <a:t>, Октябрьский, </a:t>
            </a:r>
            <a:r>
              <a:rPr lang="ru-RU" sz="1500" dirty="0" err="1" smtClean="0">
                <a:solidFill>
                  <a:srgbClr val="C00000"/>
                </a:solidFill>
              </a:rPr>
              <a:t>Кизел</a:t>
            </a:r>
            <a:r>
              <a:rPr lang="ru-RU" sz="1500" dirty="0" smtClean="0">
                <a:solidFill>
                  <a:srgbClr val="C00000"/>
                </a:solidFill>
              </a:rPr>
              <a:t>, Кудымкар, </a:t>
            </a:r>
            <a:r>
              <a:rPr lang="ru-RU" sz="1500" dirty="0" err="1" smtClean="0">
                <a:solidFill>
                  <a:srgbClr val="C00000"/>
                </a:solidFill>
              </a:rPr>
              <a:t>Губаха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Куединский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Добрянский</a:t>
            </a:r>
            <a:r>
              <a:rPr lang="ru-RU" sz="1500" dirty="0" smtClean="0">
                <a:solidFill>
                  <a:srgbClr val="C00000"/>
                </a:solidFill>
              </a:rPr>
              <a:t>, Александровский, </a:t>
            </a:r>
            <a:r>
              <a:rPr lang="ru-RU" sz="1500" dirty="0" err="1" smtClean="0">
                <a:solidFill>
                  <a:srgbClr val="C00000"/>
                </a:solidFill>
              </a:rPr>
              <a:t>Кишертский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Косинский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Ординский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Юрлинский</a:t>
            </a:r>
            <a:r>
              <a:rPr lang="ru-RU" sz="15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Объект 6"/>
          <p:cNvSpPr>
            <a:spLocks noGrp="1"/>
          </p:cNvSpPr>
          <p:nvPr>
            <p:ph sz="quarter" idx="12"/>
          </p:nvPr>
        </p:nvSpPr>
        <p:spPr>
          <a:xfrm>
            <a:off x="6521569" y="1053826"/>
            <a:ext cx="5216108" cy="947501"/>
          </a:xfrm>
        </p:spPr>
        <p:txBody>
          <a:bodyPr/>
          <a:lstStyle/>
          <a:p>
            <a:r>
              <a:rPr lang="ru-RU" b="1" dirty="0" smtClean="0"/>
              <a:t>Стоимость сертификата на 2023 г.:</a:t>
            </a:r>
          </a:p>
          <a:p>
            <a:r>
              <a:rPr lang="ru-RU" dirty="0"/>
              <a:t>о</a:t>
            </a:r>
            <a:r>
              <a:rPr lang="ru-RU" dirty="0" smtClean="0"/>
              <a:t>т </a:t>
            </a:r>
            <a:r>
              <a:rPr lang="ru-RU" b="1" dirty="0" smtClean="0"/>
              <a:t>120</a:t>
            </a:r>
            <a:r>
              <a:rPr lang="ru-RU" dirty="0" smtClean="0"/>
              <a:t> руб. до </a:t>
            </a:r>
            <a:r>
              <a:rPr lang="ru-RU" b="1" dirty="0" smtClean="0"/>
              <a:t>21 206 </a:t>
            </a:r>
            <a:r>
              <a:rPr lang="ru-RU" dirty="0" smtClean="0"/>
              <a:t>руб.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36899" y="1104387"/>
            <a:ext cx="8626" cy="501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6"/>
          <p:cNvSpPr>
            <a:spLocks noGrp="1"/>
          </p:cNvSpPr>
          <p:nvPr>
            <p:ph sz="quarter" idx="12"/>
          </p:nvPr>
        </p:nvSpPr>
        <p:spPr>
          <a:xfrm>
            <a:off x="335360" y="5618212"/>
            <a:ext cx="5461591" cy="743015"/>
          </a:xfrm>
        </p:spPr>
        <p:txBody>
          <a:bodyPr/>
          <a:lstStyle/>
          <a:p>
            <a:r>
              <a:rPr lang="ru-RU" sz="1800" b="1" dirty="0" smtClean="0"/>
              <a:t>Пермский край </a:t>
            </a:r>
            <a:r>
              <a:rPr lang="ru-RU" sz="1800" dirty="0" smtClean="0"/>
              <a:t>– </a:t>
            </a:r>
            <a:r>
              <a:rPr lang="ru-RU" sz="1800" b="1" dirty="0" smtClean="0"/>
              <a:t>50 760 </a:t>
            </a:r>
            <a:r>
              <a:rPr lang="ru-RU" sz="1800" dirty="0" smtClean="0"/>
              <a:t>сертификатов</a:t>
            </a:r>
          </a:p>
          <a:p>
            <a:r>
              <a:rPr lang="ru-RU" sz="1800" dirty="0" smtClean="0"/>
              <a:t>(факт - 12 %, план – 25 %)</a:t>
            </a:r>
            <a:endParaRPr lang="ru-RU" sz="1800" dirty="0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8824326" y="676341"/>
            <a:ext cx="328796" cy="28984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67197" y="2262351"/>
            <a:ext cx="5524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Федеральный закон от 13.07.2020 N 189-ФЗ </a:t>
            </a:r>
            <a:r>
              <a:rPr lang="ru-RU" sz="1200" dirty="0" smtClean="0">
                <a:latin typeface="Montserrat" panose="00000500000000000000" pitchFamily="2" charset="-52"/>
              </a:rPr>
              <a:t>"</a:t>
            </a:r>
            <a:r>
              <a:rPr lang="ru-RU" sz="1200" dirty="0">
                <a:latin typeface="Montserrat" panose="00000500000000000000" pitchFamily="2" charset="-52"/>
              </a:rPr>
              <a:t>О государственном (муниципальном) социальном заказе на оказание государственных (муниципальных) услуг в социальной </a:t>
            </a:r>
            <a:r>
              <a:rPr lang="ru-RU" sz="1200" dirty="0" smtClean="0">
                <a:latin typeface="Montserrat" panose="00000500000000000000" pitchFamily="2" charset="-52"/>
              </a:rPr>
              <a:t>сфере»</a:t>
            </a:r>
          </a:p>
          <a:p>
            <a:pPr algn="ctr"/>
            <a:endParaRPr lang="ru-RU" sz="120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(</a:t>
            </a:r>
            <a:r>
              <a:rPr lang="ru-RU" sz="1200" b="1" dirty="0">
                <a:latin typeface="Montserrat" panose="00000500000000000000" pitchFamily="2" charset="-52"/>
              </a:rPr>
              <a:t>реализация дополнительных образовательных программ </a:t>
            </a:r>
            <a:r>
              <a:rPr lang="ru-RU" sz="1200" b="1" dirty="0" smtClean="0">
                <a:latin typeface="Montserrat" panose="00000500000000000000" pitchFamily="2" charset="-52"/>
              </a:rPr>
              <a:t/>
            </a:r>
            <a:br>
              <a:rPr lang="ru-RU" sz="1200" b="1" dirty="0" smtClean="0">
                <a:latin typeface="Montserrat" panose="00000500000000000000" pitchFamily="2" charset="-52"/>
              </a:rPr>
            </a:br>
            <a:r>
              <a:rPr lang="ru-RU" sz="1200" b="1" dirty="0" smtClean="0">
                <a:latin typeface="Montserrat" panose="00000500000000000000" pitchFamily="2" charset="-52"/>
              </a:rPr>
              <a:t>(</a:t>
            </a:r>
            <a:r>
              <a:rPr lang="ru-RU" sz="1200" b="1" dirty="0">
                <a:latin typeface="Montserrat" panose="00000500000000000000" pitchFamily="2" charset="-52"/>
              </a:rPr>
              <a:t>за исключением дополнительных предпрофессиональных программ в области искусств)</a:t>
            </a:r>
          </a:p>
          <a:p>
            <a:pPr algn="ctr"/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21569" y="3864857"/>
            <a:ext cx="1752232" cy="73789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6886741" y="3969510"/>
            <a:ext cx="10711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НПА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8496636" y="4058711"/>
            <a:ext cx="284672" cy="394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88724" y="4023371"/>
            <a:ext cx="315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2 НПА</a:t>
            </a:r>
            <a:br>
              <a:rPr lang="ru-RU" b="1" dirty="0" smtClean="0">
                <a:latin typeface="Montserrat" panose="00000500000000000000" pitchFamily="2" charset="-52"/>
              </a:rPr>
            </a:br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срок до 01 марта 2023 г.</a:t>
            </a:r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1569" y="4811986"/>
            <a:ext cx="5564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>
                <a:latin typeface="Montserrat" panose="00000500000000000000" pitchFamily="2" charset="-52"/>
              </a:rPr>
              <a:t>Решение ОМС об организации оказания муниципальных услуг в социальной сфере</a:t>
            </a:r>
          </a:p>
          <a:p>
            <a:pPr marL="342900" indent="-342900">
              <a:buAutoNum type="arabicPeriod"/>
            </a:pPr>
            <a:endParaRPr lang="ru-RU" sz="1200" dirty="0" smtClean="0"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Montserrat" panose="00000500000000000000" pitchFamily="2" charset="-52"/>
              </a:rPr>
              <a:t>Об утверждении Порядка формирования муниципальных социальных заказов на оказание муниципальных услуг  в социальной сфере, отнесенных к полномочиям местного самоуправления, о форме и сроках  формирования отчета об их исполнении»</a:t>
            </a:r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624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Создание спортивных клубов и театральных кружков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054" y="1419950"/>
            <a:ext cx="57181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379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школьных клубов зарегистрированы во Всероссийском перечне (реестре)</a:t>
            </a:r>
          </a:p>
          <a:p>
            <a:endParaRPr lang="ru-RU" sz="160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Montserrat" panose="00000500000000000000" pitchFamily="2" charset="-52"/>
                <a:hlinkClick r:id="rId2"/>
              </a:rPr>
              <a:t>https://</a:t>
            </a:r>
            <a:r>
              <a:rPr lang="ru-RU" sz="1600" b="1" dirty="0" err="1">
                <a:solidFill>
                  <a:prstClr val="black"/>
                </a:solidFill>
                <a:latin typeface="Montserrat" panose="00000500000000000000" pitchFamily="2" charset="-52"/>
                <a:hlinkClick r:id="rId2"/>
              </a:rPr>
              <a:t>еип-фкис.рф</a:t>
            </a:r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  <a:hlinkClick r:id="rId2"/>
              </a:rPr>
              <a:t>/реестр-</a:t>
            </a:r>
            <a:r>
              <a:rPr lang="ru-RU" sz="1600" b="1" dirty="0" err="1">
                <a:solidFill>
                  <a:prstClr val="black"/>
                </a:solidFill>
                <a:latin typeface="Montserrat" panose="00000500000000000000" pitchFamily="2" charset="-52"/>
                <a:hlinkClick r:id="rId2"/>
              </a:rPr>
              <a:t>шск</a:t>
            </a:r>
            <a:r>
              <a:rPr lang="ru-RU" sz="1600" b="1" dirty="0" smtClean="0">
                <a:solidFill>
                  <a:prstClr val="black"/>
                </a:solidFill>
                <a:latin typeface="Montserrat" panose="00000500000000000000" pitchFamily="2" charset="-52"/>
                <a:hlinkClick r:id="rId2"/>
              </a:rPr>
              <a:t>/</a:t>
            </a:r>
            <a:endParaRPr lang="ru-RU" sz="1600" b="1" dirty="0" smtClean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План</a:t>
            </a:r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</a:rPr>
              <a:t>:</a:t>
            </a:r>
          </a:p>
          <a:p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д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 31.12.2023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г. – в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100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 % школ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создан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спортивный клуб </a:t>
            </a:r>
            <a:endParaRPr lang="ru-RU" sz="1600" dirty="0" smtClean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</a:rPr>
              <a:t>п</a:t>
            </a:r>
            <a:r>
              <a:rPr lang="ru-RU" sz="1600" b="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исьмо Министерства от 18.01.2023 № 26-36-вн-61</a:t>
            </a:r>
          </a:p>
          <a:p>
            <a:endParaRPr lang="ru-RU" sz="1600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Не зарегистрированы в реестре –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 МО: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(</a:t>
            </a:r>
            <a:r>
              <a:rPr lang="ru-RU" sz="1200" dirty="0" err="1" smtClean="0">
                <a:solidFill>
                  <a:prstClr val="black"/>
                </a:solidFill>
                <a:latin typeface="Montserrat" panose="00000500000000000000" pitchFamily="2" charset="-52"/>
              </a:rPr>
              <a:t>Кизел</a:t>
            </a:r>
            <a:r>
              <a:rPr lang="ru-RU" sz="12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Montserrat" panose="00000500000000000000" pitchFamily="2" charset="-52"/>
              </a:rPr>
              <a:t>Еловский</a:t>
            </a:r>
            <a:r>
              <a:rPr lang="ru-RU" sz="12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, ЗАТО Звездный, Карагайский, </a:t>
            </a:r>
            <a:r>
              <a:rPr lang="ru-RU" sz="1200" dirty="0" err="1" smtClean="0">
                <a:solidFill>
                  <a:prstClr val="black"/>
                </a:solidFill>
                <a:latin typeface="Montserrat" panose="00000500000000000000" pitchFamily="2" charset="-52"/>
              </a:rPr>
              <a:t>Очерский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)</a:t>
            </a:r>
            <a:endParaRPr lang="ru-RU" sz="1200" dirty="0" smtClean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Объект 4"/>
          <p:cNvSpPr>
            <a:spLocks noGrp="1"/>
          </p:cNvSpPr>
          <p:nvPr>
            <p:ph sz="quarter" idx="13"/>
          </p:nvPr>
        </p:nvSpPr>
        <p:spPr>
          <a:xfrm>
            <a:off x="0" y="822839"/>
            <a:ext cx="5850408" cy="51425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750" dirty="0" smtClean="0">
                <a:latin typeface="Montserrat" panose="00000500000000000000" pitchFamily="2" charset="-52"/>
              </a:rPr>
              <a:t>Школьные</a:t>
            </a:r>
            <a:r>
              <a:rPr lang="ru-RU" sz="1750" dirty="0"/>
              <a:t> </a:t>
            </a:r>
            <a:r>
              <a:rPr lang="ru-RU" sz="1750" dirty="0" smtClean="0">
                <a:latin typeface="Montserrat" panose="00000500000000000000" pitchFamily="2" charset="-52"/>
              </a:rPr>
              <a:t>спортивные клубы</a:t>
            </a:r>
            <a:endParaRPr lang="ru-RU" sz="1750" dirty="0">
              <a:latin typeface="Montserrat" panose="00000500000000000000" pitchFamily="2" charset="-52"/>
            </a:endParaRPr>
          </a:p>
        </p:txBody>
      </p:sp>
      <p:sp>
        <p:nvSpPr>
          <p:cNvPr id="44" name="Объект 4"/>
          <p:cNvSpPr txBox="1">
            <a:spLocks/>
          </p:cNvSpPr>
          <p:nvPr/>
        </p:nvSpPr>
        <p:spPr>
          <a:xfrm>
            <a:off x="6860768" y="895228"/>
            <a:ext cx="4758047" cy="56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b="1" kern="1200">
                <a:solidFill>
                  <a:srgbClr val="1C2D38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50" dirty="0" smtClean="0">
                <a:latin typeface="Montserrat" panose="00000500000000000000" pitchFamily="2" charset="-52"/>
              </a:rPr>
              <a:t>Театральные кружки в школах</a:t>
            </a:r>
            <a:endParaRPr lang="ru-RU" sz="1750" dirty="0">
              <a:latin typeface="Montserrat" panose="00000500000000000000" pitchFamily="2" charset="-52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944" y="781901"/>
            <a:ext cx="1089743" cy="88236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985579" y="1422671"/>
            <a:ext cx="5276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</a:rPr>
              <a:t>240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школьных театров зарегистрированы во Всероссийском перечне (реестре)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23125" y="2660349"/>
            <a:ext cx="5944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</a:rPr>
              <a:t>План:</a:t>
            </a:r>
          </a:p>
          <a:p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д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 31.12.2023 г. –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100 %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 школ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создан школьный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</a:rPr>
              <a:t>театр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985579" y="1121403"/>
            <a:ext cx="0" cy="446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096000" y="2191313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Montserrat" panose="00000500000000000000" pitchFamily="2" charset="-52"/>
                <a:hlinkClick r:id="rId4"/>
              </a:rPr>
              <a:t>http</a:t>
            </a:r>
            <a:r>
              <a:rPr lang="en-US" b="1" dirty="0">
                <a:latin typeface="Montserrat" panose="00000500000000000000" pitchFamily="2" charset="-52"/>
                <a:hlinkClick r:id="rId4"/>
              </a:rPr>
              <a:t>://vcht.center/reestr-teatrov</a:t>
            </a:r>
            <a:r>
              <a:rPr lang="en-US" b="1" dirty="0" smtClean="0">
                <a:latin typeface="Montserrat" panose="00000500000000000000" pitchFamily="2" charset="-52"/>
                <a:hlinkClick r:id="rId4"/>
              </a:rPr>
              <a:t>/</a:t>
            </a:r>
            <a:r>
              <a:rPr lang="ru-RU" b="1" dirty="0" smtClean="0">
                <a:latin typeface="Montserrat" panose="00000500000000000000" pitchFamily="2" charset="-52"/>
              </a:rPr>
              <a:t> </a:t>
            </a:r>
            <a:endParaRPr lang="ru-RU" b="1" dirty="0"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3125" y="33427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Не зарегистрированы </a:t>
            </a:r>
            <a:r>
              <a:rPr lang="ru-RU" b="1" dirty="0">
                <a:latin typeface="Montserrat" panose="00000500000000000000" pitchFamily="2" charset="-52"/>
              </a:rPr>
              <a:t>в </a:t>
            </a:r>
            <a:r>
              <a:rPr lang="ru-RU" b="1" dirty="0" smtClean="0">
                <a:latin typeface="Montserrat" panose="00000500000000000000" pitchFamily="2" charset="-52"/>
              </a:rPr>
              <a:t>реестре – </a:t>
            </a:r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10</a:t>
            </a:r>
            <a:r>
              <a:rPr lang="ru-RU" b="1" dirty="0" smtClean="0">
                <a:latin typeface="Montserrat" panose="00000500000000000000" pitchFamily="2" charset="-52"/>
              </a:rPr>
              <a:t> МО:</a:t>
            </a:r>
          </a:p>
          <a:p>
            <a:r>
              <a:rPr lang="ru-RU" sz="1200" dirty="0" smtClean="0">
                <a:latin typeface="Montserrat" panose="00000500000000000000" pitchFamily="2" charset="-52"/>
              </a:rPr>
              <a:t>(Александровский, </a:t>
            </a:r>
            <a:r>
              <a:rPr lang="ru-RU" sz="1200" dirty="0" err="1" smtClean="0">
                <a:latin typeface="Montserrat" panose="00000500000000000000" pitchFamily="2" charset="-52"/>
              </a:rPr>
              <a:t>Верещагинский</a:t>
            </a:r>
            <a:r>
              <a:rPr lang="ru-RU" sz="1200" dirty="0" smtClean="0">
                <a:latin typeface="Montserrat" panose="00000500000000000000" pitchFamily="2" charset="-52"/>
              </a:rPr>
              <a:t>, «Город </a:t>
            </a:r>
            <a:r>
              <a:rPr lang="ru-RU" sz="1200" dirty="0" err="1">
                <a:latin typeface="Montserrat" panose="00000500000000000000" pitchFamily="2" charset="-52"/>
              </a:rPr>
              <a:t>Кизел</a:t>
            </a:r>
            <a:r>
              <a:rPr lang="ru-RU" sz="1200" dirty="0">
                <a:latin typeface="Montserrat" panose="00000500000000000000" pitchFamily="2" charset="-52"/>
              </a:rPr>
              <a:t>», </a:t>
            </a:r>
            <a:r>
              <a:rPr lang="ru-RU" sz="1200" dirty="0" smtClean="0">
                <a:latin typeface="Montserrat" panose="00000500000000000000" pitchFamily="2" charset="-52"/>
              </a:rPr>
              <a:t>Карагайский,  </a:t>
            </a:r>
            <a:r>
              <a:rPr lang="ru-RU" sz="1200" dirty="0" err="1" smtClean="0">
                <a:latin typeface="Montserrat" panose="00000500000000000000" pitchFamily="2" charset="-52"/>
              </a:rPr>
              <a:t>Косинский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 err="1" smtClean="0">
                <a:latin typeface="Montserrat" panose="00000500000000000000" pitchFamily="2" charset="-52"/>
              </a:rPr>
              <a:t>Кочевский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 err="1" smtClean="0">
                <a:latin typeface="Montserrat" panose="00000500000000000000" pitchFamily="2" charset="-52"/>
              </a:rPr>
              <a:t>Красновишерский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>
                <a:latin typeface="Montserrat" panose="00000500000000000000" pitchFamily="2" charset="-52"/>
              </a:rPr>
              <a:t> </a:t>
            </a:r>
            <a:r>
              <a:rPr lang="ru-RU" sz="1200" dirty="0" err="1" smtClean="0">
                <a:latin typeface="Montserrat" panose="00000500000000000000" pitchFamily="2" charset="-52"/>
              </a:rPr>
              <a:t>Куединский</a:t>
            </a:r>
            <a:r>
              <a:rPr lang="ru-RU" sz="1200" dirty="0" smtClean="0">
                <a:latin typeface="Montserrat" panose="00000500000000000000" pitchFamily="2" charset="-52"/>
              </a:rPr>
              <a:t>,  </a:t>
            </a:r>
            <a:r>
              <a:rPr lang="ru-RU" sz="1200" dirty="0">
                <a:latin typeface="Montserrat" panose="00000500000000000000" pitchFamily="2" charset="-52"/>
              </a:rPr>
              <a:t> </a:t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 smtClean="0">
                <a:latin typeface="Montserrat" panose="00000500000000000000" pitchFamily="2" charset="-52"/>
              </a:rPr>
              <a:t>Чердынский, </a:t>
            </a:r>
            <a:r>
              <a:rPr lang="ru-RU" sz="1200" dirty="0">
                <a:latin typeface="Montserrat" panose="00000500000000000000" pitchFamily="2" charset="-52"/>
              </a:rPr>
              <a:t> </a:t>
            </a:r>
            <a:r>
              <a:rPr lang="ru-RU" sz="1200" dirty="0" err="1" smtClean="0">
                <a:latin typeface="Montserrat" panose="00000500000000000000" pitchFamily="2" charset="-52"/>
              </a:rPr>
              <a:t>Юсьвинский</a:t>
            </a:r>
            <a:r>
              <a:rPr lang="ru-RU" sz="1200" dirty="0" smtClean="0">
                <a:latin typeface="Montserrat" panose="00000500000000000000" pitchFamily="2" charset="-52"/>
              </a:rPr>
              <a:t>)</a:t>
            </a:r>
            <a:r>
              <a:rPr lang="ru-RU" sz="1200" dirty="0">
                <a:latin typeface="Montserrat" panose="00000500000000000000" pitchFamily="2" charset="-52"/>
              </a:rPr>
              <a:t> </a:t>
            </a: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3125" y="44148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Зарегистрирован в реестре 1 </a:t>
            </a:r>
            <a:r>
              <a:rPr lang="ru-RU" b="1" dirty="0">
                <a:latin typeface="Montserrat" panose="00000500000000000000" pitchFamily="2" charset="-52"/>
              </a:rPr>
              <a:t>школьный театр:</a:t>
            </a:r>
          </a:p>
          <a:p>
            <a:r>
              <a:rPr lang="ru-RU" sz="1200" dirty="0" smtClean="0">
                <a:latin typeface="Montserrat" panose="00000500000000000000" pitchFamily="2" charset="-52"/>
              </a:rPr>
              <a:t>(</a:t>
            </a:r>
            <a:r>
              <a:rPr lang="ru-RU" sz="1200" dirty="0" err="1" smtClean="0">
                <a:latin typeface="Montserrat" panose="00000500000000000000" pitchFamily="2" charset="-52"/>
              </a:rPr>
              <a:t>Большесосновский</a:t>
            </a:r>
            <a:r>
              <a:rPr lang="ru-RU" sz="1200" dirty="0" smtClean="0">
                <a:latin typeface="Montserrat" panose="00000500000000000000" pitchFamily="2" charset="-52"/>
              </a:rPr>
              <a:t>, Горнозаводский, </a:t>
            </a:r>
            <a:r>
              <a:rPr lang="ru-RU" sz="1200" dirty="0" err="1" smtClean="0">
                <a:latin typeface="Montserrat" panose="00000500000000000000" pitchFamily="2" charset="-52"/>
              </a:rPr>
              <a:t>Добрянский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>
                <a:latin typeface="Montserrat" panose="00000500000000000000" pitchFamily="2" charset="-52"/>
              </a:rPr>
              <a:t>ЗАТО Звездный, </a:t>
            </a:r>
            <a:r>
              <a:rPr lang="ru-RU" sz="1200" dirty="0" smtClean="0">
                <a:latin typeface="Montserrat" panose="00000500000000000000" pitchFamily="2" charset="-52"/>
              </a:rPr>
              <a:t>Ильинский, </a:t>
            </a:r>
            <a:r>
              <a:rPr lang="ru-RU" sz="1200" dirty="0" err="1" smtClean="0">
                <a:latin typeface="Montserrat" panose="00000500000000000000" pitchFamily="2" charset="-52"/>
              </a:rPr>
              <a:t>Кишертский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 err="1" smtClean="0">
                <a:latin typeface="Montserrat" panose="00000500000000000000" pitchFamily="2" charset="-52"/>
              </a:rPr>
              <a:t>Краснокамский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>
                <a:latin typeface="Montserrat" panose="00000500000000000000" pitchFamily="2" charset="-52"/>
              </a:rPr>
              <a:t/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 err="1" smtClean="0">
                <a:latin typeface="Montserrat" panose="00000500000000000000" pitchFamily="2" charset="-52"/>
              </a:rPr>
              <a:t>Уинский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 err="1" smtClean="0">
                <a:latin typeface="Montserrat" panose="00000500000000000000" pitchFamily="2" charset="-52"/>
              </a:rPr>
              <a:t>Частинский</a:t>
            </a:r>
            <a:r>
              <a:rPr lang="ru-RU" sz="1200" dirty="0" smtClean="0">
                <a:latin typeface="Montserrat" panose="00000500000000000000" pitchFamily="2" charset="-52"/>
              </a:rPr>
              <a:t>, </a:t>
            </a:r>
            <a:r>
              <a:rPr lang="ru-RU" sz="1200" dirty="0" err="1" smtClean="0">
                <a:latin typeface="Montserrat" panose="00000500000000000000" pitchFamily="2" charset="-52"/>
              </a:rPr>
              <a:t>Юрлинский</a:t>
            </a:r>
            <a:r>
              <a:rPr lang="ru-RU" sz="1200" dirty="0" smtClean="0">
                <a:latin typeface="Montserrat" panose="00000500000000000000" pitchFamily="2" charset="-52"/>
              </a:rPr>
              <a:t>)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7100" y="5820891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Ежемесячный мониторинг</a:t>
            </a:r>
            <a:endParaRPr lang="ru-RU" b="1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9" y="843075"/>
            <a:ext cx="686613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PermianSlabSerifTypeface" panose="02000000000000000000" pitchFamily="50" charset="0"/>
              </a:rPr>
              <a:t>МИНИСТЕРСТВО ОБРАЗОВАНИЯ И НАУКИ</a:t>
            </a:r>
            <a:br>
              <a:rPr lang="ru-RU" dirty="0">
                <a:latin typeface="PermianSlabSerifTypeface" panose="02000000000000000000" pitchFamily="50" charset="0"/>
              </a:rPr>
            </a:br>
            <a:r>
              <a:rPr lang="ru-RU" dirty="0">
                <a:latin typeface="PermianSlabSerifTypeface" panose="02000000000000000000" pitchFamily="50" charset="0"/>
              </a:rPr>
              <a:t>ПЕРМСКОГО КРАЯ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PermianSlabSerifTypeface" panose="02000000000000000000" pitchFamily="50" charset="0"/>
              </a:rPr>
              <a:t>Приобретение в школы комплектов государственной символики РФ</a:t>
            </a:r>
            <a:endParaRPr lang="ru-RU" dirty="0">
              <a:latin typeface="PermianSlabSerifTypeface" panose="02000000000000000000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335360" y="1301357"/>
            <a:ext cx="6498598" cy="4857903"/>
          </a:xfrm>
        </p:spPr>
        <p:txBody>
          <a:bodyPr/>
          <a:lstStyle/>
          <a:p>
            <a:r>
              <a:rPr lang="ru-RU" sz="1700" b="1" dirty="0" smtClean="0"/>
              <a:t>Участники в 2023 г.:</a:t>
            </a:r>
            <a:endParaRPr lang="ru-RU" sz="1700" b="1" dirty="0"/>
          </a:p>
          <a:p>
            <a:r>
              <a:rPr lang="ru-RU" sz="1700" b="1" dirty="0" smtClean="0">
                <a:solidFill>
                  <a:srgbClr val="C00000"/>
                </a:solidFill>
              </a:rPr>
              <a:t>274</a:t>
            </a:r>
            <a:r>
              <a:rPr lang="ru-RU" sz="1700" dirty="0" smtClean="0"/>
              <a:t> </a:t>
            </a:r>
            <a:r>
              <a:rPr lang="ru-RU" sz="1700" dirty="0"/>
              <a:t>школы </a:t>
            </a:r>
            <a:r>
              <a:rPr lang="ru-RU" sz="1700" dirty="0" smtClean="0"/>
              <a:t>(в которых в 2022 г. введена должность советника директора по воспитанию)</a:t>
            </a:r>
            <a:endParaRPr lang="ru-RU" sz="1700" dirty="0"/>
          </a:p>
          <a:p>
            <a:r>
              <a:rPr lang="ru-RU" sz="1700" b="1" dirty="0"/>
              <a:t>2024 год </a:t>
            </a:r>
            <a:r>
              <a:rPr lang="ru-RU" sz="1700" dirty="0"/>
              <a:t>– </a:t>
            </a:r>
            <a:r>
              <a:rPr lang="ru-RU" sz="1700" b="1" dirty="0">
                <a:solidFill>
                  <a:srgbClr val="C00000"/>
                </a:solidFill>
              </a:rPr>
              <a:t>419</a:t>
            </a:r>
            <a:r>
              <a:rPr lang="ru-RU" sz="1700" dirty="0"/>
              <a:t> школ</a:t>
            </a:r>
          </a:p>
          <a:p>
            <a:endParaRPr lang="ru-RU" sz="1700" dirty="0"/>
          </a:p>
          <a:p>
            <a:r>
              <a:rPr lang="ru-RU" sz="1700" b="1" dirty="0" smtClean="0"/>
              <a:t>Состав комплекта: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флагшток </a:t>
            </a:r>
            <a:r>
              <a:rPr lang="ru-RU" sz="1700" dirty="0"/>
              <a:t>9 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настольный флажок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протокольный флаг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герб большой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герб </a:t>
            </a:r>
            <a:r>
              <a:rPr lang="ru-RU" sz="1700" dirty="0" smtClean="0"/>
              <a:t>малый</a:t>
            </a:r>
          </a:p>
          <a:p>
            <a:endParaRPr lang="ru-RU" sz="1700" dirty="0"/>
          </a:p>
          <a:p>
            <a:r>
              <a:rPr lang="ru-RU" sz="1700" b="1" dirty="0"/>
              <a:t>Срок: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rgbClr val="C00000"/>
                </a:solidFill>
              </a:rPr>
              <a:t>до 01 мая 2023 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воспитания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3992DD1-E862-9BA7-5464-4DCF383B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498" y="871268"/>
            <a:ext cx="2183534" cy="50947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23784A9-2BFC-F08E-5C42-5A89947E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552" y="2287128"/>
            <a:ext cx="1062117" cy="12757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209B005-BC8A-58F0-1C07-7A384487E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573" y="3743203"/>
            <a:ext cx="1562926" cy="18768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F1EAE62-1B2B-67EB-8C97-B61543F32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055" y="3217654"/>
            <a:ext cx="988039" cy="24024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E0972CE-244F-85D8-1B97-A5F7E43C9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943" y="3931341"/>
            <a:ext cx="1207113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112143" y="1149064"/>
            <a:ext cx="3579963" cy="1490619"/>
          </a:xfrm>
        </p:spPr>
        <p:txBody>
          <a:bodyPr/>
          <a:lstStyle/>
          <a:p>
            <a:r>
              <a:rPr lang="ru-RU" b="1" dirty="0" smtClean="0"/>
              <a:t>Задачи для МО:</a:t>
            </a:r>
          </a:p>
          <a:p>
            <a:pPr marL="342900" indent="-342900">
              <a:buAutoNum type="arabicPeriod"/>
            </a:pPr>
            <a:r>
              <a:rPr lang="ru-RU" sz="1300" dirty="0" smtClean="0"/>
              <a:t>Доставка уличного флагштока (в </a:t>
            </a:r>
            <a:r>
              <a:rPr lang="ru-RU" sz="1300" dirty="0" err="1" smtClean="0"/>
              <a:t>т.ч</a:t>
            </a:r>
            <a:r>
              <a:rPr lang="ru-RU" sz="1300" dirty="0" smtClean="0"/>
              <a:t>. бетонное основание) до школы</a:t>
            </a:r>
          </a:p>
          <a:p>
            <a:pPr marL="342900" indent="-342900">
              <a:buAutoNum type="arabicPeriod"/>
            </a:pPr>
            <a:r>
              <a:rPr lang="ru-RU" sz="1300" dirty="0" smtClean="0"/>
              <a:t>Установка уличного флагштока</a:t>
            </a:r>
            <a:endParaRPr lang="ru-RU" sz="1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65619"/>
              </p:ext>
            </p:extLst>
          </p:nvPr>
        </p:nvGraphicFramePr>
        <p:xfrm>
          <a:off x="3769744" y="1421886"/>
          <a:ext cx="8218068" cy="484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358"/>
                <a:gridCol w="1184237"/>
                <a:gridCol w="1521909"/>
                <a:gridCol w="1268953"/>
                <a:gridCol w="1370971"/>
                <a:gridCol w="1183640"/>
              </a:tblGrid>
              <a:tr h="938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Муниципальное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комплектов (бетонное основание (не менее 500 кг.)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Муниципальное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комплектов (бетонное основание (не менее 500 кг.)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Муниципальное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комплектов (бетонное основание (не менее 500 кг.)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точка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Г.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Березники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точка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г. Кунгур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точка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г. Пермь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Чердынский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Краснокамский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Пермь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Красновишерский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Березовский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Гайнский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Соликамский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Кишертский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Косинский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Березники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Суксунский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Кочевский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Александровский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Уинский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Юрлинский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Кизел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Октябрьский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Кудымкарский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Губаха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Чернушинский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Ильинский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Горнозаводский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Куединский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Сивинский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Чусовской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Чайковский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Верещагинский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Лысьвенский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Бардымский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Карагайский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Ординский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Юсьвинский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Осинский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Кунгурский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Оханский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Большесосновский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Очерский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Нытвенский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Пермский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7698"/>
            <a:ext cx="3477346" cy="3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4975" y="58025"/>
            <a:ext cx="11521280" cy="7159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PermianSlabSerifTypeface" panose="02000000000000000000" pitchFamily="50" charset="0"/>
              </a:rPr>
              <a:t>Вовлечение обучающихся в деятельность Российского движения детей и молодежи «Движение первых»</a:t>
            </a:r>
            <a:endParaRPr lang="ru-RU" dirty="0">
              <a:latin typeface="PermianSlabSerifTypeface" panose="02000000000000000000" pitchFamily="50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приоритетных задачах в сфере дополнительного образования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7" y="1401212"/>
            <a:ext cx="965903" cy="9699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8" y="2619847"/>
            <a:ext cx="1236316" cy="11287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607" r="8333" b="9199"/>
          <a:stretch/>
        </p:blipFill>
        <p:spPr>
          <a:xfrm>
            <a:off x="407869" y="4043046"/>
            <a:ext cx="931621" cy="931621"/>
          </a:xfrm>
          <a:prstGeom prst="rect">
            <a:avLst/>
          </a:prstGeom>
        </p:spPr>
      </p:pic>
      <p:pic>
        <p:nvPicPr>
          <p:cNvPr id="1026" name="Picture 2" descr="https://sun6-23.userapi.com/s/v1/ig2/c0-aPWKW7sQ2cADUADTeMHQjkdlU63YCz9Qqwppln-8mqfqxBb9boqNZEqU2U6Wu_uEQL3SQiFdqnFma21dTwR27.jpg?size=200x200&amp;quality=96&amp;crop=0,0,200,200&amp;ava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40" y="1713308"/>
            <a:ext cx="1168756" cy="11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rbk.ru/v1_companies_s3/resized/1200xH/media/trademarks/ae90164f-742e-4efd-9fe6-a1c78557f7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5" y="5231943"/>
            <a:ext cx="1040052" cy="10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usinnovations.com/storage/partners/Yunpress_LOGO_Cherny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38" y="4803701"/>
            <a:ext cx="959549" cy="7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c.rutubelist.ru/user/32/76/3276eddab5094f1e7c7160c5877fe34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53" y="3311584"/>
            <a:ext cx="1055634" cy="10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562818" y="1442344"/>
            <a:ext cx="2329079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latin typeface="Montserrat" panose="020B0604020202020204" charset="-52"/>
              </a:rPr>
              <a:t>Дружины </a:t>
            </a:r>
            <a:r>
              <a:rPr lang="ru-RU" sz="1400" b="1" dirty="0">
                <a:latin typeface="Montserrat" panose="020B0604020202020204" charset="-52"/>
              </a:rPr>
              <a:t>юных пожарных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413 </a:t>
            </a:r>
            <a:r>
              <a:rPr lang="ru-RU" sz="1400" dirty="0" smtClean="0">
                <a:latin typeface="Montserrat" panose="020B0604020202020204" charset="-52"/>
              </a:rPr>
              <a:t>отрядов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5 245 </a:t>
            </a:r>
            <a:r>
              <a:rPr lang="ru-RU" sz="1400" dirty="0" smtClean="0">
                <a:latin typeface="Montserrat" panose="020B0604020202020204" charset="-52"/>
              </a:rPr>
              <a:t>человек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72369" y="2704224"/>
            <a:ext cx="1602028" cy="7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err="1" smtClean="0">
                <a:latin typeface="Montserrat" panose="020B0604020202020204" charset="-52"/>
              </a:rPr>
              <a:t>Юнармия</a:t>
            </a:r>
            <a:endParaRPr lang="ru-RU" sz="1400" b="1" dirty="0" smtClean="0">
              <a:latin typeface="Montserrat" panose="020B0604020202020204" charset="-5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448 </a:t>
            </a:r>
            <a:r>
              <a:rPr lang="ru-RU" sz="1400" dirty="0" smtClean="0">
                <a:latin typeface="Montserrat" panose="020B0604020202020204" charset="-52"/>
              </a:rPr>
              <a:t>отрядов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12 498 </a:t>
            </a:r>
            <a:r>
              <a:rPr lang="ru-RU" sz="1400" dirty="0" smtClean="0">
                <a:latin typeface="Montserrat" panose="020B0604020202020204" charset="-52"/>
              </a:rPr>
              <a:t>человек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77260" y="5412107"/>
            <a:ext cx="2570702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latin typeface="Montserrat" panose="020B0604020202020204" charset="-52"/>
              </a:rPr>
              <a:t>Российское движение школьников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301 </a:t>
            </a:r>
            <a:r>
              <a:rPr lang="ru-RU" sz="1400" dirty="0" smtClean="0">
                <a:latin typeface="Montserrat" panose="020B0604020202020204" charset="-52"/>
              </a:rPr>
              <a:t>школа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23 834 </a:t>
            </a:r>
            <a:r>
              <a:rPr lang="ru-RU" sz="1400" dirty="0" smtClean="0">
                <a:latin typeface="Montserrat" panose="020B0604020202020204" charset="-52"/>
              </a:rPr>
              <a:t>человека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7260" y="4166899"/>
            <a:ext cx="2061485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latin typeface="Montserrat" panose="020B0604020202020204" charset="-52"/>
              </a:rPr>
              <a:t>Юные инспекторы движения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426 </a:t>
            </a:r>
            <a:r>
              <a:rPr lang="ru-RU" sz="1400" dirty="0" smtClean="0">
                <a:latin typeface="Montserrat" panose="020B0604020202020204" charset="-52"/>
              </a:rPr>
              <a:t>отрядов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8 936 </a:t>
            </a:r>
            <a:r>
              <a:rPr lang="ru-RU" sz="1400" dirty="0" smtClean="0">
                <a:latin typeface="Montserrat" panose="020B0604020202020204" charset="-52"/>
              </a:rPr>
              <a:t>человек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01914" y="1969379"/>
            <a:ext cx="2088700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latin typeface="Montserrat" panose="020B0604020202020204" charset="-52"/>
              </a:rPr>
              <a:t>Школьная служба примирения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474 </a:t>
            </a:r>
            <a:r>
              <a:rPr lang="ru-RU" sz="1400" dirty="0" smtClean="0">
                <a:latin typeface="Montserrat" panose="020B0604020202020204" charset="-52"/>
              </a:rPr>
              <a:t>отряда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3 238 </a:t>
            </a:r>
            <a:r>
              <a:rPr lang="ru-RU" sz="1400" dirty="0" smtClean="0">
                <a:latin typeface="Montserrat" panose="020B0604020202020204" charset="-52"/>
              </a:rPr>
              <a:t>человек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34" name="Текст 21">
            <a:extLst>
              <a:ext uri="{FF2B5EF4-FFF2-40B4-BE49-F238E27FC236}">
                <a16:creationId xmlns="" xmlns:a16="http://schemas.microsoft.com/office/drawing/2014/main" id="{A793C8AA-3739-4357-9C5E-BF923BF16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2520950" cy="338137"/>
          </a:xfrm>
        </p:spPr>
        <p:txBody>
          <a:bodyPr/>
          <a:lstStyle/>
          <a:p>
            <a:r>
              <a:rPr lang="ru-RU" dirty="0"/>
              <a:t>МИНИСТЕРСТВО ОБРАЗОВАНИЯ И </a:t>
            </a:r>
            <a:r>
              <a:rPr lang="ru-RU" dirty="0" smtClean="0"/>
              <a:t>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19521" y="3522566"/>
            <a:ext cx="2306764" cy="85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latin typeface="Montserrat" panose="020B0604020202020204" charset="-52"/>
              </a:rPr>
              <a:t>Российские студенческие отряды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2 623 </a:t>
            </a:r>
            <a:r>
              <a:rPr lang="ru-RU" sz="1400" dirty="0" smtClean="0">
                <a:latin typeface="Montserrat" panose="020B0604020202020204" charset="-52"/>
              </a:rPr>
              <a:t>человека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42243" y="4920905"/>
            <a:ext cx="1808042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err="1" smtClean="0">
                <a:latin typeface="Montserrat" panose="020B0604020202020204" charset="-52"/>
              </a:rPr>
              <a:t>Юнпресс</a:t>
            </a:r>
            <a:endParaRPr lang="ru-RU" sz="1400" b="1" dirty="0" smtClean="0">
              <a:latin typeface="Montserrat" panose="020B0604020202020204" charset="-5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43</a:t>
            </a:r>
            <a:r>
              <a:rPr lang="ru-RU" sz="1400" dirty="0" smtClean="0">
                <a:latin typeface="Montserrat" panose="020B0604020202020204" charset="-52"/>
              </a:rPr>
              <a:t> человека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4148" y="2971692"/>
            <a:ext cx="3424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Российское движение детей </a:t>
            </a:r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и молодёжи «Движение первых»</a:t>
            </a:r>
          </a:p>
          <a:p>
            <a:pPr algn="ctr"/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b="1" dirty="0" smtClean="0">
                <a:latin typeface="Montserrat" panose="00000500000000000000" pitchFamily="2" charset="-52"/>
              </a:rPr>
              <a:t>Открытие первичных отделений</a:t>
            </a:r>
          </a:p>
          <a:p>
            <a:pPr algn="ctr"/>
            <a:endParaRPr lang="ru-RU" b="1" dirty="0" smtClean="0">
              <a:latin typeface="Montserrat" panose="00000500000000000000" pitchFamily="2" charset="-52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414246" y="3323009"/>
            <a:ext cx="867266" cy="520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17985" y="1942760"/>
            <a:ext cx="3656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Федеральный закон 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от </a:t>
            </a:r>
            <a:r>
              <a:rPr lang="ru-RU" sz="1400" dirty="0">
                <a:latin typeface="Montserrat" panose="00000500000000000000" pitchFamily="2" charset="-52"/>
              </a:rPr>
              <a:t>14.07.2022 № 261-ФЗ 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400" dirty="0" smtClean="0">
                <a:latin typeface="Montserrat" panose="00000500000000000000" pitchFamily="2" charset="-52"/>
              </a:rPr>
              <a:t>«О </a:t>
            </a:r>
            <a:r>
              <a:rPr lang="ru-RU" sz="1400" dirty="0">
                <a:latin typeface="Montserrat" panose="00000500000000000000" pitchFamily="2" charset="-52"/>
              </a:rPr>
              <a:t>российском движении детей и </a:t>
            </a:r>
            <a:r>
              <a:rPr lang="ru-RU" sz="1400" dirty="0" smtClean="0">
                <a:latin typeface="Montserrat" panose="00000500000000000000" pitchFamily="2" charset="-52"/>
              </a:rPr>
              <a:t>молодежи»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4900" y="899461"/>
            <a:ext cx="333538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2022 год:</a:t>
            </a:r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56,4 </a:t>
            </a:r>
            <a:r>
              <a:rPr lang="ru-RU" sz="1600" dirty="0">
                <a:latin typeface="Montserrat" panose="00000500000000000000" pitchFamily="2" charset="-52"/>
              </a:rPr>
              <a:t>тыс. участников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28436" y="5543126"/>
            <a:ext cx="36678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План на 2023 г.:</a:t>
            </a:r>
          </a:p>
          <a:p>
            <a:r>
              <a:rPr lang="ru-RU" sz="1600" dirty="0" smtClean="0">
                <a:latin typeface="Montserrat" panose="00000500000000000000" pitchFamily="2" charset="-52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100</a:t>
            </a:r>
            <a:r>
              <a:rPr lang="ru-RU" sz="1600" dirty="0">
                <a:latin typeface="Montserrat" panose="00000500000000000000" pitchFamily="2" charset="-52"/>
              </a:rPr>
              <a:t> тыс. участников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 rot="1532594">
            <a:off x="11274596" y="4282186"/>
            <a:ext cx="767644" cy="156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0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0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82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26332</TotalTime>
  <Words>1403</Words>
  <Application>Microsoft Office PowerPoint</Application>
  <PresentationFormat>Широкоэкранный</PresentationFormat>
  <Paragraphs>519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Bebas Neue Regular</vt:lpstr>
      <vt:lpstr>Calibri</vt:lpstr>
      <vt:lpstr>Calibri Light</vt:lpstr>
      <vt:lpstr>Courier New</vt:lpstr>
      <vt:lpstr>Helvetica Neue Medium</vt:lpstr>
      <vt:lpstr>Montserrat</vt:lpstr>
      <vt:lpstr>PermianSerifTypeface</vt:lpstr>
      <vt:lpstr>PermianSlabSerifTypeface</vt:lpstr>
      <vt:lpstr>SF UI Text Semibold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Петухова Алена Эдуардовна</cp:lastModifiedBy>
  <cp:revision>437</cp:revision>
  <cp:lastPrinted>2022-08-12T05:39:37Z</cp:lastPrinted>
  <dcterms:created xsi:type="dcterms:W3CDTF">2020-12-04T06:10:21Z</dcterms:created>
  <dcterms:modified xsi:type="dcterms:W3CDTF">2023-02-02T05:19:44Z</dcterms:modified>
</cp:coreProperties>
</file>