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6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75" r:id="rId2"/>
    <p:sldId id="859" r:id="rId3"/>
    <p:sldId id="860" r:id="rId4"/>
    <p:sldId id="487" r:id="rId5"/>
    <p:sldId id="832" r:id="rId6"/>
    <p:sldId id="833" r:id="rId7"/>
    <p:sldId id="270" r:id="rId8"/>
    <p:sldId id="835" r:id="rId9"/>
    <p:sldId id="269" r:id="rId10"/>
    <p:sldId id="836" r:id="rId11"/>
    <p:sldId id="720" r:id="rId12"/>
    <p:sldId id="266" r:id="rId13"/>
    <p:sldId id="861" r:id="rId14"/>
    <p:sldId id="862" r:id="rId15"/>
    <p:sldId id="500" r:id="rId16"/>
    <p:sldId id="711" r:id="rId17"/>
    <p:sldId id="712" r:id="rId18"/>
    <p:sldId id="718" r:id="rId19"/>
    <p:sldId id="717" r:id="rId20"/>
    <p:sldId id="372" r:id="rId21"/>
    <p:sldId id="716" r:id="rId22"/>
    <p:sldId id="863" r:id="rId23"/>
    <p:sldId id="507" r:id="rId24"/>
    <p:sldId id="837" r:id="rId25"/>
    <p:sldId id="838" r:id="rId26"/>
    <p:sldId id="864" r:id="rId27"/>
    <p:sldId id="865" r:id="rId28"/>
    <p:sldId id="866" r:id="rId29"/>
    <p:sldId id="867" r:id="rId30"/>
    <p:sldId id="868" r:id="rId31"/>
    <p:sldId id="869" r:id="rId32"/>
    <p:sldId id="870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839" r:id="rId42"/>
    <p:sldId id="267" r:id="rId43"/>
    <p:sldId id="257" r:id="rId44"/>
    <p:sldId id="256" r:id="rId45"/>
    <p:sldId id="840" r:id="rId46"/>
    <p:sldId id="871" r:id="rId47"/>
    <p:sldId id="874" r:id="rId48"/>
    <p:sldId id="889" r:id="rId49"/>
    <p:sldId id="463" r:id="rId50"/>
    <p:sldId id="873" r:id="rId51"/>
    <p:sldId id="875" r:id="rId52"/>
    <p:sldId id="876" r:id="rId53"/>
    <p:sldId id="877" r:id="rId54"/>
    <p:sldId id="878" r:id="rId55"/>
    <p:sldId id="879" r:id="rId56"/>
    <p:sldId id="880" r:id="rId57"/>
    <p:sldId id="881" r:id="rId58"/>
    <p:sldId id="531" r:id="rId59"/>
    <p:sldId id="842" r:id="rId60"/>
    <p:sldId id="882" r:id="rId61"/>
    <p:sldId id="883" r:id="rId62"/>
    <p:sldId id="885" r:id="rId63"/>
    <p:sldId id="620" r:id="rId64"/>
    <p:sldId id="845" r:id="rId65"/>
    <p:sldId id="846" r:id="rId66"/>
    <p:sldId id="847" r:id="rId67"/>
    <p:sldId id="848" r:id="rId68"/>
    <p:sldId id="886" r:id="rId69"/>
    <p:sldId id="713" r:id="rId70"/>
    <p:sldId id="714" r:id="rId71"/>
    <p:sldId id="849" r:id="rId72"/>
    <p:sldId id="852" r:id="rId73"/>
    <p:sldId id="850" r:id="rId74"/>
    <p:sldId id="851" r:id="rId75"/>
    <p:sldId id="887" r:id="rId76"/>
    <p:sldId id="888" r:id="rId77"/>
    <p:sldId id="858" r:id="rId78"/>
    <p:sldId id="857" r:id="rId7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-c1\&#1086;&#1073;&#1097;&#1080;&#1077;%20&#1076;&#1086;&#1082;&#1091;&#1084;&#1077;&#1085;&#1090;&#1099;%20&#1094;&#1086;&#1082;&#1086;\&#1045;&#1043;&#1069;%202023\&#1090;&#1088;&#1080;%20&#1075;&#1086;&#1076;&#1072;%20&#1089;&#1088;%20&#1073;&#1072;&#1083;&#1083;%20&#1077;&#1075;&#1101;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92753623188406E-2"/>
          <c:y val="0.13613053683439219"/>
          <c:w val="0.97342995169082125"/>
          <c:h val="0.65065453615801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146CA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46C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7-4ADB-9C9D-A765D906853E}"/>
              </c:ext>
            </c:extLst>
          </c:dPt>
          <c:dPt>
            <c:idx val="2"/>
            <c:invertIfNegative val="0"/>
            <c:bubble3D val="0"/>
            <c:spPr>
              <a:solidFill>
                <a:srgbClr val="146C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17-4ADB-9C9D-A765D906853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304,4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17-4ADB-9C9D-A765D90685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308,8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7-4ADB-9C9D-A765D90685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311,5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17-4ADB-9C9D-A765D9068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2021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35.5</c:v>
                </c:pt>
                <c:pt idx="1">
                  <c:v>39.4</c:v>
                </c:pt>
                <c:pt idx="2">
                  <c:v>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17-4ADB-9C9D-A765D9068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5936448"/>
        <c:axId val="2115936992"/>
      </c:barChart>
      <c:catAx>
        <c:axId val="211593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115936992"/>
        <c:crosses val="autoZero"/>
        <c:auto val="1"/>
        <c:lblAlgn val="ctr"/>
        <c:lblOffset val="100"/>
        <c:noMultiLvlLbl val="0"/>
      </c:catAx>
      <c:valAx>
        <c:axId val="2115936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593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6.7210360231138074E-3"/>
          <c:y val="2.3154273617359087E-2"/>
          <c:w val="0.85627638211548718"/>
          <c:h val="0.94998676898650425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57</c:v>
              </c:pt>
            </c:numLit>
          </c:val>
          <c:extLst>
            <c:ext xmlns:c16="http://schemas.microsoft.com/office/drawing/2014/chart" uri="{C3380CC4-5D6E-409C-BE32-E72D297353CC}">
              <c16:uniqueId val="{00000000-449B-4C11-8AF2-FA0B99B1C32B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56</c:v>
              </c:pt>
              <c:pt idx="1">
                <c:v>96</c:v>
              </c:pt>
              <c:pt idx="2">
                <c:v>76</c:v>
              </c:pt>
              <c:pt idx="3">
                <c:v>61.13</c:v>
              </c:pt>
            </c:numLit>
          </c:val>
          <c:extLst>
            <c:ext xmlns:c16="http://schemas.microsoft.com/office/drawing/2014/chart" uri="{C3380CC4-5D6E-409C-BE32-E72D297353CC}">
              <c16:uniqueId val="{00000001-449B-4C11-8AF2-FA0B99B1C32B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24</c:v>
              </c:pt>
              <c:pt idx="1">
                <c:v>84</c:v>
              </c:pt>
              <c:pt idx="2">
                <c:v>44</c:v>
              </c:pt>
              <c:pt idx="3">
                <c:v>60.93</c:v>
              </c:pt>
            </c:numLit>
          </c:val>
          <c:extLst>
            <c:ext xmlns:c16="http://schemas.microsoft.com/office/drawing/2014/chart" uri="{C3380CC4-5D6E-409C-BE32-E72D297353CC}">
              <c16:uniqueId val="{00000002-449B-4C11-8AF2-FA0B99B1C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97999"/>
        <c:axId val="1616576095"/>
      </c:barChart>
      <c:valAx>
        <c:axId val="1616576095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97999"/>
        <c:crossesAt val="0"/>
        <c:crossBetween val="between"/>
      </c:valAx>
      <c:catAx>
        <c:axId val="16585979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 i="1"/>
            </a:pPr>
            <a:endParaRPr lang="ru-RU"/>
          </a:p>
        </c:txPr>
        <c:crossAx val="1616576095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1.967857066307626E-2"/>
          <c:y val="9.1752996468000669E-2"/>
          <c:w val="0.85622328455839702"/>
          <c:h val="0.86407892191630664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61.83</c:v>
              </c:pt>
              <c:pt idx="2">
                <c:v>61.83</c:v>
              </c:pt>
              <c:pt idx="3">
                <c:v>67.5</c:v>
              </c:pt>
            </c:numLit>
          </c:val>
          <c:extLst>
            <c:ext xmlns:c16="http://schemas.microsoft.com/office/drawing/2014/chart" uri="{C3380CC4-5D6E-409C-BE32-E72D297353CC}">
              <c16:uniqueId val="{00000000-E26E-4846-AADC-2331F95F1A2A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79</c:v>
              </c:pt>
              <c:pt idx="2">
                <c:v>79</c:v>
              </c:pt>
              <c:pt idx="3">
                <c:v>65.88</c:v>
              </c:pt>
            </c:numLit>
          </c:val>
          <c:extLst>
            <c:ext xmlns:c16="http://schemas.microsoft.com/office/drawing/2014/chart" uri="{C3380CC4-5D6E-409C-BE32-E72D297353CC}">
              <c16:uniqueId val="{00000001-E26E-4846-AADC-2331F95F1A2A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72</c:v>
              </c:pt>
              <c:pt idx="1">
                <c:v>57</c:v>
              </c:pt>
              <c:pt idx="2">
                <c:v>59.14</c:v>
              </c:pt>
              <c:pt idx="3">
                <c:v>63.38</c:v>
              </c:pt>
            </c:numLit>
          </c:val>
          <c:extLst>
            <c:ext xmlns:c16="http://schemas.microsoft.com/office/drawing/2014/chart" uri="{C3380CC4-5D6E-409C-BE32-E72D297353CC}">
              <c16:uniqueId val="{00000002-E26E-4846-AADC-2331F95F1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88399"/>
        <c:axId val="1616574431"/>
      </c:barChart>
      <c:valAx>
        <c:axId val="1616574431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88399"/>
        <c:crossesAt val="0"/>
        <c:crossBetween val="between"/>
      </c:valAx>
      <c:catAx>
        <c:axId val="16585883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300" b="1"/>
            </a:pPr>
            <a:endParaRPr lang="ru-RU"/>
          </a:p>
        </c:txPr>
        <c:crossAx val="1616574431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ОХВАТ ДОШКОЛЬНЫМ ОБРАЗОВАНИЕМ ДЕТЕЙ В ВОЗРАСТЕ ОТ 3 ДО 7 ЛЕТ (%)</a:t>
            </a:r>
          </a:p>
        </c:rich>
      </c:tx>
      <c:layout>
        <c:manualLayout>
          <c:xMode val="edge"/>
          <c:yMode val="edge"/>
          <c:x val="0.19606004298770363"/>
          <c:y val="2.809258430982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Лист2!$B$12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rgbClr val="ED7D31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Лист2!$A$13:$A$15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Лист2!$B$13:$B$15</c:f>
              <c:numCache>
                <c:formatCode>General</c:formatCode>
                <c:ptCount val="3"/>
                <c:pt idx="0">
                  <c:v>85.5</c:v>
                </c:pt>
                <c:pt idx="1">
                  <c:v>87.8</c:v>
                </c:pt>
                <c:pt idx="2">
                  <c:v>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56-40A5-BEB2-ECB6DC96351C}"/>
            </c:ext>
          </c:extLst>
        </c:ser>
        <c:ser>
          <c:idx val="1"/>
          <c:order val="1"/>
          <c:tx>
            <c:strRef>
              <c:f>Лист2!$C$12</c:f>
              <c:strCache>
                <c:ptCount val="1"/>
                <c:pt idx="0">
                  <c:v>ПФО</c:v>
                </c:pt>
              </c:strCache>
            </c:strRef>
          </c:tx>
          <c:spPr>
            <a:solidFill>
              <a:srgbClr val="BFBFBF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Лист2!$A$13:$A$15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Лист2!$C$13:$C$15</c:f>
              <c:numCache>
                <c:formatCode>General</c:formatCode>
                <c:ptCount val="3"/>
                <c:pt idx="0">
                  <c:v>91</c:v>
                </c:pt>
                <c:pt idx="1">
                  <c:v>92.2</c:v>
                </c:pt>
                <c:pt idx="2">
                  <c:v>96.7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56-40A5-BEB2-ECB6DC96351C}"/>
            </c:ext>
          </c:extLst>
        </c:ser>
        <c:ser>
          <c:idx val="2"/>
          <c:order val="2"/>
          <c:tx>
            <c:strRef>
              <c:f>Лист2!$D$12</c:f>
              <c:strCache>
                <c:ptCount val="1"/>
                <c:pt idx="0">
                  <c:v>ПК</c:v>
                </c:pt>
              </c:strCache>
            </c:strRef>
          </c:tx>
          <c:spPr>
            <a:solidFill>
              <a:srgbClr val="5B9BD5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Лист2!$A$13:$A$15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Лист2!$D$13:$D$15</c:f>
              <c:numCache>
                <c:formatCode>General</c:formatCode>
                <c:ptCount val="3"/>
                <c:pt idx="0">
                  <c:v>95.9</c:v>
                </c:pt>
                <c:pt idx="1">
                  <c:v>97.1</c:v>
                </c:pt>
                <c:pt idx="2">
                  <c:v>97.7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56-40A5-BEB2-ECB6DC9635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03774224"/>
        <c:axId val="203783472"/>
      </c:barChart>
      <c:catAx>
        <c:axId val="20377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03783472"/>
        <c:crosses val="autoZero"/>
        <c:auto val="1"/>
        <c:lblAlgn val="ctr"/>
        <c:lblOffset val="100"/>
        <c:noMultiLvlLbl val="0"/>
      </c:catAx>
      <c:valAx>
        <c:axId val="203783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377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211063759871434"/>
          <c:y val="0.85462021259229082"/>
          <c:w val="0.47108393006674726"/>
          <c:h val="0.1285242368218129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22952979609991E-2"/>
          <c:y val="2.4980206095718601E-2"/>
          <c:w val="0.87650161332813903"/>
          <c:h val="0.68229052967120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'три года'!$E$1</c:f>
              <c:strCache>
                <c:ptCount val="1"/>
                <c:pt idx="0">
                  <c:v>ПК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'три года'!$B$2:$B$14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Химия</c:v>
                </c:pt>
                <c:pt idx="4">
                  <c:v>Информатика</c:v>
                </c:pt>
                <c:pt idx="5">
                  <c:v>Биология</c:v>
                </c:pt>
                <c:pt idx="6">
                  <c:v>История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Обществознание</c:v>
                </c:pt>
                <c:pt idx="10">
                  <c:v>Литература</c:v>
                </c:pt>
              </c:strCache>
              <c:extLst/>
            </c:strRef>
          </c:cat>
          <c:val>
            <c:numRef>
              <c:f>'три года'!$E$2:$E$14</c:f>
              <c:numCache>
                <c:formatCode>0.00</c:formatCode>
                <c:ptCount val="11"/>
                <c:pt idx="0">
                  <c:v>69.562016999999997</c:v>
                </c:pt>
                <c:pt idx="1">
                  <c:v>59.163732000000003</c:v>
                </c:pt>
                <c:pt idx="2">
                  <c:v>58.406559000000001</c:v>
                </c:pt>
                <c:pt idx="3">
                  <c:v>61.863540999999998</c:v>
                </c:pt>
                <c:pt idx="4">
                  <c:v>63.379399999999997</c:v>
                </c:pt>
                <c:pt idx="5">
                  <c:v>51.501823000000002</c:v>
                </c:pt>
                <c:pt idx="6">
                  <c:v>60.925632</c:v>
                </c:pt>
                <c:pt idx="7">
                  <c:v>65.821726999999996</c:v>
                </c:pt>
                <c:pt idx="8">
                  <c:v>65.437157999999997</c:v>
                </c:pt>
                <c:pt idx="9">
                  <c:v>61.373595000000002</c:v>
                </c:pt>
                <c:pt idx="10">
                  <c:v>59.191102999999998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522-4D5C-8EE6-A708E3EDB8D2}"/>
            </c:ext>
          </c:extLst>
        </c:ser>
        <c:ser>
          <c:idx val="1"/>
          <c:order val="1"/>
          <c:tx>
            <c:strRef>
              <c:f>'три года'!$F$1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48462008090792E-2"/>
                  <c:y val="5.77800559927879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22-4D5C-8EE6-A708E3EDB8D2}"/>
                </c:ext>
              </c:extLst>
            </c:dLbl>
            <c:dLbl>
              <c:idx val="1"/>
              <c:layout>
                <c:manualLayout>
                  <c:x val="1.1406302600122103E-2"/>
                  <c:y val="4.94001688802722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22-4D5C-8EE6-A708E3EDB8D2}"/>
                </c:ext>
              </c:extLst>
            </c:dLbl>
            <c:dLbl>
              <c:idx val="2"/>
              <c:layout>
                <c:manualLayout>
                  <c:x val="8.8351658383781367E-3"/>
                  <c:y val="1.89380070390224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22-4D5C-8EE6-A708E3EDB8D2}"/>
                </c:ext>
              </c:extLst>
            </c:dLbl>
            <c:dLbl>
              <c:idx val="3"/>
              <c:layout>
                <c:manualLayout>
                  <c:x val="6.7310230200987699E-3"/>
                  <c:y val="1.092752063806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22-4D5C-8EE6-A708E3EDB8D2}"/>
                </c:ext>
              </c:extLst>
            </c:dLbl>
            <c:dLbl>
              <c:idx val="4"/>
              <c:layout>
                <c:manualLayout>
                  <c:x val="1.2340208870181002E-2"/>
                  <c:y val="-2.7318801595159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22-4D5C-8EE6-A708E3EDB8D2}"/>
                </c:ext>
              </c:extLst>
            </c:dLbl>
            <c:dLbl>
              <c:idx val="5"/>
              <c:layout>
                <c:manualLayout>
                  <c:x val="1.5566155619333451E-2"/>
                  <c:y val="-2.4175695058990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22-4D5C-8EE6-A708E3EDB8D2}"/>
                </c:ext>
              </c:extLst>
            </c:dLbl>
            <c:dLbl>
              <c:idx val="6"/>
              <c:layout>
                <c:manualLayout>
                  <c:x val="1.2340224008764071E-2"/>
                  <c:y val="-5.98755449202077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22-4D5C-8EE6-A708E3EDB8D2}"/>
                </c:ext>
              </c:extLst>
            </c:dLbl>
            <c:dLbl>
              <c:idx val="7"/>
              <c:layout>
                <c:manualLayout>
                  <c:x val="7.8528601901151837E-3"/>
                  <c:y val="-5.46376031903202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22-4D5C-8EE6-A708E3EDB8D2}"/>
                </c:ext>
              </c:extLst>
            </c:dLbl>
            <c:dLbl>
              <c:idx val="8"/>
              <c:layout>
                <c:manualLayout>
                  <c:x val="8.9747291182864421E-3"/>
                  <c:y val="1.0298924701822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522-4D5C-8EE6-A708E3EDB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'три года'!$B$2:$B$14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Химия</c:v>
                </c:pt>
                <c:pt idx="4">
                  <c:v>Информатика</c:v>
                </c:pt>
                <c:pt idx="5">
                  <c:v>Биология</c:v>
                </c:pt>
                <c:pt idx="6">
                  <c:v>История</c:v>
                </c:pt>
                <c:pt idx="7">
                  <c:v>География</c:v>
                </c:pt>
                <c:pt idx="8">
                  <c:v>Английский язык</c:v>
                </c:pt>
                <c:pt idx="9">
                  <c:v>Обществознание</c:v>
                </c:pt>
                <c:pt idx="10">
                  <c:v>Литература</c:v>
                </c:pt>
              </c:strCache>
              <c:extLst/>
            </c:strRef>
          </c:cat>
          <c:val>
            <c:numRef>
              <c:f>'три года'!$F$2:$F$14</c:f>
              <c:numCache>
                <c:formatCode>General</c:formatCode>
                <c:ptCount val="11"/>
                <c:pt idx="0">
                  <c:v>68.430000000000007</c:v>
                </c:pt>
                <c:pt idx="1">
                  <c:v>55.62</c:v>
                </c:pt>
                <c:pt idx="2">
                  <c:v>54.85</c:v>
                </c:pt>
                <c:pt idx="3">
                  <c:v>56.23</c:v>
                </c:pt>
                <c:pt idx="4">
                  <c:v>58.39</c:v>
                </c:pt>
                <c:pt idx="5">
                  <c:v>50.87</c:v>
                </c:pt>
                <c:pt idx="6">
                  <c:v>56.37</c:v>
                </c:pt>
                <c:pt idx="7">
                  <c:v>54.6</c:v>
                </c:pt>
                <c:pt idx="8">
                  <c:v>66.31</c:v>
                </c:pt>
                <c:pt idx="9">
                  <c:v>56.4</c:v>
                </c:pt>
                <c:pt idx="10">
                  <c:v>63.97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4522-4D5C-8EE6-A708E3EDB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5934272"/>
        <c:axId val="2115940800"/>
      </c:barChart>
      <c:catAx>
        <c:axId val="211593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115940800"/>
        <c:crosses val="autoZero"/>
        <c:auto val="1"/>
        <c:lblAlgn val="ctr"/>
        <c:lblOffset val="100"/>
        <c:noMultiLvlLbl val="0"/>
      </c:catAx>
      <c:valAx>
        <c:axId val="211594080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211593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021615168299745"/>
          <c:y val="0.93006396885388465"/>
          <c:w val="0.11234551394498919"/>
          <c:h val="6.9936031146115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4.0697329244394453E-2"/>
          <c:y val="7.7802617082682782E-2"/>
          <c:w val="0.81921176328793543"/>
          <c:h val="0.84506356834357321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Ашапская СОШ</c:v>
              </c:pt>
              <c:pt idx="1">
                <c:v>Карьевская СОШ</c:v>
              </c:pt>
              <c:pt idx="2">
                <c:v>Ординская СОШ</c:v>
              </c:pt>
              <c:pt idx="3">
                <c:v>По округу</c:v>
              </c:pt>
              <c:pt idx="4">
                <c:v>По краю</c:v>
              </c:pt>
            </c:strLit>
          </c:cat>
          <c:val>
            <c:numLit>
              <c:formatCode>General</c:formatCode>
              <c:ptCount val="5"/>
              <c:pt idx="0">
                <c:v>79</c:v>
              </c:pt>
              <c:pt idx="1">
                <c:v>61</c:v>
              </c:pt>
              <c:pt idx="2">
                <c:v>68</c:v>
              </c:pt>
              <c:pt idx="3">
                <c:v>70.2</c:v>
              </c:pt>
              <c:pt idx="4">
                <c:v>74.2</c:v>
              </c:pt>
            </c:numLit>
          </c:val>
          <c:extLst>
            <c:ext xmlns:c16="http://schemas.microsoft.com/office/drawing/2014/chart" uri="{C3380CC4-5D6E-409C-BE32-E72D297353CC}">
              <c16:uniqueId val="{00000000-54B6-45BA-9639-BAEB6010126B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Ашапская СОШ</c:v>
              </c:pt>
              <c:pt idx="1">
                <c:v>Карьевская СОШ</c:v>
              </c:pt>
              <c:pt idx="2">
                <c:v>Ординская СОШ</c:v>
              </c:pt>
              <c:pt idx="3">
                <c:v>По округу</c:v>
              </c:pt>
              <c:pt idx="4">
                <c:v>По краю</c:v>
              </c:pt>
            </c:strLit>
          </c:cat>
          <c:val>
            <c:numLit>
              <c:formatCode>General</c:formatCode>
              <c:ptCount val="5"/>
              <c:pt idx="0">
                <c:v>57.6</c:v>
              </c:pt>
              <c:pt idx="1">
                <c:v>58.1</c:v>
              </c:pt>
              <c:pt idx="2">
                <c:v>64</c:v>
              </c:pt>
              <c:pt idx="3">
                <c:v>59.4</c:v>
              </c:pt>
              <c:pt idx="4">
                <c:v>69.3</c:v>
              </c:pt>
            </c:numLit>
          </c:val>
          <c:extLst>
            <c:ext xmlns:c16="http://schemas.microsoft.com/office/drawing/2014/chart" uri="{C3380CC4-5D6E-409C-BE32-E72D297353CC}">
              <c16:uniqueId val="{00000001-54B6-45BA-9639-BAEB6010126B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5"/>
              <c:pt idx="0">
                <c:v>Ашапская СОШ</c:v>
              </c:pt>
              <c:pt idx="1">
                <c:v>Карьевская СОШ</c:v>
              </c:pt>
              <c:pt idx="2">
                <c:v>Ординская СОШ</c:v>
              </c:pt>
              <c:pt idx="3">
                <c:v>По округу</c:v>
              </c:pt>
              <c:pt idx="4">
                <c:v>По краю</c:v>
              </c:pt>
            </c:strLit>
          </c:cat>
          <c:val>
            <c:numLit>
              <c:formatCode>General</c:formatCode>
              <c:ptCount val="5"/>
              <c:pt idx="0">
                <c:v>60.4</c:v>
              </c:pt>
              <c:pt idx="1">
                <c:v>46.4</c:v>
              </c:pt>
              <c:pt idx="2">
                <c:v>64.400000000000006</c:v>
              </c:pt>
              <c:pt idx="3">
                <c:v>60.5</c:v>
              </c:pt>
              <c:pt idx="4">
                <c:v>69.56</c:v>
              </c:pt>
            </c:numLit>
          </c:val>
          <c:extLst>
            <c:ext xmlns:c16="http://schemas.microsoft.com/office/drawing/2014/chart" uri="{C3380CC4-5D6E-409C-BE32-E72D297353CC}">
              <c16:uniqueId val="{00000002-54B6-45BA-9639-BAEB601012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85599"/>
        <c:axId val="1616571935"/>
      </c:barChart>
      <c:valAx>
        <c:axId val="1616571935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85599"/>
        <c:crossesAt val="0"/>
        <c:crossBetween val="between"/>
      </c:valAx>
      <c:catAx>
        <c:axId val="16585855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300" b="1"/>
            </a:pPr>
            <a:endParaRPr lang="ru-RU"/>
          </a:p>
        </c:txPr>
        <c:crossAx val="1616571935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4.2095076811418893E-2"/>
          <c:y val="0.10581299902992315"/>
          <c:w val="0.8358937139631466"/>
          <c:h val="0.88239683605701069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58</c:v>
              </c:pt>
              <c:pt idx="1">
                <c:v>63</c:v>
              </c:pt>
              <c:pt idx="2">
                <c:v>62.2</c:v>
              </c:pt>
              <c:pt idx="3">
                <c:v>61.8</c:v>
              </c:pt>
            </c:numLit>
          </c:val>
          <c:extLst>
            <c:ext xmlns:c16="http://schemas.microsoft.com/office/drawing/2014/chart" uri="{C3380CC4-5D6E-409C-BE32-E72D297353CC}">
              <c16:uniqueId val="{00000000-34F6-4616-AEE1-B15A22FBA1B2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55</c:v>
              </c:pt>
              <c:pt idx="1">
                <c:v>52</c:v>
              </c:pt>
              <c:pt idx="2">
                <c:v>51.65</c:v>
              </c:pt>
              <c:pt idx="3">
                <c:v>59.73</c:v>
              </c:pt>
            </c:numLit>
          </c:val>
          <c:extLst>
            <c:ext xmlns:c16="http://schemas.microsoft.com/office/drawing/2014/chart" uri="{C3380CC4-5D6E-409C-BE32-E72D297353CC}">
              <c16:uniqueId val="{00000001-34F6-4616-AEE1-B15A22FBA1B2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55.7</c:v>
              </c:pt>
              <c:pt idx="1">
                <c:v>55.2</c:v>
              </c:pt>
              <c:pt idx="2">
                <c:v>55.24</c:v>
              </c:pt>
              <c:pt idx="3">
                <c:v>59.16</c:v>
              </c:pt>
            </c:numLit>
          </c:val>
          <c:extLst>
            <c:ext xmlns:c16="http://schemas.microsoft.com/office/drawing/2014/chart" uri="{C3380CC4-5D6E-409C-BE32-E72D297353CC}">
              <c16:uniqueId val="{00000002-34F6-4616-AEE1-B15A22FBA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95199"/>
        <c:axId val="1616569855"/>
      </c:barChart>
      <c:valAx>
        <c:axId val="1616569855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95199"/>
        <c:crossesAt val="0"/>
        <c:crossBetween val="between"/>
      </c:valAx>
      <c:catAx>
        <c:axId val="16585951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 i="1"/>
            </a:pPr>
            <a:endParaRPr lang="ru-RU"/>
          </a:p>
        </c:txPr>
        <c:crossAx val="1616569855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4.2095076811418893E-2"/>
          <c:y val="7.7671858216970993E-2"/>
          <c:w val="0.82492641425748958"/>
          <c:h val="0.84338077336197625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51.4</c:v>
              </c:pt>
              <c:pt idx="2">
                <c:v>51.44</c:v>
              </c:pt>
              <c:pt idx="3">
                <c:v>56.4</c:v>
              </c:pt>
            </c:numLit>
          </c:val>
          <c:extLst>
            <c:ext xmlns:c16="http://schemas.microsoft.com/office/drawing/2014/chart" uri="{C3380CC4-5D6E-409C-BE32-E72D297353CC}">
              <c16:uniqueId val="{00000000-2944-48A7-B391-51BD4B0A394E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50.6</c:v>
              </c:pt>
              <c:pt idx="2">
                <c:v>51.38</c:v>
              </c:pt>
              <c:pt idx="3">
                <c:v>58.35</c:v>
              </c:pt>
            </c:numLit>
          </c:val>
          <c:extLst>
            <c:ext xmlns:c16="http://schemas.microsoft.com/office/drawing/2014/chart" uri="{C3380CC4-5D6E-409C-BE32-E72D297353CC}">
              <c16:uniqueId val="{00000001-2944-48A7-B391-51BD4B0A394E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51</c:v>
              </c:pt>
              <c:pt idx="1">
                <c:v>44</c:v>
              </c:pt>
              <c:pt idx="2">
                <c:v>47.5</c:v>
              </c:pt>
              <c:pt idx="3">
                <c:v>58.41</c:v>
              </c:pt>
            </c:numLit>
          </c:val>
          <c:extLst>
            <c:ext xmlns:c16="http://schemas.microsoft.com/office/drawing/2014/chart" uri="{C3380CC4-5D6E-409C-BE32-E72D297353CC}">
              <c16:uniqueId val="{00000002-2944-48A7-B391-51BD4B0A39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95599"/>
        <c:axId val="1616573599"/>
      </c:barChart>
      <c:valAx>
        <c:axId val="1616573599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95599"/>
        <c:crossesAt val="0"/>
        <c:crossBetween val="between"/>
      </c:valAx>
      <c:catAx>
        <c:axId val="16585955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 i="1"/>
            </a:pPr>
            <a:endParaRPr lang="ru-RU"/>
          </a:p>
        </c:txPr>
        <c:crossAx val="1616573599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3.7826009289031799E-2"/>
          <c:y val="9.5106021014688041E-2"/>
          <c:w val="0.82444610674447227"/>
          <c:h val="0.79347481699337652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42</c:v>
              </c:pt>
              <c:pt idx="1">
                <c:v>50</c:v>
              </c:pt>
              <c:pt idx="2">
                <c:v>48</c:v>
              </c:pt>
              <c:pt idx="3">
                <c:v>58.6</c:v>
              </c:pt>
            </c:numLit>
          </c:val>
          <c:extLst>
            <c:ext xmlns:c16="http://schemas.microsoft.com/office/drawing/2014/chart" uri="{C3380CC4-5D6E-409C-BE32-E72D297353CC}">
              <c16:uniqueId val="{00000000-B3AB-4BB9-B922-F9C94C7DCEBC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0</c:v>
              </c:pt>
              <c:pt idx="2">
                <c:v>17</c:v>
              </c:pt>
              <c:pt idx="3">
                <c:v>58.3</c:v>
              </c:pt>
            </c:numLit>
          </c:val>
          <c:extLst>
            <c:ext xmlns:c16="http://schemas.microsoft.com/office/drawing/2014/chart" uri="{C3380CC4-5D6E-409C-BE32-E72D297353CC}">
              <c16:uniqueId val="{00000001-B3AB-4BB9-B922-F9C94C7DCEBC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70</c:v>
              </c:pt>
              <c:pt idx="1">
                <c:v>56.5</c:v>
              </c:pt>
              <c:pt idx="2">
                <c:v>61</c:v>
              </c:pt>
              <c:pt idx="3">
                <c:v>61.86</c:v>
              </c:pt>
            </c:numLit>
          </c:val>
          <c:extLst>
            <c:ext xmlns:c16="http://schemas.microsoft.com/office/drawing/2014/chart" uri="{C3380CC4-5D6E-409C-BE32-E72D297353CC}">
              <c16:uniqueId val="{00000002-B3AB-4BB9-B922-F9C94C7DC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87999"/>
        <c:axId val="1616570271"/>
      </c:barChart>
      <c:valAx>
        <c:axId val="1616570271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87999"/>
        <c:crossesAt val="0"/>
        <c:crossBetween val="between"/>
      </c:valAx>
      <c:catAx>
        <c:axId val="16585879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 i="1"/>
            </a:pPr>
            <a:endParaRPr lang="ru-RU"/>
          </a:p>
        </c:txPr>
        <c:crossAx val="1616570271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6.5820543093270373E-2"/>
          <c:y val="2.2525991528686947E-2"/>
          <c:w val="0.81468207117557767"/>
          <c:h val="0.92574765755358757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72.400000000000006</c:v>
              </c:pt>
              <c:pt idx="1">
                <c:v>50.3</c:v>
              </c:pt>
              <c:pt idx="2">
                <c:v>60.36</c:v>
              </c:pt>
              <c:pt idx="3">
                <c:v>61</c:v>
              </c:pt>
            </c:numLit>
          </c:val>
          <c:extLst>
            <c:ext xmlns:c16="http://schemas.microsoft.com/office/drawing/2014/chart" uri="{C3380CC4-5D6E-409C-BE32-E72D297353CC}">
              <c16:uniqueId val="{00000000-041E-457C-B286-1AE7DA7A5D31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57</c:v>
              </c:pt>
              <c:pt idx="1">
                <c:v>58.67</c:v>
              </c:pt>
              <c:pt idx="2">
                <c:v>56.57</c:v>
              </c:pt>
              <c:pt idx="3">
                <c:v>62</c:v>
              </c:pt>
            </c:numLit>
          </c:val>
          <c:extLst>
            <c:ext xmlns:c16="http://schemas.microsoft.com/office/drawing/2014/chart" uri="{C3380CC4-5D6E-409C-BE32-E72D297353CC}">
              <c16:uniqueId val="{00000001-041E-457C-B286-1AE7DA7A5D31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37.5</c:v>
              </c:pt>
              <c:pt idx="1">
                <c:v>53.6</c:v>
              </c:pt>
              <c:pt idx="2">
                <c:v>50.4</c:v>
              </c:pt>
              <c:pt idx="3">
                <c:v>61.37</c:v>
              </c:pt>
            </c:numLit>
          </c:val>
          <c:extLst>
            <c:ext xmlns:c16="http://schemas.microsoft.com/office/drawing/2014/chart" uri="{C3380CC4-5D6E-409C-BE32-E72D297353CC}">
              <c16:uniqueId val="{00000002-041E-457C-B286-1AE7DA7A5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95999"/>
        <c:axId val="1616575263"/>
      </c:barChart>
      <c:valAx>
        <c:axId val="1616575263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95999"/>
        <c:crossesAt val="0"/>
        <c:crossBetween val="between"/>
      </c:valAx>
      <c:catAx>
        <c:axId val="16585959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 i="1"/>
            </a:pPr>
            <a:endParaRPr lang="ru-RU"/>
          </a:p>
        </c:txPr>
        <c:crossAx val="1616575263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7514757969303436"/>
          <c:y val="0.44384546271338726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300" b="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2.1941242097433991E-2"/>
          <c:y val="9.2995305268122996E-2"/>
          <c:w val="0.84116358828147597"/>
          <c:h val="0.79437516582647927"/>
        </c:manualLayout>
      </c:layout>
      <c:barChart>
        <c:barDir val="col"/>
        <c:grouping val="clustered"/>
        <c:varyColors val="0"/>
        <c:ser>
          <c:idx val="0"/>
          <c:order val="0"/>
          <c:tx>
            <c:v>2021 год</c:v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43.67</c:v>
              </c:pt>
              <c:pt idx="1">
                <c:v>48.75</c:v>
              </c:pt>
              <c:pt idx="2">
                <c:v>48.67</c:v>
              </c:pt>
              <c:pt idx="3">
                <c:v>54</c:v>
              </c:pt>
            </c:numLit>
          </c:val>
          <c:extLst>
            <c:ext xmlns:c16="http://schemas.microsoft.com/office/drawing/2014/chart" uri="{C3380CC4-5D6E-409C-BE32-E72D297353CC}">
              <c16:uniqueId val="{00000000-5E08-4D7B-8683-0A5860C8F99A}"/>
            </c:ext>
          </c:extLst>
        </c:ser>
        <c:ser>
          <c:idx val="1"/>
          <c:order val="1"/>
          <c:tx>
            <c:v>2022 год</c:v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0</c:v>
              </c:pt>
              <c:pt idx="1">
                <c:v>62.5</c:v>
              </c:pt>
              <c:pt idx="2">
                <c:v>38.700000000000003</c:v>
              </c:pt>
              <c:pt idx="3">
                <c:v>51.72</c:v>
              </c:pt>
            </c:numLit>
          </c:val>
          <c:extLst>
            <c:ext xmlns:c16="http://schemas.microsoft.com/office/drawing/2014/chart" uri="{C3380CC4-5D6E-409C-BE32-E72D297353CC}">
              <c16:uniqueId val="{00000001-5E08-4D7B-8683-0A5860C8F99A}"/>
            </c:ext>
          </c:extLst>
        </c:ser>
        <c:ser>
          <c:idx val="2"/>
          <c:order val="2"/>
          <c:tx>
            <c:v>2023 год</c:v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Ашапская СОШ</c:v>
              </c:pt>
              <c:pt idx="1">
                <c:v>Ординская СОШ</c:v>
              </c:pt>
              <c:pt idx="2">
                <c:v>По округу</c:v>
              </c:pt>
              <c:pt idx="3">
                <c:v>По краю</c:v>
              </c:pt>
            </c:strLit>
          </c:cat>
          <c:val>
            <c:numLit>
              <c:formatCode>General</c:formatCode>
              <c:ptCount val="4"/>
              <c:pt idx="0">
                <c:v>68</c:v>
              </c:pt>
              <c:pt idx="1">
                <c:v>51.5</c:v>
              </c:pt>
              <c:pt idx="2">
                <c:v>57</c:v>
              </c:pt>
              <c:pt idx="3">
                <c:v>51.5</c:v>
              </c:pt>
            </c:numLit>
          </c:val>
          <c:extLst>
            <c:ext xmlns:c16="http://schemas.microsoft.com/office/drawing/2014/chart" uri="{C3380CC4-5D6E-409C-BE32-E72D297353CC}">
              <c16:uniqueId val="{00000002-5E08-4D7B-8683-0A5860C8F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8596399"/>
        <c:axId val="1616574847"/>
      </c:barChart>
      <c:valAx>
        <c:axId val="1616574847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658596399"/>
        <c:crossesAt val="0"/>
        <c:crossBetween val="between"/>
      </c:valAx>
      <c:catAx>
        <c:axId val="1658596399"/>
        <c:scaling>
          <c:orientation val="minMax"/>
        </c:scaling>
        <c:delete val="0"/>
        <c:axPos val="b"/>
        <c:numFmt formatCode="[$-1000419]dd&quot;.&quot;mm&quot;.&quot;yyyy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400" b="1" i="1"/>
            </a:pPr>
            <a:endParaRPr lang="ru-RU"/>
          </a:p>
        </c:txPr>
        <c:crossAx val="1616574847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1D108-F2E5-46E4-A31E-2497BD7A8957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40A7B-D372-49C4-9674-29715F565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03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3B6D2E-C2AF-47A4-9E56-9D91E8AD73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1E0CE6-B6D4-4F1E-ABF5-FB110EF1864E}" type="slidenum">
              <a:t>33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C2B67FF-B857-483C-859F-235A5791C8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D6A7D67-01B2-4877-8F80-B31CBF9BA3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BB900D-4533-45F3-AF33-DEBE2E7B9A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A1A4C4E-A04E-455F-88E8-60CE55708750}" type="slidenum">
              <a:t>42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9424821-8FB1-4E23-9814-7E2D3089D1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F032F9E-5063-48D1-AE17-C111579F04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F82A9C-46B3-4234-9737-DB30200795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8E8F6F0-1E22-4A97-BD3F-1D3AEB005E9D}" type="slidenum">
              <a:t>44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DAB037E-53A2-4898-9A8B-FF9D25CC1A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9067B16-D34B-4931-AB1E-2B74C78D9C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56B466-9F34-4548-B26C-868512B71B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D604D1B-157C-4CDF-8072-71508C19E14E}" type="slidenum">
              <a:t>45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850915E-9655-466A-8C17-3A375B9A573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D853EC-FA7E-46E4-82C9-B77F0EDF71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6F00218F-7A31-455F-9638-1A288E17A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5A94CB-952D-41DD-A0C7-E0FFA44ABE59}" type="slidenum">
              <a:rPr lang="en-US" altLang="ru-RU" sz="1200"/>
              <a:pPr eaLnBrk="1" hangingPunct="1"/>
              <a:t>69</a:t>
            </a:fld>
            <a:endParaRPr lang="en-US" altLang="ru-RU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8A82E19A-B3D6-4DF2-8FC2-077AC04DA8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3278F01-4465-4E2D-870F-8F713981E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8F9560-46C8-40E5-AC94-6D3ED9C000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ADE4FAC-24DC-44B7-BF64-C8F4D421A29B}" type="slidenum">
              <a:t>34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A6F4CFA-0930-4DD8-BCCA-FF5FADF93C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E87C3D4-93F0-4113-BCCE-045D087B46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8AF965-4A24-4446-BED9-B0BFB71D4E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FFC4229-06AA-4C70-9E48-0826BD94C64E}" type="slidenum">
              <a:t>35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850C7FC-25DB-4CC6-8CA4-9ECF440DBC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FA2918-0040-4D09-B274-31DBACE0C6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79CF00-F644-4DB7-9DCA-D63028EAF37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1865AB-1512-44D6-BA1B-0D97613E8183}" type="slidenum">
              <a:t>36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F39BFFA-FFB5-41AA-929D-B93B634624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2A79D00-ACB9-40F7-A449-4A052C1D8A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B031D6-46F2-4AA0-9731-89F10AC40F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6B8EDD-3AE4-42E5-9BDA-A349A408F036}" type="slidenum">
              <a:t>37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CF4C7FE-4EC2-4CCB-9CB7-6B2E7F06527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CC717D-25EB-4822-AEBE-EB5B1A4B6C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DA353B-FC10-419B-9F5C-7B08B3CEF2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1F382E0-5BB2-479B-8A5D-D267EE9060CA}" type="slidenum">
              <a:t>38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17D305-F631-4E02-A068-571F687197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6CF97CB-1715-4177-933D-6B79381866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2078A6-4FFA-4072-A73E-A50EAB2E5D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4F80AF-9300-4902-8A2F-8E6F827D4ADF}" type="slidenum">
              <a:t>39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6B7AA26-6B34-44C8-A2C3-465BB91E704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95599CA-0D77-474F-A000-C73EEB4DC5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658086-BD80-46D1-832B-6D322EB3071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EEFA4F4-7D73-4C18-84A5-CD311F33C261}" type="slidenum">
              <a:t>40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5E21EB4-3E4C-441F-9AFE-884679F5CC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3EC4A47-1757-45F3-AAD8-DB72CD68B7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56127F-A4F7-4D30-B102-F2E9D3AA6C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42957B2-6D3F-4ABE-86AC-CBFA3A1C9AFE}" type="slidenum">
              <a:t>41</a:t>
            </a:fld>
            <a:endParaRPr lang="ru-RU"/>
          </a:p>
        </p:txBody>
      </p:sp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E306EF-F472-4812-8BB8-8F3E7D924A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2588" y="695325"/>
            <a:ext cx="6092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BA9ABE7-B3AC-4363-A1FB-D99BD9721F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5860B-DA48-409F-B09B-AA50FF2B1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8F0061-654F-4B46-9371-154C67B2F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FF5A85-7BF9-426F-BF66-C8A79CBD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3B779-5A30-47A0-AB9C-442186AC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38DFC-FEBD-4894-9A79-333429CF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7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88B7C-400B-4E25-9B31-BF3F67D5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6B343E-1AD5-49A6-B828-680C7DA68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87DD2-385D-45BC-B3E7-02951A11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5205E3-1C44-4075-9C1C-71E00EE2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CAF0CB-89FA-4999-9785-7CA198FA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5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FC4C46-236C-461A-A63B-385531404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D0E818-DEF5-4886-BC5E-7B8E1E090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9B097D-4D44-4501-8803-E41369BB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89E8F-72A6-4B04-B156-8880F21A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D0ECFB-507E-4468-952E-E8F19DB8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8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82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B03C3-4EB7-45C0-9CAA-B4E6F903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2D3131-72D7-475F-8F34-E0AD54580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CE40F6-17B6-4C76-8571-8E4346E57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B3F66-A0DB-4495-ABE2-7C02DD21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83570B-A65F-4BE8-AE1E-E47E7EC6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8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EBBA-734D-4B10-A9D3-7B862E7C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35D1B-1CEA-4A7B-A655-CBA094267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339ED-A2D8-4AC0-B643-03EC59B4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F0D071-0532-4C92-AC09-2D801A63A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AE167B-DE93-4C73-B48A-D3ED3E8B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9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8E836-FB81-4DCA-9C1A-96546D56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B1A9EF-3223-40CE-86F3-1BA1C5E01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46C81A-1B1C-463A-AA3B-81E66FD4F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8931DD-E7E2-4974-AB52-192EF8DF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7A405-0A85-482F-B9B8-5C7D67B4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0D7E89-0954-42A4-991E-CE69F85D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42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2A3A8-93A6-4275-BB89-3F951A72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56E6-E7F9-40B5-8392-88E9B2E8F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257031-8993-4C78-91A9-D135987FD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AE3E77-62D5-4850-B0DD-9AE36E3DA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ADF075-ACDD-425B-A95A-5C9987C72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DCACCD-879E-44D2-9E92-8A00DB5A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33F2F9-BF87-41DF-9047-15AB5531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289797-7E93-4F37-BE5C-8A3AA8C5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39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2EE92-1201-4C92-ABAA-6A9E1E5C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A9DE83-C4CD-43F4-B84B-AB72E348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72FB1D-F8DC-41D9-B34F-029C8ECC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972A7E-20F6-44BF-96D4-AEB19448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9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5A1E38-400C-448A-B83A-94717F7D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8D3DBE-BAFB-4B58-AD1B-0965219F6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689259-8FFF-4C56-ADD5-3C219DFB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2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F5D4A-1E35-4362-B1EE-1643AE7A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0842DE-0E65-489B-8DEA-055D7A7FD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65A547-816E-42EF-ADA8-07E17EC38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DAC19-69A9-42F0-BB9B-0787AAFA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79FD0-700A-4A43-916E-D0A7B56D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B747CB-92D7-4D73-92B8-3D197E95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816EA-70C2-40BE-A21E-2E9D9D2C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97CD72-8F40-426D-92FE-BF077520B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689AA-6394-4B0E-AC72-0929C9E2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E54A87-83EF-4CC1-9B21-3092C4E87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05BCB9-F8AE-4156-9EC7-0B5A33A4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DA7537-23CE-4553-820E-8B7CA157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4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DD99B-1FAE-40D6-B62F-9D8D9F9D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EB4AB0-4946-4721-A063-2F14C500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E4660B-ED9A-4044-8D60-69FA43CFD0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B431B-AB08-4C28-874C-0EA223C5B300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90F4E7-866B-4077-9531-B1AD16EF8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0E82B-C938-4347-ACA8-DF5321974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C5181-A1AB-4B1D-B02F-5CA883D35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2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3.wdp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png"/><Relationship Id="rId7" Type="http://schemas.openxmlformats.org/officeDocument/2006/relationships/image" Target="../media/image92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91.pn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fg.resh.edu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12" Type="http://schemas.openxmlformats.org/officeDocument/2006/relationships/image" Target="../media/image119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microsoft.com/office/2007/relationships/hdphoto" Target="../media/hdphoto8.wdp"/><Relationship Id="rId3" Type="http://schemas.openxmlformats.org/officeDocument/2006/relationships/image" Target="../media/image124.png"/><Relationship Id="rId21" Type="http://schemas.openxmlformats.org/officeDocument/2006/relationships/image" Target="../media/image140.png"/><Relationship Id="rId7" Type="http://schemas.openxmlformats.org/officeDocument/2006/relationships/image" Target="../media/image128.png"/><Relationship Id="rId12" Type="http://schemas.microsoft.com/office/2007/relationships/hdphoto" Target="../media/hdphoto7.wdp"/><Relationship Id="rId17" Type="http://schemas.openxmlformats.org/officeDocument/2006/relationships/image" Target="../media/image137.png"/><Relationship Id="rId2" Type="http://schemas.openxmlformats.org/officeDocument/2006/relationships/image" Target="../media/image123.png"/><Relationship Id="rId16" Type="http://schemas.openxmlformats.org/officeDocument/2006/relationships/image" Target="../media/image136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19" Type="http://schemas.openxmlformats.org/officeDocument/2006/relationships/image" Target="../media/image138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95"/>
            <a:ext cx="12192000" cy="6856835"/>
          </a:xfrm>
          <a:prstGeom prst="rect">
            <a:avLst/>
          </a:prstGeom>
        </p:spPr>
      </p:pic>
      <p:sp>
        <p:nvSpPr>
          <p:cNvPr id="9" name="Текст 21">
            <a:extLst>
              <a:ext uri="{FF2B5EF4-FFF2-40B4-BE49-F238E27FC236}">
                <a16:creationId xmlns:a16="http://schemas.microsoft.com/office/drawing/2014/main" id="{2B5B901E-5FAB-20AC-00CD-C3F6CC631EA4}"/>
              </a:ext>
            </a:extLst>
          </p:cNvPr>
          <p:cNvSpPr txBox="1">
            <a:spLocks/>
          </p:cNvSpPr>
          <p:nvPr/>
        </p:nvSpPr>
        <p:spPr>
          <a:xfrm>
            <a:off x="1241979" y="474206"/>
            <a:ext cx="5918237" cy="5095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Управление образования администрации </a:t>
            </a:r>
            <a:r>
              <a:rPr lang="ru-RU" sz="2000" dirty="0" err="1"/>
              <a:t>Ординского</a:t>
            </a:r>
            <a:r>
              <a:rPr lang="ru-RU" sz="2000" dirty="0"/>
              <a:t> муниципального округа Пермского края</a:t>
            </a:r>
          </a:p>
        </p:txBody>
      </p:sp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dirty="0">
              <a:solidFill>
                <a:schemeClr val="tx1"/>
              </a:solidFill>
            </a:endParaRPr>
          </a:p>
          <a:p>
            <a:endParaRPr lang="ru-RU" sz="3200" dirty="0">
              <a:solidFill>
                <a:schemeClr val="tx1"/>
              </a:solidFill>
            </a:endParaRPr>
          </a:p>
          <a:p>
            <a:r>
              <a:rPr lang="ru-RU" sz="3200" dirty="0">
                <a:solidFill>
                  <a:schemeClr val="tx1"/>
                </a:solidFill>
              </a:rPr>
              <a:t>Основные стратегические ориентиры в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реализации государственной политики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в системе образования </a:t>
            </a:r>
            <a:r>
              <a:rPr lang="ru-RU" sz="3200" dirty="0" err="1">
                <a:solidFill>
                  <a:schemeClr val="tx1"/>
                </a:solidFill>
              </a:rPr>
              <a:t>Ординского</a:t>
            </a:r>
            <a:r>
              <a:rPr lang="ru-RU" sz="3200" dirty="0">
                <a:solidFill>
                  <a:schemeClr val="tx1"/>
                </a:solidFill>
              </a:rPr>
              <a:t> муниципального округа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391D61B4-D5DC-4F60-92D9-EF5BA7672B32}"/>
              </a:ext>
            </a:extLst>
          </p:cNvPr>
          <p:cNvSpPr txBox="1">
            <a:spLocks/>
          </p:cNvSpPr>
          <p:nvPr/>
        </p:nvSpPr>
        <p:spPr>
          <a:xfrm>
            <a:off x="346075" y="5214650"/>
            <a:ext cx="11509375" cy="9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/>
                </a:solidFill>
              </a:rPr>
              <a:t>Докладчик: Погорелова Ольга Владимировна,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4D0DDCA3-CB65-7B0F-2A5E-6758A75929D9}"/>
              </a:ext>
            </a:extLst>
          </p:cNvPr>
          <p:cNvSpPr txBox="1">
            <a:spLocks/>
          </p:cNvSpPr>
          <p:nvPr/>
        </p:nvSpPr>
        <p:spPr>
          <a:xfrm>
            <a:off x="5181902" y="6211968"/>
            <a:ext cx="1761339" cy="54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PermianSerifTypeface" panose="02000000000000000000" pitchFamily="50" charset="0"/>
              </a:rPr>
              <a:t>Орда, 2023</a:t>
            </a: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ED6FE2CD-B001-C4E0-4ED7-9A8D44935051}"/>
              </a:ext>
            </a:extLst>
          </p:cNvPr>
          <p:cNvSpPr txBox="1">
            <a:spLocks/>
          </p:cNvSpPr>
          <p:nvPr/>
        </p:nvSpPr>
        <p:spPr>
          <a:xfrm>
            <a:off x="346075" y="5926936"/>
            <a:ext cx="10093325" cy="7222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ermianSlabSerifTypeface" panose="02000000000000000000" pitchFamily="50" charset="0"/>
              </a:rPr>
              <a:t>начальник управления образования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049153-10AE-9455-723C-7517D8A0A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91" y="389727"/>
            <a:ext cx="4240399" cy="2725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7F0166-B2BF-4499-8C87-E2FE5B534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436629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9B864-E1CF-451E-B4FF-B44338AF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3200" b="1" i="1" dirty="0">
                <a:solidFill>
                  <a:srgbClr val="C00000"/>
                </a:solidFill>
              </a:rPr>
            </a:br>
            <a:br>
              <a:rPr lang="ru-RU" sz="3200" b="1" i="1" dirty="0">
                <a:solidFill>
                  <a:srgbClr val="C00000"/>
                </a:solidFill>
              </a:rPr>
            </a:b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- Торжественное чествование педагогических работников школ и детских садов на праздниках Дня села </a:t>
            </a:r>
            <a:r>
              <a:rPr lang="ru-RU" sz="3200" b="1" i="1" dirty="0" err="1">
                <a:solidFill>
                  <a:srgbClr val="C00000"/>
                </a:solidFill>
              </a:rPr>
              <a:t>Ординского</a:t>
            </a:r>
            <a:r>
              <a:rPr lang="ru-RU" sz="3200" b="1" i="1" dirty="0">
                <a:solidFill>
                  <a:srgbClr val="C00000"/>
                </a:solidFill>
              </a:rPr>
              <a:t> МО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- Создание памятных фотоальбомов о педагогах-ветеранах педагогического труда обучающимися общеобразовательных организаций </a:t>
            </a:r>
          </a:p>
        </p:txBody>
      </p:sp>
      <p:pic>
        <p:nvPicPr>
          <p:cNvPr id="4" name="Объект 3" descr="C:\Users\школа\Downloads\-h2eoRnvqbM.jpg">
            <a:extLst>
              <a:ext uri="{FF2B5EF4-FFF2-40B4-BE49-F238E27FC236}">
                <a16:creationId xmlns:a16="http://schemas.microsoft.com/office/drawing/2014/main" id="{DBE82589-4D3B-421B-9208-7A230F729C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10000"/>
          </a:blip>
          <a:srcRect l="24872" t="20990" r="22640" b="34601"/>
          <a:stretch>
            <a:fillRect/>
          </a:stretch>
        </p:blipFill>
        <p:spPr bwMode="auto">
          <a:xfrm>
            <a:off x="497238" y="3873662"/>
            <a:ext cx="3656308" cy="26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школа\AppData\Local\Microsoft\Windows\Temporary Internet Files\Content.Word\DSC_0349.jpg">
            <a:extLst>
              <a:ext uri="{FF2B5EF4-FFF2-40B4-BE49-F238E27FC236}">
                <a16:creationId xmlns:a16="http://schemas.microsoft.com/office/drawing/2014/main" id="{5F46C3F9-76D1-4C4E-8FBB-832CFA9BBDF8}"/>
              </a:ext>
            </a:extLst>
          </p:cNvPr>
          <p:cNvPicPr/>
          <p:nvPr/>
        </p:nvPicPr>
        <p:blipFill>
          <a:blip r:embed="rId3" cstate="print">
            <a:lum bright="10000" contrast="10000"/>
          </a:blip>
          <a:srcRect t="5426" b="5392"/>
          <a:stretch>
            <a:fillRect/>
          </a:stretch>
        </p:blipFill>
        <p:spPr bwMode="auto">
          <a:xfrm>
            <a:off x="8593713" y="2913680"/>
            <a:ext cx="3101049" cy="29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школа\Downloads\SzeN2nx3L_Y.jpg">
            <a:extLst>
              <a:ext uri="{FF2B5EF4-FFF2-40B4-BE49-F238E27FC236}">
                <a16:creationId xmlns:a16="http://schemas.microsoft.com/office/drawing/2014/main" id="{D82F358B-70A7-4CE9-ABF0-F192B0412C75}"/>
              </a:ext>
            </a:extLst>
          </p:cNvPr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4374994" y="3388881"/>
            <a:ext cx="3854606" cy="294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130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55353-E5CD-4C25-803F-4E93A2F9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b="1" dirty="0">
              <a:solidFill>
                <a:schemeClr val="tx1">
                  <a:lumMod val="50000"/>
                  <a:lumOff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6A46A7-718D-423B-B521-C0D7363A6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124" y="365125"/>
            <a:ext cx="5624173" cy="56159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Cambria" pitchFamily="18" charset="0"/>
              </a:rPr>
              <a:t>Муниципальное мероприятие для педагогов образовательных организаций, реализующих образовательные программы дошкольного образования, «Педагогический квест «Педагог- профессия творческая» </a:t>
            </a:r>
          </a:p>
          <a:p>
            <a:pPr marL="0" indent="0">
              <a:buNone/>
            </a:pPr>
            <a:r>
              <a:rPr lang="ru-RU" sz="2400" dirty="0">
                <a:latin typeface="Cambria" pitchFamily="18" charset="0"/>
              </a:rPr>
              <a:t>Участники – 8 команд , 36 педагогов</a:t>
            </a:r>
          </a:p>
          <a:p>
            <a:pPr marL="0" indent="0">
              <a:buNone/>
            </a:pPr>
            <a:r>
              <a:rPr lang="ru-RU" sz="2400" dirty="0">
                <a:latin typeface="Cambria" pitchFamily="18" charset="0"/>
              </a:rPr>
              <a:t>1 место – команда «Ясные девчата»(</a:t>
            </a:r>
            <a:r>
              <a:rPr lang="ru-RU" sz="2400" dirty="0" err="1">
                <a:latin typeface="Cambria" pitchFamily="18" charset="0"/>
              </a:rPr>
              <a:t>Ординский</a:t>
            </a:r>
            <a:r>
              <a:rPr lang="ru-RU" sz="2400" dirty="0">
                <a:latin typeface="Cambria" pitchFamily="18" charset="0"/>
              </a:rPr>
              <a:t> детский сад, ул.Ясная)</a:t>
            </a:r>
          </a:p>
          <a:p>
            <a:pPr marL="0" indent="0">
              <a:buNone/>
            </a:pPr>
            <a:r>
              <a:rPr lang="ru-RU" sz="2400" dirty="0">
                <a:latin typeface="Cambria" pitchFamily="18" charset="0"/>
              </a:rPr>
              <a:t>2 место – команда «Пеликан» (</a:t>
            </a:r>
            <a:r>
              <a:rPr lang="ru-RU" sz="2400" dirty="0" err="1">
                <a:latin typeface="Cambria" pitchFamily="18" charset="0"/>
              </a:rPr>
              <a:t>Ординский</a:t>
            </a:r>
            <a:r>
              <a:rPr lang="ru-RU" sz="2400" dirty="0">
                <a:latin typeface="Cambria" pitchFamily="18" charset="0"/>
              </a:rPr>
              <a:t> детский сад, ул.Северная)</a:t>
            </a:r>
          </a:p>
          <a:p>
            <a:pPr marL="0" indent="0">
              <a:buNone/>
            </a:pPr>
            <a:r>
              <a:rPr lang="ru-RU" sz="2400" dirty="0">
                <a:latin typeface="Cambria" pitchFamily="18" charset="0"/>
              </a:rPr>
              <a:t>3 место – команда «Аккорд» (</a:t>
            </a:r>
            <a:r>
              <a:rPr lang="ru-RU" sz="2400" dirty="0" err="1">
                <a:latin typeface="Cambria" pitchFamily="18" charset="0"/>
              </a:rPr>
              <a:t>Шляпниковский</a:t>
            </a:r>
            <a:r>
              <a:rPr lang="ru-RU" sz="2400" dirty="0">
                <a:latin typeface="Cambria" pitchFamily="18" charset="0"/>
              </a:rPr>
              <a:t> детский сад)   </a:t>
            </a:r>
          </a:p>
        </p:txBody>
      </p:sp>
      <p:pic>
        <p:nvPicPr>
          <p:cNvPr id="6" name="Рисунок 5" descr="C:\Users\roo-spec7\Desktop\Квест - игра\ответы участников\собери подсказки\4 -педагогический квест -ответы\Шляпники\команда Аккор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4810">
            <a:off x="274880" y="483225"/>
            <a:ext cx="2931329" cy="318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Новая папка\Шутёмова Т.Л\Муниципальные конкурсы\муниципальные конкурсы 2023\Квест - игра\ответы участников\собери подсказки\4 -педагогический квест -ответы\Северная\4- педагогический квест - Север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2074" y="3213866"/>
            <a:ext cx="2286016" cy="2857520"/>
          </a:xfrm>
          <a:prstGeom prst="rect">
            <a:avLst/>
          </a:prstGeom>
          <a:noFill/>
        </p:spPr>
      </p:pic>
      <p:pic>
        <p:nvPicPr>
          <p:cNvPr id="7" name="Рисунок 6" descr="C:\Users\roo-spec7\Desktop\Квест - игра\ответы участников\Педагогический лайфхак\Постер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0636" y="365125"/>
            <a:ext cx="23574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6159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8E8CF7-FFC5-45D6-6000-6A527F2D70FC}"/>
              </a:ext>
            </a:extLst>
          </p:cNvPr>
          <p:cNvSpPr txBox="1"/>
          <p:nvPr/>
        </p:nvSpPr>
        <p:spPr>
          <a:xfrm>
            <a:off x="371960" y="540914"/>
            <a:ext cx="11515240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-apple-system"/>
              </a:rPr>
              <a:t>М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-apple-system"/>
              </a:rPr>
              <a:t>униципальный этап Всероссийского конкурса "Учитель года-2023".</a:t>
            </a:r>
            <a:endParaRPr lang="ru-RU" sz="2400" b="0" i="0" dirty="0">
              <a:solidFill>
                <a:srgbClr val="C00000"/>
              </a:solidFill>
              <a:effectLst/>
              <a:latin typeface="-apple-system"/>
            </a:endParaRPr>
          </a:p>
          <a:p>
            <a:endParaRPr lang="ru-RU" dirty="0">
              <a:solidFill>
                <a:srgbClr val="000000"/>
              </a:solidFill>
              <a:latin typeface="-apple-system"/>
            </a:endParaRPr>
          </a:p>
          <a:p>
            <a:r>
              <a:rPr lang="ru-RU" sz="2000" dirty="0">
                <a:latin typeface="Bookman Old Style" panose="02050604050505020204" pitchFamily="18" charset="0"/>
              </a:rPr>
              <a:t>Приняли участие 14 педагогов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1 место в номинации «Учитель общего образования»: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 Комарова Александра Ильинична, учитель русского языка и литературы МБОУ «</a:t>
            </a:r>
            <a:r>
              <a:rPr lang="ru-RU" sz="2000" dirty="0" err="1">
                <a:latin typeface="Bookman Old Style" panose="02050604050505020204" pitchFamily="18" charset="0"/>
              </a:rPr>
              <a:t>Ашапская</a:t>
            </a:r>
            <a:r>
              <a:rPr lang="ru-RU" sz="2000" dirty="0">
                <a:latin typeface="Bookman Old Style" panose="02050604050505020204" pitchFamily="18" charset="0"/>
              </a:rPr>
              <a:t> СОШ»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2 место в номинации «Учитель общего образования»: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 Зотова Ольга Аркадьевна, учитель начальных классов МКОУ «</a:t>
            </a:r>
            <a:r>
              <a:rPr lang="ru-RU" sz="2000" dirty="0" err="1">
                <a:latin typeface="Bookman Old Style" panose="02050604050505020204" pitchFamily="18" charset="0"/>
              </a:rPr>
              <a:t>Ашапская</a:t>
            </a:r>
            <a:r>
              <a:rPr lang="ru-RU" sz="2000" dirty="0">
                <a:latin typeface="Bookman Old Style" panose="02050604050505020204" pitchFamily="18" charset="0"/>
              </a:rPr>
              <a:t> ОШИ»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2 место в номинации «Педагогический дебют»: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Чуракова</a:t>
            </a:r>
            <a:r>
              <a:rPr lang="ru-RU" sz="2000" dirty="0">
                <a:latin typeface="Bookman Old Style" panose="02050604050505020204" pitchFamily="18" charset="0"/>
              </a:rPr>
              <a:t> Ирина Сергеевна, учитель начальных классов МБОУ «Ординская СОШ»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3 место в номинации «Педагогический дебют»:</a:t>
            </a:r>
          </a:p>
          <a:p>
            <a:r>
              <a:rPr lang="ru-RU" sz="2000" dirty="0" err="1">
                <a:latin typeface="Bookman Old Style" panose="02050604050505020204" pitchFamily="18" charset="0"/>
              </a:rPr>
              <a:t>Мухаматуллина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Сельвина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Фирдавесовна</a:t>
            </a:r>
            <a:r>
              <a:rPr lang="ru-RU" sz="2000" dirty="0">
                <a:latin typeface="Bookman Old Style" panose="02050604050505020204" pitchFamily="18" charset="0"/>
              </a:rPr>
              <a:t>, учитель физической культуры МБОУ «</a:t>
            </a:r>
            <a:r>
              <a:rPr lang="ru-RU" sz="2000" dirty="0" err="1">
                <a:latin typeface="Bookman Old Style" panose="02050604050505020204" pitchFamily="18" charset="0"/>
              </a:rPr>
              <a:t>Карьевская</a:t>
            </a:r>
            <a:r>
              <a:rPr lang="ru-RU" sz="2000" dirty="0">
                <a:latin typeface="Bookman Old Style" panose="02050604050505020204" pitchFamily="18" charset="0"/>
              </a:rPr>
              <a:t> СОШ»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1 место в номинации «Педагог дошкольного образования»: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 Ермакова Людмила Ивановна, воспитатель МБДОУ «Ординский детский сад»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2 место в номинации «Педагог дошкольного образования»: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Куляшова</a:t>
            </a:r>
            <a:r>
              <a:rPr lang="ru-RU" sz="2000" dirty="0">
                <a:latin typeface="Bookman Old Style" panose="02050604050505020204" pitchFamily="18" charset="0"/>
              </a:rPr>
              <a:t> Надежда Андреевна, воспитатель СП «</a:t>
            </a:r>
            <a:r>
              <a:rPr lang="ru-RU" sz="2000" dirty="0" err="1">
                <a:latin typeface="Bookman Old Style" panose="02050604050505020204" pitchFamily="18" charset="0"/>
              </a:rPr>
              <a:t>Ашапский</a:t>
            </a:r>
            <a:r>
              <a:rPr lang="ru-RU" sz="2000" dirty="0">
                <a:latin typeface="Bookman Old Style" panose="02050604050505020204" pitchFamily="18" charset="0"/>
              </a:rPr>
              <a:t> детский сад»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ookman Old Style" panose="02050604050505020204" pitchFamily="18" charset="0"/>
              </a:rPr>
              <a:t>3 место в номинации «Педагог дошкольного образования»: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 </a:t>
            </a:r>
            <a:r>
              <a:rPr lang="ru-RU" sz="2000" dirty="0" err="1">
                <a:latin typeface="Bookman Old Style" panose="02050604050505020204" pitchFamily="18" charset="0"/>
              </a:rPr>
              <a:t>Колышкина</a:t>
            </a:r>
            <a:r>
              <a:rPr lang="ru-RU" sz="2000" dirty="0">
                <a:latin typeface="Bookman Old Style" panose="02050604050505020204" pitchFamily="18" charset="0"/>
              </a:rPr>
              <a:t> Екатерина Александровна, воспитатель МБДОУ «Ординский детский сад»</a:t>
            </a:r>
          </a:p>
        </p:txBody>
      </p:sp>
    </p:spTree>
    <p:extLst>
      <p:ext uri="{BB962C8B-B14F-4D97-AF65-F5344CB8AC3E}">
        <p14:creationId xmlns:p14="http://schemas.microsoft.com/office/powerpoint/2010/main" val="236103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7D6E809B-47DE-4E00-A9FF-BE1378F76E8A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  <a:ea typeface="Arial"/>
                <a:cs typeface="Arial" panose="020B0604020202020204" pitchFamily="34" charset="0"/>
              </a:rPr>
              <a:t>О снижении бюрократической нагрузки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5BB573-E981-4390-880B-079B45FCD097}"/>
              </a:ext>
            </a:extLst>
          </p:cNvPr>
          <p:cNvSpPr txBox="1">
            <a:spLocks/>
          </p:cNvSpPr>
          <p:nvPr/>
        </p:nvSpPr>
        <p:spPr>
          <a:xfrm>
            <a:off x="5306422" y="1222899"/>
            <a:ext cx="6039601" cy="2638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8E0000"/>
                </a:solidFill>
                <a:latin typeface="Montserrat" panose="00000500000000000000" pitchFamily="2" charset="-52"/>
              </a:rPr>
              <a:t>Определено 5 документов,</a:t>
            </a:r>
            <a:br>
              <a:rPr lang="ru-RU" sz="2000" b="1" dirty="0">
                <a:solidFill>
                  <a:srgbClr val="8E0000"/>
                </a:solidFill>
                <a:latin typeface="Montserrat" panose="00000500000000000000" pitchFamily="2" charset="-52"/>
              </a:rPr>
            </a:br>
            <a:r>
              <a:rPr lang="ru-RU" sz="2000" b="1" dirty="0">
                <a:solidFill>
                  <a:srgbClr val="8E0000"/>
                </a:solidFill>
                <a:latin typeface="Montserrat" panose="00000500000000000000" pitchFamily="2" charset="-52"/>
              </a:rPr>
              <a:t>подготовка которых осуществляется учителями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Montserrat" panose="00000500000000000000" pitchFamily="2" charset="-52"/>
              </a:rPr>
              <a:t>Рабочая программа по учебному предмету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Montserrat" panose="00000500000000000000" pitchFamily="2" charset="-52"/>
              </a:rPr>
              <a:t>Журнал учета успеваемости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Montserrat" panose="00000500000000000000" pitchFamily="2" charset="-52"/>
              </a:rPr>
              <a:t>Характеристика на обучающихся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Montserrat" panose="00000500000000000000" pitchFamily="2" charset="-52"/>
              </a:rPr>
              <a:t>Рабочие программы курсов внеурочной деятельности</a:t>
            </a:r>
          </a:p>
          <a:p>
            <a:pPr marL="342900" indent="-342900">
              <a:spcBef>
                <a:spcPts val="9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Montserrat" panose="00000500000000000000" pitchFamily="2" charset="-52"/>
              </a:rPr>
              <a:t>План воспитательной работы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5DC8DF2-3A3E-4A8D-8EBD-30C035E51ACD}"/>
              </a:ext>
            </a:extLst>
          </p:cNvPr>
          <p:cNvSpPr txBox="1">
            <a:spLocks/>
          </p:cNvSpPr>
          <p:nvPr/>
        </p:nvSpPr>
        <p:spPr>
          <a:xfrm>
            <a:off x="5306422" y="4089375"/>
            <a:ext cx="6409712" cy="1863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8E0000"/>
                </a:solidFill>
                <a:latin typeface="Montserrat" panose="00000500000000000000" pitchFamily="2" charset="-52"/>
              </a:rPr>
              <a:t>Что планируется?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latin typeface="Montserrat" panose="00000500000000000000" pitchFamily="2" charset="-52"/>
              </a:rPr>
              <a:t>Утверждение перечня отчетной документации школы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>
                <a:latin typeface="Montserrat" panose="00000500000000000000" pitchFamily="2" charset="-52"/>
              </a:rPr>
              <a:t>Создание Единой информационной системы для автоматической выгрузки справок и получения информации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BC56E7-F456-413C-933F-23AEB7913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4" y="1336891"/>
            <a:ext cx="4305335" cy="43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4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3">
            <a:extLst>
              <a:ext uri="{FF2B5EF4-FFF2-40B4-BE49-F238E27FC236}">
                <a16:creationId xmlns:a16="http://schemas.microsoft.com/office/drawing/2014/main" id="{9CD27C7C-DB98-4EA3-AD36-6DE6E1DACFDE}"/>
              </a:ext>
            </a:extLst>
          </p:cNvPr>
          <p:cNvSpPr txBox="1">
            <a:spLocks/>
          </p:cNvSpPr>
          <p:nvPr/>
        </p:nvSpPr>
        <p:spPr>
          <a:xfrm>
            <a:off x="431800" y="1169043"/>
            <a:ext cx="6223000" cy="50682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Забота об учителе – не только в 2023 году!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Увеличенный в 2024 году фонд заработной платы педагогов будет направлен, прежде всего, на повышение окладов (базовых ставок)!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Провести ревизию нормативных актов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по стимулированию педагогов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(учесть всё новое)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Обеспечить введение нового Порядка аттестации педагогов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Picture 2" descr="https://linguacontact.com/wp-content/uploads/00-obshchiye-trebovaniya-k-perevodu-e1638149959799.jpg">
            <a:extLst>
              <a:ext uri="{FF2B5EF4-FFF2-40B4-BE49-F238E27FC236}">
                <a16:creationId xmlns:a16="http://schemas.microsoft.com/office/drawing/2014/main" id="{112042DA-14EE-411D-A633-9C6147F6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92" y="1169043"/>
            <a:ext cx="4996108" cy="28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5209CCD6-7D24-4783-9BEB-AB3A21364520}"/>
              </a:ext>
            </a:extLst>
          </p:cNvPr>
          <p:cNvSpPr txBox="1">
            <a:spLocks/>
          </p:cNvSpPr>
          <p:nvPr/>
        </p:nvSpPr>
        <p:spPr>
          <a:xfrm>
            <a:off x="1362634" y="49213"/>
            <a:ext cx="10494005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Идем к цели!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A0CD69-D443-4755-89C1-205C8733D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>
          <a:xfrm>
            <a:off x="359437" y="49213"/>
            <a:ext cx="1003197" cy="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22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"/>
            <a:ext cx="12192000" cy="6856835"/>
          </a:xfrm>
          <a:prstGeom prst="rect">
            <a:avLst/>
          </a:prstGeom>
        </p:spPr>
      </p:pic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</a:rPr>
              <a:t>Дошкольное образование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851AAB-AB1C-7CB4-318E-920551080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8" y="389728"/>
            <a:ext cx="2238062" cy="118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EDF4E-0215-4B8B-BBD1-CD7F49DEB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4" y="511152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6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Доступность дошкольного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02277" y="1285861"/>
            <a:ext cx="5124773" cy="484030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Обеспечение возможности детям получать качественное образование в условиях, отвечающих современным требованиям, независимо от места проживания ребенка.</a:t>
            </a:r>
          </a:p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Результат в </a:t>
            </a:r>
            <a:r>
              <a:rPr lang="ru-RU" sz="2400" u="sng" dirty="0" err="1">
                <a:latin typeface="Times New Roman" pitchFamily="18" charset="0"/>
                <a:cs typeface="Times New Roman" pitchFamily="18" charset="0"/>
              </a:rPr>
              <a:t>Ординском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 МО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охват детей дошкольным образованием в возрасте от 1,5 лет до 7 лет от числа заявившихся по состоянию на 01 января 2023 года составил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  <a:p>
            <a:endParaRPr lang="ru-RU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4874BD4-85C8-4C06-866A-D4F4E50F5F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512927"/>
              </p:ext>
            </p:extLst>
          </p:nvPr>
        </p:nvGraphicFramePr>
        <p:xfrm>
          <a:off x="464949" y="1441342"/>
          <a:ext cx="5991387" cy="5051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199" y="428604"/>
            <a:ext cx="8945105" cy="785818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Поддержка и развитие способностей и талантов детей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610385" y="1214422"/>
            <a:ext cx="5532895" cy="47834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Муниципальный онлайн-конкурс видеороликов  для детей дошкольного возраста «Загадки матушки Природы или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НЕОбычные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эксперименты на улице»   7 дошкольников из 4 образовательных организаций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 Муниципальный этап Всероссийского профориентационного технологического конкурса  дошкольных образовательных учреждений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сезона 2022- 2023  - 5 команд</a:t>
            </a:r>
          </a:p>
          <a:p>
            <a:pPr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Межмуниципальный этап Всероссийского профориентационного технологического конкурса  дошкольных образовательных учреждений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ИКаРёнок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сезона 2022- 2023  - команда  «Открытие» МБДОУ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Ординский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детский сад» – 4 место </a:t>
            </a: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roo-spec7\Desktop\Downloads\1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34414" y="1353425"/>
            <a:ext cx="5214976" cy="493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238480" y="214290"/>
            <a:ext cx="5786478" cy="642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7475" y="1000109"/>
            <a:ext cx="3859694" cy="316612"/>
          </a:xfrm>
          <a:prstGeom prst="rect">
            <a:avLst/>
          </a:prstGeom>
        </p:spPr>
        <p:txBody>
          <a:bodyPr vert="horz" wrap="square" lIns="0" tIns="8750" rIns="0" bIns="0" rtlCol="0">
            <a:spAutoFit/>
          </a:bodyPr>
          <a:lstStyle/>
          <a:p>
            <a:pPr marL="8334" algn="ctr">
              <a:spcBef>
                <a:spcPts val="69"/>
              </a:spcBef>
            </a:pPr>
            <a:r>
              <a:rPr sz="2000" b="1" spc="-23">
                <a:latin typeface="Times New Roman" pitchFamily="18" charset="0"/>
                <a:cs typeface="Times New Roman" pitchFamily="18" charset="0"/>
              </a:rPr>
              <a:t>Формы</a:t>
            </a:r>
            <a:r>
              <a:rPr lang="ru-RU" sz="2000" b="1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18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0" dirty="0">
                <a:latin typeface="Times New Roman" pitchFamily="18" charset="0"/>
                <a:cs typeface="Times New Roman" pitchFamily="18" charset="0"/>
              </a:rPr>
              <a:t>работы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6942" y="1602292"/>
            <a:ext cx="4211735" cy="4703029"/>
          </a:xfrm>
          <a:prstGeom prst="rect">
            <a:avLst/>
          </a:prstGeom>
        </p:spPr>
        <p:txBody>
          <a:bodyPr vert="horz" wrap="square" lIns="0" tIns="24585" rIns="0" bIns="0" rtlCol="0">
            <a:spAutoFit/>
          </a:bodyPr>
          <a:lstStyle/>
          <a:p>
            <a:pPr marL="196260" marR="3333" indent="-188343">
              <a:lnSpc>
                <a:spcPts val="991"/>
              </a:lnSpc>
              <a:spcBef>
                <a:spcPts val="194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10" dirty="0" err="1">
                <a:latin typeface="Times New Roman" pitchFamily="18" charset="0"/>
                <a:cs typeface="Times New Roman" pitchFamily="18" charset="0"/>
              </a:rPr>
              <a:t>Занятия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30" dirty="0" err="1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3" dirty="0" err="1">
                <a:latin typeface="Times New Roman" pitchFamily="18" charset="0"/>
                <a:cs typeface="Times New Roman" pitchFamily="18" charset="0"/>
              </a:rPr>
              <a:t>ознакомлению</a:t>
            </a:r>
            <a:r>
              <a:rPr spc="23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pc="23" dirty="0">
              <a:latin typeface="Times New Roman" pitchFamily="18" charset="0"/>
              <a:cs typeface="Times New Roman" pitchFamily="18" charset="0"/>
            </a:endParaRPr>
          </a:p>
          <a:p>
            <a:pPr marL="196260" marR="3333" indent="-188343">
              <a:lnSpc>
                <a:spcPts val="991"/>
              </a:lnSpc>
              <a:spcBef>
                <a:spcPts val="194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endParaRPr lang="ru-RU" spc="23" dirty="0">
              <a:latin typeface="Times New Roman" pitchFamily="18" charset="0"/>
              <a:cs typeface="Times New Roman" pitchFamily="18" charset="0"/>
            </a:endParaRPr>
          </a:p>
          <a:p>
            <a:pPr marL="7917" marR="3333">
              <a:lnSpc>
                <a:spcPts val="991"/>
              </a:lnSpc>
              <a:spcBef>
                <a:spcPts val="194"/>
              </a:spcBef>
              <a:tabLst>
                <a:tab pos="196260" algn="l"/>
                <a:tab pos="196676" algn="l"/>
              </a:tabLst>
            </a:pPr>
            <a:r>
              <a:rPr spc="20" dirty="0" err="1">
                <a:latin typeface="Times New Roman" pitchFamily="18" charset="0"/>
                <a:cs typeface="Times New Roman" pitchFamily="18" charset="0"/>
              </a:rPr>
              <a:t>дошкольников</a:t>
            </a:r>
            <a:r>
              <a:rPr spc="-11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9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трудом</a:t>
            </a:r>
            <a:r>
              <a:rPr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7" dirty="0">
                <a:latin typeface="Times New Roman" pitchFamily="18" charset="0"/>
                <a:cs typeface="Times New Roman" pitchFamily="18" charset="0"/>
              </a:rPr>
              <a:t>взрослых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spcBef>
                <a:spcPts val="46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16" dirty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игры,</a:t>
            </a:r>
            <a:r>
              <a:rPr spc="-2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2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 err="1">
                <a:latin typeface="Times New Roman" pitchFamily="18" charset="0"/>
                <a:cs typeface="Times New Roman" pitchFamily="18" charset="0"/>
              </a:rPr>
              <a:t>викторины</a:t>
            </a:r>
            <a:endParaRPr lang="ru-RU" spc="20"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lnSpc>
                <a:spcPts val="1047"/>
              </a:lnSpc>
              <a:spcBef>
                <a:spcPts val="47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13" dirty="0" err="1">
                <a:latin typeface="Times New Roman" pitchFamily="18" charset="0"/>
                <a:cs typeface="Times New Roman" pitchFamily="18" charset="0"/>
              </a:rPr>
              <a:t>Сюжетно-ролевые</a:t>
            </a:r>
            <a:r>
              <a:rPr spc="-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 err="1"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pc="26"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lnSpc>
                <a:spcPts val="1047"/>
              </a:lnSpc>
              <a:spcBef>
                <a:spcPts val="47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991"/>
              </a:lnSpc>
            </a:pPr>
            <a:r>
              <a:rPr spc="-30" dirty="0">
                <a:latin typeface="Times New Roman" pitchFamily="18" charset="0"/>
                <a:cs typeface="Times New Roman" pitchFamily="18" charset="0"/>
              </a:rPr>
              <a:t>«Магазин»,</a:t>
            </a:r>
            <a:r>
              <a:rPr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3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pc="-23" dirty="0" err="1">
                <a:latin typeface="Times New Roman" pitchFamily="18" charset="0"/>
                <a:cs typeface="Times New Roman" pitchFamily="18" charset="0"/>
              </a:rPr>
              <a:t>Строители</a:t>
            </a:r>
            <a:r>
              <a:rPr spc="-23" dirty="0">
                <a:latin typeface="Times New Roman" pitchFamily="18" charset="0"/>
                <a:cs typeface="Times New Roman" pitchFamily="18" charset="0"/>
              </a:rPr>
              <a:t>»,</a:t>
            </a:r>
            <a:endParaRPr lang="ru-RU" spc="-23"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991"/>
              </a:lnSpc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991"/>
              </a:lnSpc>
            </a:pPr>
            <a:r>
              <a:rPr spc="3" dirty="0">
                <a:latin typeface="Times New Roman" pitchFamily="18" charset="0"/>
                <a:cs typeface="Times New Roman" pitchFamily="18" charset="0"/>
              </a:rPr>
              <a:t>«Пожарная </a:t>
            </a:r>
            <a:r>
              <a:rPr spc="-46" dirty="0">
                <a:latin typeface="Times New Roman" pitchFamily="18" charset="0"/>
                <a:cs typeface="Times New Roman" pitchFamily="18" charset="0"/>
              </a:rPr>
              <a:t>часть»,</a:t>
            </a:r>
            <a:r>
              <a:rPr spc="-2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46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pc="-46" dirty="0" err="1"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spc="-46" dirty="0">
                <a:latin typeface="Times New Roman" pitchFamily="18" charset="0"/>
                <a:cs typeface="Times New Roman" pitchFamily="18" charset="0"/>
              </a:rPr>
              <a:t>»,</a:t>
            </a:r>
            <a:endParaRPr lang="ru-RU" spc="-46"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991"/>
              </a:lnSpc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1047"/>
              </a:lnSpc>
            </a:pPr>
            <a:r>
              <a:rPr spc="-13" dirty="0">
                <a:latin typeface="Times New Roman" pitchFamily="18" charset="0"/>
                <a:cs typeface="Times New Roman" pitchFamily="18" charset="0"/>
              </a:rPr>
              <a:t>«Космос» </a:t>
            </a:r>
            <a:r>
              <a:rPr spc="43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1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pc="-20"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1047"/>
              </a:lnSpc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lnSpc>
                <a:spcPts val="1047"/>
              </a:lnSpc>
              <a:spcBef>
                <a:spcPts val="47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20" dirty="0" err="1">
                <a:latin typeface="Times New Roman" pitchFamily="18" charset="0"/>
                <a:cs typeface="Times New Roman" pitchFamily="18" charset="0"/>
              </a:rPr>
              <a:t>Чтение</a:t>
            </a:r>
            <a:r>
              <a:rPr spc="-1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3" dirty="0" err="1">
                <a:latin typeface="Times New Roman" pitchFamily="18" charset="0"/>
                <a:cs typeface="Times New Roman" pitchFamily="18" charset="0"/>
              </a:rPr>
              <a:t>художественной</a:t>
            </a:r>
            <a:endParaRPr lang="ru-RU" spc="13"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lnSpc>
                <a:spcPts val="1047"/>
              </a:lnSpc>
              <a:spcBef>
                <a:spcPts val="47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1047"/>
              </a:lnSpc>
            </a:pPr>
            <a:r>
              <a:rPr spc="-7" dirty="0" err="1">
                <a:latin typeface="Times New Roman" pitchFamily="18" charset="0"/>
                <a:cs typeface="Times New Roman" pitchFamily="18" charset="0"/>
              </a:rPr>
              <a:t>литературы</a:t>
            </a:r>
            <a:r>
              <a:rPr spc="-7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pc="-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0" dirty="0" err="1">
                <a:latin typeface="Times New Roman" pitchFamily="18" charset="0"/>
                <a:cs typeface="Times New Roman" pitchFamily="18" charset="0"/>
              </a:rPr>
              <a:t>беседы</a:t>
            </a:r>
            <a:endParaRPr lang="ru-RU" spc="20" dirty="0">
              <a:latin typeface="Times New Roman" pitchFamily="18" charset="0"/>
              <a:cs typeface="Times New Roman" pitchFamily="18" charset="0"/>
            </a:endParaRPr>
          </a:p>
          <a:p>
            <a:pPr marL="196260">
              <a:lnSpc>
                <a:spcPts val="1047"/>
              </a:lnSpc>
            </a:pP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179175" indent="-188343">
              <a:lnSpc>
                <a:spcPts val="991"/>
              </a:lnSpc>
              <a:spcBef>
                <a:spcPts val="607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Экскурсии,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целевые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прогулки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7917" marR="179175">
              <a:lnSpc>
                <a:spcPts val="991"/>
              </a:lnSpc>
              <a:spcBef>
                <a:spcPts val="607"/>
              </a:spcBef>
              <a:tabLst>
                <a:tab pos="196260" algn="l"/>
                <a:tab pos="196676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встречи</a:t>
            </a:r>
            <a:r>
              <a:rPr spc="-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8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3" dirty="0">
                <a:latin typeface="Times New Roman" pitchFamily="18" charset="0"/>
                <a:cs typeface="Times New Roman" pitchFamily="18" charset="0"/>
              </a:rPr>
              <a:t>работниками</a:t>
            </a:r>
            <a:r>
              <a:rPr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разных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7917" marR="179175">
              <a:lnSpc>
                <a:spcPts val="991"/>
              </a:lnSpc>
              <a:spcBef>
                <a:spcPts val="607"/>
              </a:spcBef>
              <a:tabLst>
                <a:tab pos="196260" algn="l"/>
                <a:tab pos="196676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профессий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spcBef>
                <a:spcPts val="46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13" dirty="0" err="1">
                <a:latin typeface="Times New Roman" pitchFamily="18" charset="0"/>
                <a:cs typeface="Times New Roman" pitchFamily="18" charset="0"/>
              </a:rPr>
              <a:t>Тематические</a:t>
            </a:r>
            <a:r>
              <a:rPr spc="-1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 err="1">
                <a:latin typeface="Times New Roman" pitchFamily="18" charset="0"/>
                <a:cs typeface="Times New Roman" pitchFamily="18" charset="0"/>
              </a:rPr>
              <a:t>недели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lnSpc>
                <a:spcPts val="1047"/>
              </a:lnSpc>
              <a:spcBef>
                <a:spcPts val="482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16" dirty="0" err="1">
                <a:latin typeface="Times New Roman" pitchFamily="18" charset="0"/>
                <a:cs typeface="Times New Roman" pitchFamily="18" charset="0"/>
              </a:rPr>
              <a:t>Совместная</a:t>
            </a:r>
            <a:r>
              <a:rPr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7" dirty="0" err="1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pc="7"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lnSpc>
                <a:spcPts val="1047"/>
              </a:lnSpc>
              <a:spcBef>
                <a:spcPts val="482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96260" marR="136257">
              <a:lnSpc>
                <a:spcPts val="991"/>
              </a:lnSpc>
              <a:spcBef>
                <a:spcPts val="69"/>
              </a:spcBef>
            </a:pPr>
            <a:r>
              <a:rPr spc="26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родителями,</a:t>
            </a:r>
            <a:r>
              <a:rPr spc="-2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 err="1">
                <a:latin typeface="Times New Roman" pitchFamily="18" charset="0"/>
                <a:cs typeface="Times New Roman" pitchFamily="18" charset="0"/>
              </a:rPr>
              <a:t>самостоятельная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pc="10" dirty="0">
              <a:latin typeface="Times New Roman" pitchFamily="18" charset="0"/>
              <a:cs typeface="Times New Roman" pitchFamily="18" charset="0"/>
            </a:endParaRPr>
          </a:p>
          <a:p>
            <a:pPr marL="196260" marR="136257">
              <a:lnSpc>
                <a:spcPts val="991"/>
              </a:lnSpc>
              <a:spcBef>
                <a:spcPts val="69"/>
              </a:spcBef>
            </a:pPr>
            <a:endParaRPr lang="ru-RU" spc="10" dirty="0">
              <a:latin typeface="Times New Roman" pitchFamily="18" charset="0"/>
              <a:cs typeface="Times New Roman" pitchFamily="18" charset="0"/>
            </a:endParaRPr>
          </a:p>
          <a:p>
            <a:pPr marL="196260" marR="136257">
              <a:lnSpc>
                <a:spcPts val="991"/>
              </a:lnSpc>
              <a:spcBef>
                <a:spcPts val="69"/>
              </a:spcBef>
            </a:pPr>
            <a:r>
              <a:rPr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7" dirty="0" err="1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spc="-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6" dirty="0" err="1">
                <a:latin typeface="Times New Roman" pitchFamily="18" charset="0"/>
                <a:cs typeface="Times New Roman" pitchFamily="18" charset="0"/>
              </a:rPr>
              <a:t>детей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spcBef>
                <a:spcPts val="469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10" dirty="0">
                <a:latin typeface="Times New Roman" pitchFamily="18" charset="0"/>
                <a:cs typeface="Times New Roman" pitchFamily="18" charset="0"/>
              </a:rPr>
              <a:t>Занятия</a:t>
            </a:r>
            <a:r>
              <a:rPr spc="-1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30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pc="-1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робототехнике</a:t>
            </a:r>
            <a:r>
              <a:rPr spc="-9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43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др.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5638" y="1000108"/>
            <a:ext cx="1773838" cy="562833"/>
          </a:xfrm>
          <a:prstGeom prst="rect">
            <a:avLst/>
          </a:prstGeom>
        </p:spPr>
        <p:txBody>
          <a:bodyPr vert="horz" wrap="square" lIns="0" tIns="8750" rIns="0" bIns="0" rtlCol="0">
            <a:spAutoFit/>
          </a:bodyPr>
          <a:lstStyle/>
          <a:p>
            <a:pPr marL="8334" marR="3333">
              <a:spcBef>
                <a:spcPts val="69"/>
              </a:spcBef>
            </a:pPr>
            <a:r>
              <a:rPr b="1" spc="-23" dirty="0">
                <a:latin typeface="Times New Roman" pitchFamily="18" charset="0"/>
                <a:cs typeface="Times New Roman" pitchFamily="18" charset="0"/>
              </a:rPr>
              <a:t>Педагоги</a:t>
            </a:r>
            <a:r>
              <a:rPr b="1" spc="-3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b="1" spc="-13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b="1" spc="-2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b="1" spc="-16" dirty="0">
                <a:latin typeface="Times New Roman" pitchFamily="18" charset="0"/>
                <a:cs typeface="Times New Roman" pitchFamily="18" charset="0"/>
              </a:rPr>
              <a:t>кие  </a:t>
            </a:r>
            <a:r>
              <a:rPr b="1" spc="-26" dirty="0">
                <a:latin typeface="Times New Roman" pitchFamily="18" charset="0"/>
                <a:cs typeface="Times New Roman" pitchFamily="18" charset="0"/>
              </a:rPr>
              <a:t>технологии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60279" y="1857365"/>
            <a:ext cx="2286014" cy="2623485"/>
          </a:xfrm>
          <a:prstGeom prst="rect">
            <a:avLst/>
          </a:prstGeom>
        </p:spPr>
        <p:txBody>
          <a:bodyPr vert="horz" wrap="square" lIns="0" tIns="24585" rIns="0" bIns="0" rtlCol="0">
            <a:spAutoFit/>
          </a:bodyPr>
          <a:lstStyle/>
          <a:p>
            <a:pPr marL="196260" marR="320432" indent="-188343">
              <a:lnSpc>
                <a:spcPts val="991"/>
              </a:lnSpc>
              <a:spcBef>
                <a:spcPts val="194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7" dirty="0" err="1">
                <a:latin typeface="Times New Roman" pitchFamily="18" charset="0"/>
                <a:cs typeface="Times New Roman" pitchFamily="18" charset="0"/>
              </a:rPr>
              <a:t>Технология</a:t>
            </a:r>
            <a:endParaRPr lang="ru-RU" spc="7" dirty="0">
              <a:latin typeface="Times New Roman" pitchFamily="18" charset="0"/>
              <a:cs typeface="Times New Roman" pitchFamily="18" charset="0"/>
            </a:endParaRPr>
          </a:p>
          <a:p>
            <a:pPr marL="7917" marR="320432">
              <a:lnSpc>
                <a:spcPts val="991"/>
              </a:lnSpc>
              <a:spcBef>
                <a:spcPts val="194"/>
              </a:spcBef>
              <a:tabLst>
                <a:tab pos="196260" algn="l"/>
                <a:tab pos="196676" algn="l"/>
              </a:tabLst>
            </a:pPr>
            <a:endParaRPr lang="ru-RU" spc="7" dirty="0">
              <a:latin typeface="Times New Roman" pitchFamily="18" charset="0"/>
              <a:cs typeface="Times New Roman" pitchFamily="18" charset="0"/>
            </a:endParaRPr>
          </a:p>
          <a:p>
            <a:pPr marL="7917" marR="320432">
              <a:lnSpc>
                <a:spcPts val="991"/>
              </a:lnSpc>
              <a:spcBef>
                <a:spcPts val="194"/>
              </a:spcBef>
              <a:tabLst>
                <a:tab pos="196260" algn="l"/>
                <a:tab pos="196676" algn="l"/>
              </a:tabLst>
            </a:pPr>
            <a:r>
              <a:rPr spc="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79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pc="-3" dirty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тир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вания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92505" indent="-188343">
              <a:lnSpc>
                <a:spcPct val="90100"/>
              </a:lnSpc>
              <a:spcBef>
                <a:spcPts val="774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7" dirty="0">
                <a:latin typeface="Times New Roman" pitchFamily="18" charset="0"/>
                <a:cs typeface="Times New Roman" pitchFamily="18" charset="0"/>
              </a:rPr>
              <a:t>Познавательно-  </a:t>
            </a:r>
            <a:r>
              <a:rPr spc="43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23" dirty="0">
                <a:latin typeface="Times New Roman" pitchFamily="18" charset="0"/>
                <a:cs typeface="Times New Roman" pitchFamily="18" charset="0"/>
              </a:rPr>
              <a:t>сслед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ва</a:t>
            </a:r>
            <a:r>
              <a:rPr spc="-13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pc="3" dirty="0">
                <a:latin typeface="Times New Roman" pitchFamily="18" charset="0"/>
                <a:cs typeface="Times New Roman" pitchFamily="18" charset="0"/>
              </a:rPr>
              <a:t>ельская  </a:t>
            </a:r>
            <a:r>
              <a:rPr spc="7" dirty="0">
                <a:latin typeface="Times New Roman" pitchFamily="18" charset="0"/>
                <a:cs typeface="Times New Roman" pitchFamily="18" charset="0"/>
              </a:rPr>
              <a:t>технология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573361" indent="-188343">
              <a:lnSpc>
                <a:spcPts val="991"/>
              </a:lnSpc>
              <a:spcBef>
                <a:spcPts val="801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20" dirty="0" err="1">
                <a:latin typeface="Times New Roman" pitchFamily="18" charset="0"/>
                <a:cs typeface="Times New Roman" pitchFamily="18" charset="0"/>
              </a:rPr>
              <a:t>Проектные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pc="20" dirty="0">
              <a:latin typeface="Times New Roman" pitchFamily="18" charset="0"/>
              <a:cs typeface="Times New Roman" pitchFamily="18" charset="0"/>
            </a:endParaRPr>
          </a:p>
          <a:p>
            <a:pPr marL="7917" marR="573361">
              <a:lnSpc>
                <a:spcPts val="991"/>
              </a:lnSpc>
              <a:spcBef>
                <a:spcPts val="801"/>
              </a:spcBef>
              <a:tabLst>
                <a:tab pos="196260" algn="l"/>
                <a:tab pos="196676" algn="l"/>
              </a:tabLst>
            </a:pPr>
            <a:r>
              <a:rPr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7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59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pc="33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pc="3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pc="43" dirty="0">
                <a:latin typeface="Times New Roman" pitchFamily="18" charset="0"/>
                <a:cs typeface="Times New Roman" pitchFamily="18" charset="0"/>
              </a:rPr>
              <a:t>ии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spcBef>
                <a:spcPts val="666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26" dirty="0">
                <a:latin typeface="Times New Roman" pitchFamily="18" charset="0"/>
                <a:cs typeface="Times New Roman" pitchFamily="18" charset="0"/>
              </a:rPr>
              <a:t>Игровые</a:t>
            </a:r>
            <a:r>
              <a:rPr spc="-1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технологии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573361" indent="-188343">
              <a:lnSpc>
                <a:spcPts val="991"/>
              </a:lnSpc>
              <a:spcBef>
                <a:spcPts val="804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spc="20" dirty="0" err="1">
                <a:latin typeface="Times New Roman" pitchFamily="18" charset="0"/>
                <a:cs typeface="Times New Roman" pitchFamily="18" charset="0"/>
              </a:rPr>
              <a:t>Цифровые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pc="20" dirty="0">
              <a:latin typeface="Times New Roman" pitchFamily="18" charset="0"/>
              <a:cs typeface="Times New Roman" pitchFamily="18" charset="0"/>
            </a:endParaRPr>
          </a:p>
          <a:p>
            <a:pPr marL="7917" marR="573361">
              <a:lnSpc>
                <a:spcPts val="991"/>
              </a:lnSpc>
              <a:spcBef>
                <a:spcPts val="804"/>
              </a:spcBef>
              <a:tabLst>
                <a:tab pos="196260" algn="l"/>
                <a:tab pos="196676" algn="l"/>
              </a:tabLst>
            </a:pPr>
            <a:r>
              <a:rPr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spc="-7" dirty="0" err="1">
                <a:latin typeface="Times New Roman" pitchFamily="18" charset="0"/>
                <a:cs typeface="Times New Roman" pitchFamily="18" charset="0"/>
              </a:rPr>
              <a:t>е</a:t>
            </a:r>
            <a:r>
              <a:rPr spc="-59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spc="33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spc="26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spc="20" dirty="0" err="1">
                <a:latin typeface="Times New Roman" pitchFamily="18" charset="0"/>
                <a:cs typeface="Times New Roman" pitchFamily="18" charset="0"/>
              </a:rPr>
              <a:t>л</a:t>
            </a:r>
            <a:r>
              <a:rPr spc="16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spc="3" dirty="0" err="1">
                <a:latin typeface="Times New Roman" pitchFamily="18" charset="0"/>
                <a:cs typeface="Times New Roman" pitchFamily="18" charset="0"/>
              </a:rPr>
              <a:t>г</a:t>
            </a:r>
            <a:r>
              <a:rPr spc="43" dirty="0" err="1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pc="43" dirty="0">
                <a:latin typeface="Times New Roman" pitchFamily="18" charset="0"/>
                <a:cs typeface="Times New Roman" pitchFamily="18" charset="0"/>
              </a:rPr>
              <a:t>и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96133" y="2644679"/>
            <a:ext cx="1663647" cy="1669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53086" y="2674624"/>
            <a:ext cx="2613842" cy="1508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0279" y="4565677"/>
            <a:ext cx="3117024" cy="2025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76296" y="4450254"/>
            <a:ext cx="2613847" cy="20252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73532" y="963283"/>
            <a:ext cx="1955076" cy="1503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26" name="object 26"/>
          <p:cNvSpPr/>
          <p:nvPr/>
        </p:nvSpPr>
        <p:spPr>
          <a:xfrm>
            <a:off x="4200416" y="1247361"/>
            <a:ext cx="0" cy="2794635"/>
          </a:xfrm>
          <a:custGeom>
            <a:avLst/>
            <a:gdLst/>
            <a:ahLst/>
            <a:cxnLst/>
            <a:rect l="l" t="t" r="r" b="b"/>
            <a:pathLst>
              <a:path h="4968240">
                <a:moveTo>
                  <a:pt x="0" y="0"/>
                </a:moveTo>
                <a:lnTo>
                  <a:pt x="0" y="4967998"/>
                </a:lnTo>
              </a:path>
            </a:pathLst>
          </a:custGeom>
          <a:ln w="19812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53256" y="1142985"/>
            <a:ext cx="0" cy="2794635"/>
          </a:xfrm>
          <a:custGeom>
            <a:avLst/>
            <a:gdLst/>
            <a:ahLst/>
            <a:cxnLst/>
            <a:rect l="l" t="t" r="r" b="b"/>
            <a:pathLst>
              <a:path h="4968240">
                <a:moveTo>
                  <a:pt x="0" y="0"/>
                </a:moveTo>
                <a:lnTo>
                  <a:pt x="0" y="4967998"/>
                </a:lnTo>
              </a:path>
            </a:pathLst>
          </a:custGeom>
          <a:ln w="19812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C:\Users\roo-spec7\Desktop\отчёт по ДОУ 2022-2023\Образовательная среда Орда ДОУ\Образовательная среда Орда ДОУ\abpHsvZHZH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48439" y="355894"/>
            <a:ext cx="2389557" cy="1918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7042" y="3929066"/>
            <a:ext cx="71438" cy="500066"/>
            <a:chOff x="0" y="6432803"/>
            <a:chExt cx="12192000" cy="425450"/>
          </a:xfrm>
        </p:grpSpPr>
        <p:sp>
          <p:nvSpPr>
            <p:cNvPr id="3" name="object 3"/>
            <p:cNvSpPr/>
            <p:nvPr/>
          </p:nvSpPr>
          <p:spPr>
            <a:xfrm>
              <a:off x="11867133" y="6576974"/>
              <a:ext cx="226771" cy="19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8327" y="6490716"/>
              <a:ext cx="179831" cy="3352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6221" y="6537045"/>
              <a:ext cx="2267712" cy="1295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6221" y="6646773"/>
              <a:ext cx="1015631" cy="1295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81925" y="150396"/>
            <a:ext cx="8942522" cy="635398"/>
            <a:chOff x="426719" y="190449"/>
            <a:chExt cx="8323580" cy="386080"/>
          </a:xfrm>
        </p:grpSpPr>
        <p:sp>
          <p:nvSpPr>
            <p:cNvPr id="8" name="object 8"/>
            <p:cNvSpPr/>
            <p:nvPr/>
          </p:nvSpPr>
          <p:spPr>
            <a:xfrm>
              <a:off x="426719" y="190449"/>
              <a:ext cx="4560570" cy="3858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11903" y="190449"/>
              <a:ext cx="368808" cy="3858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68188" y="190449"/>
              <a:ext cx="3681984" cy="3858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632247" y="898902"/>
            <a:ext cx="9053475" cy="415557"/>
          </a:xfrm>
          <a:prstGeom prst="rect">
            <a:avLst/>
          </a:prstGeom>
        </p:spPr>
        <p:txBody>
          <a:bodyPr vert="horz" wrap="square" lIns="0" tIns="22918" rIns="0" bIns="0" rtlCol="0">
            <a:spAutoFit/>
          </a:bodyPr>
          <a:lstStyle/>
          <a:p>
            <a:pPr marL="8334" marR="311265" algn="ctr">
              <a:lnSpc>
                <a:spcPts val="919"/>
              </a:lnSpc>
              <a:spcBef>
                <a:spcPts val="180"/>
              </a:spcBef>
            </a:pPr>
            <a:r>
              <a:rPr b="1" spc="-26" dirty="0"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b="1" spc="-33" dirty="0">
                <a:latin typeface="Times New Roman" pitchFamily="18" charset="0"/>
                <a:cs typeface="Times New Roman" pitchFamily="18" charset="0"/>
              </a:rPr>
              <a:t>выделяется по </a:t>
            </a:r>
            <a:r>
              <a:rPr b="1" spc="-69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38,0 </a:t>
            </a:r>
            <a:r>
              <a:rPr b="1" spc="-43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b="1" spc="-39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руб.  </a:t>
            </a:r>
            <a:r>
              <a:rPr b="1" spc="-43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b="1" spc="-4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15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b="1" spc="-1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1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20" dirty="0" err="1">
                <a:latin typeface="Times New Roman" pitchFamily="18" charset="0"/>
                <a:cs typeface="Times New Roman" pitchFamily="18" charset="0"/>
              </a:rPr>
              <a:t>детских</a:t>
            </a:r>
            <a:r>
              <a:rPr b="1" spc="-14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30" dirty="0" err="1">
                <a:latin typeface="Times New Roman" pitchFamily="18" charset="0"/>
                <a:cs typeface="Times New Roman" pitchFamily="18" charset="0"/>
              </a:rPr>
              <a:t>садов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8334"/>
            <a:r>
              <a:rPr b="1" spc="-16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b="1" spc="-89" dirty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spc="-8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20" dirty="0" err="1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b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39" dirty="0"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b="1" spc="-30" dirty="0">
                <a:latin typeface="Times New Roman" pitchFamily="18" charset="0"/>
                <a:cs typeface="Times New Roman" pitchFamily="18" charset="0"/>
              </a:rPr>
              <a:t>поставлено</a:t>
            </a:r>
            <a:r>
              <a:rPr b="1" spc="-10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36" dirty="0">
                <a:latin typeface="Times New Roman" pitchFamily="18" charset="0"/>
                <a:cs typeface="Times New Roman" pitchFamily="18" charset="0"/>
              </a:rPr>
              <a:t>оборудование: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24897" y="1314459"/>
            <a:ext cx="7580757" cy="5265844"/>
          </a:xfrm>
          <a:prstGeom prst="rect">
            <a:avLst/>
          </a:prstGeom>
        </p:spPr>
        <p:txBody>
          <a:bodyPr vert="horz" wrap="square" lIns="0" tIns="7917" rIns="0" bIns="0" rtlCol="0">
            <a:spAutoFit/>
          </a:bodyPr>
          <a:lstStyle/>
          <a:p>
            <a:pPr marL="196260" marR="245012" indent="-188343">
              <a:spcBef>
                <a:spcPts val="62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b="1" spc="-26" dirty="0">
                <a:latin typeface="Times New Roman" pitchFamily="18" charset="0"/>
                <a:cs typeface="Times New Roman" pitchFamily="18" charset="0"/>
              </a:rPr>
              <a:t>Спортивно-игровое </a:t>
            </a:r>
            <a:r>
              <a:rPr b="1" spc="-49" dirty="0">
                <a:latin typeface="Times New Roman" pitchFamily="18" charset="0"/>
                <a:cs typeface="Times New Roman" pitchFamily="18" charset="0"/>
              </a:rPr>
              <a:t>(прогулочное) </a:t>
            </a:r>
            <a:r>
              <a:rPr b="1" spc="-26" dirty="0">
                <a:latin typeface="Times New Roman" pitchFamily="18" charset="0"/>
                <a:cs typeface="Times New Roman" pitchFamily="18" charset="0"/>
              </a:rPr>
              <a:t>оборудование 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(уличные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спортивно-игровые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комплексы,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малые 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архитектурные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spc="-66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pc="3" dirty="0">
                <a:latin typeface="Times New Roman" pitchFamily="18" charset="0"/>
                <a:cs typeface="Times New Roman" pitchFamily="18" charset="0"/>
              </a:rPr>
              <a:t>песочницы, </a:t>
            </a:r>
            <a:r>
              <a:rPr spc="-3" dirty="0">
                <a:latin typeface="Times New Roman" pitchFamily="18" charset="0"/>
                <a:cs typeface="Times New Roman" pitchFamily="18" charset="0"/>
              </a:rPr>
              <a:t>качалки </a:t>
            </a:r>
            <a:r>
              <a:rPr spc="7" dirty="0">
                <a:latin typeface="Times New Roman" pitchFamily="18" charset="0"/>
                <a:cs typeface="Times New Roman" pitchFamily="18" charset="0"/>
              </a:rPr>
              <a:t>на  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пружине </a:t>
            </a:r>
            <a:r>
              <a:rPr spc="36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16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43" dirty="0">
                <a:latin typeface="Times New Roman" pitchFamily="18" charset="0"/>
                <a:cs typeface="Times New Roman" pitchFamily="18" charset="0"/>
              </a:rPr>
              <a:t>др.)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58336" indent="-188343">
              <a:spcBef>
                <a:spcPts val="787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b="1" spc="-30" dirty="0">
                <a:latin typeface="Times New Roman" pitchFamily="18" charset="0"/>
                <a:cs typeface="Times New Roman" pitchFamily="18" charset="0"/>
              </a:rPr>
              <a:t>Познавательно-исследовательское </a:t>
            </a:r>
            <a:r>
              <a:rPr b="1" spc="-26" dirty="0">
                <a:latin typeface="Times New Roman" pitchFamily="18" charset="0"/>
                <a:cs typeface="Times New Roman" pitchFamily="18" charset="0"/>
              </a:rPr>
              <a:t>оборудование  </a:t>
            </a:r>
            <a:r>
              <a:rPr spc="-13" dirty="0">
                <a:latin typeface="Times New Roman" pitchFamily="18" charset="0"/>
                <a:cs typeface="Times New Roman" pitchFamily="18" charset="0"/>
              </a:rPr>
              <a:t>(научные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STEM-лабораторий, </a:t>
            </a:r>
            <a:r>
              <a:rPr spc="10" dirty="0" err="1">
                <a:latin typeface="Times New Roman" pitchFamily="18" charset="0"/>
                <a:cs typeface="Times New Roman" pitchFamily="18" charset="0"/>
              </a:rPr>
              <a:t>комплекты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7" dirty="0" err="1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spc="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изучения 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свойств</a:t>
            </a:r>
            <a:r>
              <a:rPr spc="-6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света,</a:t>
            </a:r>
            <a:r>
              <a:rPr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3" dirty="0">
                <a:latin typeface="Times New Roman" pitchFamily="18" charset="0"/>
                <a:cs typeface="Times New Roman" pitchFamily="18" charset="0"/>
              </a:rPr>
              <a:t>электричества,</a:t>
            </a:r>
            <a:r>
              <a:rPr spc="-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магнита</a:t>
            </a:r>
            <a:r>
              <a:rPr spc="-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36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43" dirty="0">
                <a:latin typeface="Times New Roman" pitchFamily="18" charset="0"/>
                <a:cs typeface="Times New Roman" pitchFamily="18" charset="0"/>
              </a:rPr>
              <a:t>др.)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indent="-188343">
              <a:spcBef>
                <a:spcPts val="787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b="1" spc="-30" dirty="0">
                <a:latin typeface="Times New Roman" pitchFamily="18" charset="0"/>
                <a:cs typeface="Times New Roman" pitchFamily="18" charset="0"/>
              </a:rPr>
              <a:t>Образовательно-игровое</a:t>
            </a:r>
            <a:r>
              <a:rPr b="1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b="1" spc="-26" dirty="0">
                <a:latin typeface="Times New Roman" pitchFamily="18" charset="0"/>
                <a:cs typeface="Times New Roman" pitchFamily="18" charset="0"/>
              </a:rPr>
              <a:t>оборудование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32918"/>
            <a:r>
              <a:rPr spc="3" dirty="0">
                <a:latin typeface="Times New Roman" pitchFamily="18" charset="0"/>
                <a:cs typeface="Times New Roman" pitchFamily="18" charset="0"/>
              </a:rPr>
              <a:t>(набор</a:t>
            </a:r>
            <a:r>
              <a:rPr spc="-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«Экспресс</a:t>
            </a:r>
            <a:r>
              <a:rPr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Юный</a:t>
            </a:r>
            <a:r>
              <a:rPr spc="-6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3" dirty="0">
                <a:latin typeface="Times New Roman" pitchFamily="18" charset="0"/>
                <a:cs typeface="Times New Roman" pitchFamily="18" charset="0"/>
              </a:rPr>
              <a:t>программист»,</a:t>
            </a:r>
            <a:r>
              <a:rPr spc="-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базовый</a:t>
            </a:r>
            <a:r>
              <a:rPr spc="-5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набор  </a:t>
            </a:r>
            <a:r>
              <a:rPr spc="23" dirty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Education </a:t>
            </a:r>
            <a:r>
              <a:rPr spc="39" dirty="0">
                <a:latin typeface="Times New Roman" pitchFamily="18" charset="0"/>
                <a:cs typeface="Times New Roman" pitchFamily="18" charset="0"/>
              </a:rPr>
              <a:t>WeDo </a:t>
            </a:r>
            <a:r>
              <a:rPr spc="-75" dirty="0">
                <a:latin typeface="Times New Roman" pitchFamily="18" charset="0"/>
                <a:cs typeface="Times New Roman" pitchFamily="18" charset="0"/>
              </a:rPr>
              <a:t>2.0, 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счетный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spc="36" dirty="0">
                <a:latin typeface="Times New Roman" pitchFamily="18" charset="0"/>
                <a:cs typeface="Times New Roman" pitchFamily="18" charset="0"/>
              </a:rPr>
              <a:t>и  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измерительные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spc="36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2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43" dirty="0">
                <a:latin typeface="Times New Roman" pitchFamily="18" charset="0"/>
                <a:cs typeface="Times New Roman" pitchFamily="18" charset="0"/>
              </a:rPr>
              <a:t>др.)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598779" indent="-188343">
              <a:spcBef>
                <a:spcPts val="791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b="1" spc="-23" dirty="0">
                <a:latin typeface="Times New Roman" pitchFamily="18" charset="0"/>
                <a:cs typeface="Times New Roman" pitchFamily="18" charset="0"/>
              </a:rPr>
              <a:t>Интерактивное </a:t>
            </a:r>
            <a:r>
              <a:rPr b="1" spc="-26" dirty="0">
                <a:latin typeface="Times New Roman" pitchFamily="18" charset="0"/>
                <a:cs typeface="Times New Roman" pitchFamily="18" charset="0"/>
              </a:rPr>
              <a:t>оборудование  </a:t>
            </a:r>
            <a:r>
              <a:rPr spc="3" dirty="0">
                <a:latin typeface="Times New Roman" pitchFamily="18" charset="0"/>
                <a:cs typeface="Times New Roman" pitchFamily="18" charset="0"/>
              </a:rPr>
              <a:t>(интерактивный 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пол, 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интерактивные </a:t>
            </a:r>
            <a:r>
              <a:rPr spc="-7" dirty="0">
                <a:latin typeface="Times New Roman" pitchFamily="18" charset="0"/>
                <a:cs typeface="Times New Roman" pitchFamily="18" charset="0"/>
              </a:rPr>
              <a:t>доски,  </a:t>
            </a:r>
            <a:r>
              <a:rPr spc="10" dirty="0">
                <a:latin typeface="Times New Roman" pitchFamily="18" charset="0"/>
                <a:cs typeface="Times New Roman" pitchFamily="18" charset="0"/>
              </a:rPr>
              <a:t>интерактивные</a:t>
            </a:r>
            <a:r>
              <a:rPr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комплексы</a:t>
            </a:r>
            <a:r>
              <a:rPr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3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26" dirty="0">
                <a:latin typeface="Times New Roman" pitchFamily="18" charset="0"/>
                <a:cs typeface="Times New Roman" pitchFamily="18" charset="0"/>
              </a:rPr>
              <a:t>коррекционной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96260" marR="3333"/>
            <a:r>
              <a:rPr spc="3" dirty="0">
                <a:latin typeface="Times New Roman" pitchFamily="18" charset="0"/>
                <a:cs typeface="Times New Roman" pitchFamily="18" charset="0"/>
              </a:rPr>
              <a:t>направленностью, </a:t>
            </a:r>
            <a:r>
              <a:rPr spc="20" dirty="0">
                <a:latin typeface="Times New Roman" pitchFamily="18" charset="0"/>
                <a:cs typeface="Times New Roman" pitchFamily="18" charset="0"/>
              </a:rPr>
              <a:t>мультимедийные </a:t>
            </a:r>
            <a:r>
              <a:rPr spc="-3" dirty="0">
                <a:latin typeface="Times New Roman" pitchFamily="18" charset="0"/>
                <a:cs typeface="Times New Roman" pitchFamily="18" charset="0"/>
              </a:rPr>
              <a:t>актовые </a:t>
            </a:r>
            <a:r>
              <a:rPr spc="-30" dirty="0">
                <a:latin typeface="Times New Roman" pitchFamily="18" charset="0"/>
                <a:cs typeface="Times New Roman" pitchFamily="18" charset="0"/>
              </a:rPr>
              <a:t>залы, 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интерактивный</a:t>
            </a:r>
            <a:r>
              <a:rPr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7" dirty="0">
                <a:latin typeface="Times New Roman" pitchFamily="18" charset="0"/>
                <a:cs typeface="Times New Roman" pitchFamily="18" charset="0"/>
              </a:rPr>
              <a:t>скалодром,</a:t>
            </a:r>
            <a:r>
              <a:rPr spc="-7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3" dirty="0">
                <a:latin typeface="Times New Roman" pitchFamily="18" charset="0"/>
                <a:cs typeface="Times New Roman" pitchFamily="18" charset="0"/>
              </a:rPr>
              <a:t>робототехнические</a:t>
            </a:r>
            <a:r>
              <a:rPr spc="-8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16" dirty="0">
                <a:latin typeface="Times New Roman" pitchFamily="18" charset="0"/>
                <a:cs typeface="Times New Roman" pitchFamily="18" charset="0"/>
              </a:rPr>
              <a:t>наборы  </a:t>
            </a:r>
            <a:r>
              <a:rPr spc="36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43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spc="-43" dirty="0">
                <a:latin typeface="Times New Roman" pitchFamily="18" charset="0"/>
                <a:cs typeface="Times New Roman" pitchFamily="18" charset="0"/>
              </a:rPr>
              <a:t>.)</a:t>
            </a:r>
            <a:endParaRPr lang="ru-RU" spc="-43" dirty="0">
              <a:latin typeface="Times New Roman" pitchFamily="18" charset="0"/>
              <a:cs typeface="Times New Roman" pitchFamily="18" charset="0"/>
            </a:endParaRPr>
          </a:p>
          <a:p>
            <a:pPr marL="196260" marR="598779" indent="-188343">
              <a:spcBef>
                <a:spcPts val="791"/>
              </a:spcBef>
              <a:buFont typeface="Wingdings"/>
              <a:buChar char=""/>
              <a:tabLst>
                <a:tab pos="196260" algn="l"/>
                <a:tab pos="196676" algn="l"/>
              </a:tabLst>
            </a:pPr>
            <a:r>
              <a:rPr lang="ru-RU" b="1" spc="-23" dirty="0"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b="1" spc="-23" dirty="0" err="1">
                <a:latin typeface="Times New Roman" pitchFamily="18" charset="0"/>
                <a:cs typeface="Times New Roman" pitchFamily="18" charset="0"/>
              </a:rPr>
              <a:t>Ординский</a:t>
            </a:r>
            <a:r>
              <a:rPr lang="ru-RU" b="1" spc="-23" dirty="0">
                <a:latin typeface="Times New Roman" pitchFamily="18" charset="0"/>
                <a:cs typeface="Times New Roman" pitchFamily="18" charset="0"/>
              </a:rPr>
              <a:t> детский сад»  (здание по ул.Зеленая) закуплено оборудование на сумму  350 тыс. руб.  для познавательного развития дошкольников: набор «Дары </a:t>
            </a:r>
            <a:r>
              <a:rPr lang="ru-RU" b="1" spc="-23" dirty="0" err="1">
                <a:latin typeface="Times New Roman" pitchFamily="18" charset="0"/>
                <a:cs typeface="Times New Roman" pitchFamily="18" charset="0"/>
              </a:rPr>
              <a:t>Фрёбеля</a:t>
            </a:r>
            <a:r>
              <a:rPr lang="ru-RU" b="1" spc="-23" dirty="0">
                <a:latin typeface="Times New Roman" pitchFamily="18" charset="0"/>
                <a:cs typeface="Times New Roman" pitchFamily="18" charset="0"/>
              </a:rPr>
              <a:t>», многофункциональный ландшафтный стол , набор конструктора</a:t>
            </a:r>
            <a:endParaRPr lang="ru-RU" spc="-43" dirty="0">
              <a:latin typeface="Times New Roman" pitchFamily="18" charset="0"/>
              <a:cs typeface="Times New Roman" pitchFamily="18" charset="0"/>
            </a:endParaRPr>
          </a:p>
          <a:p>
            <a:pPr marL="196260" marR="3333"/>
            <a:endParaRPr sz="900" dirty="0">
              <a:latin typeface="Verdana"/>
              <a:cs typeface="Verdana"/>
            </a:endParaRPr>
          </a:p>
        </p:txBody>
      </p:sp>
      <p:pic>
        <p:nvPicPr>
          <p:cNvPr id="33" name="Рисунок 32" descr="C:\Users\roo-spec7\Desktop\отчёт по ДОУ 2022-2023\оборудование\оборудование\IMG-9dc9f3624feaa84d364f6f8f5e75bde5-V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8689" y="1355473"/>
            <a:ext cx="1947834" cy="157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C:\Users\roo-spec7\Desktop\отчёт по ДОУ 2022-2023\оборудование\оборудование\IMG-59ab010d8af6c84ce9199660f6669371-V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1501" y="3397320"/>
            <a:ext cx="1857388" cy="18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Users\roo-spec7\Desktop\отчёт по ДОУ 2022-2023\оборудование\оборудование\IMG-a4a4a0117fadbf33843734ed124b2079-V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9408" y="2062965"/>
            <a:ext cx="2071701" cy="15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C:\Users\roo-spec7\Desktop\отчёт по ДОУ 2022-2023\оборудование\оборудование\IMG-3c8ca686b832065e07eb121193bb4dbc-V.jpg"/>
          <p:cNvPicPr/>
          <p:nvPr/>
        </p:nvPicPr>
        <p:blipFill>
          <a:blip r:embed="rId12" cstate="print"/>
          <a:srcRect b="14665"/>
          <a:stretch>
            <a:fillRect/>
          </a:stretch>
        </p:blipFill>
        <p:spPr bwMode="auto">
          <a:xfrm>
            <a:off x="2632247" y="4098522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60D69248-2046-4187-A1A5-3DF7303810B7}"/>
              </a:ext>
            </a:extLst>
          </p:cNvPr>
          <p:cNvSpPr txBox="1">
            <a:spLocks/>
          </p:cNvSpPr>
          <p:nvPr/>
        </p:nvSpPr>
        <p:spPr>
          <a:xfrm>
            <a:off x="2245489" y="164961"/>
            <a:ext cx="9769033" cy="15017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Учителя и преподаватели участвуют в строительстве будущего страны.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Важно повысить общественную значимость учительского труда, чтобы родители больше говорили своим детям о благодарности к учителю, а учителя – об уважении и любви к родителям. Давайте помнить об этом всегда.</a:t>
            </a:r>
          </a:p>
          <a:p>
            <a:pPr>
              <a:spcBef>
                <a:spcPts val="1500"/>
              </a:spcBef>
            </a:pPr>
            <a:r>
              <a:rPr lang="ru-RU" sz="1800" i="1" dirty="0">
                <a:solidFill>
                  <a:schemeClr val="tx1"/>
                </a:solidFill>
              </a:rPr>
              <a:t>Президент Российской Федерации В.В. Путин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2821698-AFC7-4099-8638-6A27DD0E5F39}"/>
              </a:ext>
            </a:extLst>
          </p:cNvPr>
          <p:cNvSpPr txBox="1">
            <a:spLocks/>
          </p:cNvSpPr>
          <p:nvPr/>
        </p:nvSpPr>
        <p:spPr>
          <a:xfrm>
            <a:off x="2245489" y="2298730"/>
            <a:ext cx="9677826" cy="215472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Вызовы современности показали, что нам просто необходима суверенная система образования. И мы строим единое образовательное пространство. Основополагающие ценности такой системы образования - это глубокие знания, творческое мышление и широкий кругозор, уважение к родителям</a:t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и старшему поколению, любовь к Родине. Это те ценности, которые именно учитель способен донести до ребенка.</a:t>
            </a:r>
          </a:p>
          <a:p>
            <a:pPr>
              <a:spcBef>
                <a:spcPts val="1500"/>
              </a:spcBef>
            </a:pPr>
            <a:r>
              <a:rPr lang="ru-RU" sz="1800" i="1" dirty="0">
                <a:solidFill>
                  <a:schemeClr val="tx1"/>
                </a:solidFill>
              </a:rPr>
              <a:t>Министр просвещения Российской Федерации С.С. Кравцов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A00947-A77B-425A-9348-CF43DC4CA9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r="28603" b="16921"/>
          <a:stretch/>
        </p:blipFill>
        <p:spPr>
          <a:xfrm>
            <a:off x="188300" y="164997"/>
            <a:ext cx="1941441" cy="20458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8AF4AF-9603-42DF-97E8-1E138D47F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24432"/>
          <a:stretch/>
        </p:blipFill>
        <p:spPr>
          <a:xfrm>
            <a:off x="188300" y="2273490"/>
            <a:ext cx="1950121" cy="2179969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92A661F1-5866-466D-822C-2FD693104078}"/>
              </a:ext>
            </a:extLst>
          </p:cNvPr>
          <p:cNvSpPr txBox="1">
            <a:spLocks/>
          </p:cNvSpPr>
          <p:nvPr/>
        </p:nvSpPr>
        <p:spPr>
          <a:xfrm>
            <a:off x="2245489" y="4516147"/>
            <a:ext cx="9677826" cy="183835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</a:rPr>
              <a:t>Наша страна претендует на технологический суверенитет и передовое развитие. И без высококлассного образования это сделать совершенно невозможно. Мы заинтересованы в том, чтобы пермское образование продолжало оставаться одним из самых лучших в стран.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1500"/>
              </a:spcBef>
            </a:pPr>
            <a:r>
              <a:rPr lang="ru-RU" sz="1800" i="1" dirty="0">
                <a:solidFill>
                  <a:schemeClr val="tx1"/>
                </a:solidFill>
              </a:rPr>
              <a:t>Губернатор Пермского края Д.Н. Махонин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D7004C-8C0F-4E93-9166-99736E13B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6730" r="28255" b="12487"/>
          <a:stretch/>
        </p:blipFill>
        <p:spPr>
          <a:xfrm>
            <a:off x="188299" y="4516148"/>
            <a:ext cx="1934347" cy="18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93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2962" y="365125"/>
            <a:ext cx="3234589" cy="208255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Организация развивающей среды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357299"/>
            <a:ext cx="8229600" cy="476886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dirty="0"/>
              <a:t> </a:t>
            </a:r>
            <a:endParaRPr lang="ru-RU" sz="4800" i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roo-spec7\Desktop\отчёт по ДОУ 2022-2023\Образовательная среда Орда ДОУ\Образовательная среда Орда ДОУ\ePOhUI3oQT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18" y="165201"/>
            <a:ext cx="4025830" cy="3303365"/>
          </a:xfrm>
          <a:prstGeom prst="rect">
            <a:avLst/>
          </a:prstGeom>
          <a:noFill/>
        </p:spPr>
      </p:pic>
      <p:pic>
        <p:nvPicPr>
          <p:cNvPr id="3075" name="Picture 3" descr="C:\Users\roo-spec7\Desktop\отчёт по ДОУ 2022-2023\Образовательная среда Орда ДОУ\Образовательная среда Орда ДОУ\jLC3QmaYX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7552" y="125635"/>
            <a:ext cx="3429024" cy="3303365"/>
          </a:xfrm>
          <a:prstGeom prst="rect">
            <a:avLst/>
          </a:prstGeom>
          <a:noFill/>
        </p:spPr>
      </p:pic>
      <p:pic>
        <p:nvPicPr>
          <p:cNvPr id="3076" name="Picture 4" descr="C:\Users\roo-spec7\Desktop\отчёт по ДОУ 2022-2023\Образовательная среда Орда ДОУ\Образовательная среда Орда ДОУ\KyjSFPcroZ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8927">
            <a:off x="2216092" y="3247705"/>
            <a:ext cx="3785470" cy="3099319"/>
          </a:xfrm>
          <a:prstGeom prst="rect">
            <a:avLst/>
          </a:prstGeom>
          <a:noFill/>
        </p:spPr>
      </p:pic>
      <p:pic>
        <p:nvPicPr>
          <p:cNvPr id="3077" name="Picture 5" descr="C:\Users\roo-spec7\Desktop\отчёт по ДОУ 2022-2023\Образовательная среда Орда ДОУ\Образовательная среда Орда ДОУ\p_tLipr8a-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3644">
            <a:off x="6790671" y="3510764"/>
            <a:ext cx="4127194" cy="2849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Организация развивающей среды </a:t>
            </a:r>
            <a:endParaRPr lang="ru-RU" dirty="0"/>
          </a:p>
        </p:txBody>
      </p:sp>
      <p:pic>
        <p:nvPicPr>
          <p:cNvPr id="4098" name="Picture 2" descr="C:\Users\roo-spec7\Desktop\отчёт по ДОУ 2022-2023\Образовательная среда Орда ДОУ\Образовательная среда Орда ДОУ\T7b5EMcs0x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529" y="3916714"/>
            <a:ext cx="3253295" cy="2666648"/>
          </a:xfrm>
          <a:prstGeom prst="rect">
            <a:avLst/>
          </a:prstGeom>
          <a:noFill/>
        </p:spPr>
      </p:pic>
      <p:pic>
        <p:nvPicPr>
          <p:cNvPr id="4100" name="Picture 4" descr="C:\Users\roo-spec7\Desktop\отчёт по ДОУ 2022-2023\IMG_20230825_134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185" y="1214422"/>
            <a:ext cx="2571768" cy="4429156"/>
          </a:xfrm>
          <a:prstGeom prst="rect">
            <a:avLst/>
          </a:prstGeom>
          <a:noFill/>
        </p:spPr>
      </p:pic>
      <p:pic>
        <p:nvPicPr>
          <p:cNvPr id="4101" name="Picture 5" descr="C:\Users\roo-spec7\Desktop\отчёт по ДОУ 2022-2023\IMG_20230825_135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7601" y="1214422"/>
            <a:ext cx="3549523" cy="2365686"/>
          </a:xfrm>
          <a:prstGeom prst="rect">
            <a:avLst/>
          </a:prstGeom>
          <a:noFill/>
        </p:spPr>
      </p:pic>
      <p:pic>
        <p:nvPicPr>
          <p:cNvPr id="4102" name="Picture 6" descr="C:\Users\roo-spec7\Desktop\отчёт по ДОУ 2022-2023\Образовательная среда Орда ДОУ\Образовательная среда Орда ДОУ\__91Dh-H6M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049" y="1242027"/>
            <a:ext cx="267892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id="{534FDA3E-2263-440B-9928-150CC65E2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38" y="1169044"/>
            <a:ext cx="3285002" cy="205312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Объект 3">
            <a:extLst>
              <a:ext uri="{FF2B5EF4-FFF2-40B4-BE49-F238E27FC236}">
                <a16:creationId xmlns:a16="http://schemas.microsoft.com/office/drawing/2014/main" id="{ADFBFDB0-F887-4C0A-A4F1-9891905BE6DD}"/>
              </a:ext>
            </a:extLst>
          </p:cNvPr>
          <p:cNvSpPr txBox="1">
            <a:spLocks/>
          </p:cNvSpPr>
          <p:nvPr/>
        </p:nvSpPr>
        <p:spPr>
          <a:xfrm>
            <a:off x="474845" y="1305733"/>
            <a:ext cx="8460297" cy="26787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Нравственное воспитание: во-первых, во-вторых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и в-третьих…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Родительское просвещение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Здоровье ребенка – это главное!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4400" dirty="0">
                <a:solidFill>
                  <a:schemeClr val="tx1"/>
                </a:solidFill>
              </a:rPr>
              <a:t> ФГОС (ФООП) – наше всё!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ED56EB46-1869-4C05-9D10-4F958E097640}"/>
              </a:ext>
            </a:extLst>
          </p:cNvPr>
          <p:cNvSpPr txBox="1">
            <a:spLocks/>
          </p:cNvSpPr>
          <p:nvPr/>
        </p:nvSpPr>
        <p:spPr>
          <a:xfrm>
            <a:off x="1362634" y="49213"/>
            <a:ext cx="10494005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Идем к цели!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0A413-EE34-45F3-AEFD-B337A66F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>
          <a:xfrm>
            <a:off x="359437" y="49213"/>
            <a:ext cx="1003197" cy="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71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"/>
            <a:ext cx="12192000" cy="6856835"/>
          </a:xfrm>
          <a:prstGeom prst="rect">
            <a:avLst/>
          </a:prstGeom>
        </p:spPr>
      </p:pic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</a:rPr>
              <a:t>Общее образование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B15CF8-C859-9F9F-9927-0362A4F3B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8" y="389728"/>
            <a:ext cx="2238062" cy="118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6B69F7-32E8-499F-B8DA-0AF10797A7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3" y="450439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0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CAC8C-F0FB-4F66-B304-F965FEAC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37" y="365125"/>
            <a:ext cx="11329261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Единая модель профориентации – профориентационный минимум</a:t>
            </a:r>
            <a:b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Реализуется в рамках федерального проекта «Успех каждого ребенка» национального проекта «Образование»</a:t>
            </a:r>
            <a:br>
              <a:rPr 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FBDBE-C71E-462F-8E3B-18B6B10F5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1800"/>
              </a:lnSpc>
            </a:pPr>
            <a:r>
              <a:rPr lang="ru-RU" sz="2400" dirty="0">
                <a:latin typeface="Montserrat" panose="00000500000000000000" pitchFamily="2" charset="-52"/>
              </a:rPr>
              <a:t>Профориентационный минимум (6-11 класс) включает: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b="1" dirty="0">
                <a:latin typeface="Montserrat" panose="00000500000000000000" pitchFamily="2" charset="-52"/>
              </a:rPr>
              <a:t>единый набор профориентационных инструментов </a:t>
            </a:r>
            <a:r>
              <a:rPr lang="ru-RU" sz="2400" dirty="0">
                <a:latin typeface="Montserrat" panose="00000500000000000000" pitchFamily="2" charset="-52"/>
              </a:rPr>
              <a:t>для всех обучающихся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Montserrat" panose="00000500000000000000" pitchFamily="2" charset="-52"/>
              </a:rPr>
              <a:t>курс занятий </a:t>
            </a:r>
            <a:r>
              <a:rPr lang="ru-RU" sz="2400" b="1" dirty="0">
                <a:latin typeface="Montserrat" panose="00000500000000000000" pitchFamily="2" charset="-52"/>
              </a:rPr>
              <a:t>«Россия – мои горизонты» </a:t>
            </a:r>
            <a:r>
              <a:rPr lang="ru-RU" sz="2400" dirty="0">
                <a:latin typeface="Montserrat" panose="00000500000000000000" pitchFamily="2" charset="-52"/>
              </a:rPr>
              <a:t>- 1 час. (четверг)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Montserrat" panose="00000500000000000000" pitchFamily="2" charset="-52"/>
              </a:rPr>
              <a:t>ключевой профориентационный проект  - </a:t>
            </a:r>
            <a:r>
              <a:rPr lang="ru-RU" sz="2400" b="1" dirty="0">
                <a:latin typeface="Montserrat" panose="00000500000000000000" pitchFamily="2" charset="-52"/>
              </a:rPr>
              <a:t>Билет в будущее»</a:t>
            </a:r>
          </a:p>
          <a:p>
            <a:pPr marL="0" indent="0">
              <a:spcBef>
                <a:spcPts val="600"/>
              </a:spcBef>
              <a:buNone/>
            </a:pPr>
            <a:endParaRPr lang="ru-RU" sz="2400" b="1" dirty="0">
              <a:latin typeface="Montserrat" panose="000005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>
                <a:latin typeface="Montserrat" panose="00000500000000000000" pitchFamily="2" charset="-52"/>
              </a:rPr>
              <a:t>Территории, в которых 100% школ участвуют в проекте «Билет в будущее»: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-52"/>
              </a:rPr>
              <a:t>ЗАТО Звездный, Чердынский,  Березовский,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-52"/>
              </a:rPr>
              <a:t>Бардымский,г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-52"/>
              </a:rPr>
              <a:t>. Лысьва, Чусовской,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-52"/>
              </a:rPr>
              <a:t>Юрлинский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941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BF4A9-C54B-469C-A2A2-BB04D5E9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070" y="397960"/>
            <a:ext cx="8998059" cy="980635"/>
          </a:xfrm>
        </p:spPr>
        <p:txBody>
          <a:bodyPr>
            <a:normAutofit fontScale="90000"/>
          </a:bodyPr>
          <a:lstStyle/>
          <a:p>
            <a:r>
              <a:rPr lang="ru-RU" dirty="0"/>
              <a:t>Региональный проект «Открытый университет» </a:t>
            </a:r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736E2C7C-D500-49EC-A5F4-EB6E236ED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856" y="635922"/>
            <a:ext cx="1575338" cy="13425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00E88C-359D-426B-BFBC-CEAAF1CD8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0" t="1962" r="4686" b="2811"/>
          <a:stretch/>
        </p:blipFill>
        <p:spPr>
          <a:xfrm>
            <a:off x="6894100" y="2964051"/>
            <a:ext cx="4786922" cy="274200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D9BB93-3BE1-417C-AA9A-1C368798220D}"/>
              </a:ext>
            </a:extLst>
          </p:cNvPr>
          <p:cNvSpPr/>
          <p:nvPr/>
        </p:nvSpPr>
        <p:spPr>
          <a:xfrm>
            <a:off x="2079193" y="1440588"/>
            <a:ext cx="92746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- </a:t>
            </a:r>
            <a:r>
              <a:rPr lang="ru-RU" sz="2000" dirty="0">
                <a:latin typeface="Montserrat" panose="00000500000000000000" pitchFamily="2" charset="-52"/>
              </a:rPr>
              <a:t>профессиональное самоопределение школьников и профильное обучение</a:t>
            </a:r>
          </a:p>
          <a:p>
            <a:r>
              <a:rPr lang="ru-RU" sz="2000" dirty="0">
                <a:latin typeface="Montserrat" panose="00000500000000000000" pitchFamily="2" charset="-52"/>
              </a:rPr>
              <a:t>- вовлечение школьников в научно-исследовательскую и проектную деятельность</a:t>
            </a:r>
          </a:p>
          <a:p>
            <a:r>
              <a:rPr lang="ru-RU" sz="2000" dirty="0">
                <a:latin typeface="Montserrat" panose="00000500000000000000" pitchFamily="2" charset="-52"/>
              </a:rPr>
              <a:t>- ориентация школьников на вузы и работу в Пермском крае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BEABA2-22F9-4D7A-8B07-5C9238B98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82" y="1897292"/>
            <a:ext cx="779085" cy="7778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AC64E0-FC5E-47CE-9ECD-DCF61BB011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38" y="2814467"/>
            <a:ext cx="676372" cy="6788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5EE65A-30E5-4374-A619-B9EFAC658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9" y="3632658"/>
            <a:ext cx="826019" cy="6399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30524D-0265-40E3-A564-0EF6D20BE5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432" y="4407872"/>
            <a:ext cx="916853" cy="7170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B9DF59-657C-413A-A855-6F41964597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7" y="5124954"/>
            <a:ext cx="684191" cy="765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84EADC-DE5F-4A27-BE78-767CF3138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607" y="6045572"/>
            <a:ext cx="548840" cy="65645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4B3EFE5-5186-4AB2-80E8-072BBEF31E88}"/>
              </a:ext>
            </a:extLst>
          </p:cNvPr>
          <p:cNvSpPr/>
          <p:nvPr/>
        </p:nvSpPr>
        <p:spPr>
          <a:xfrm>
            <a:off x="2079193" y="2849338"/>
            <a:ext cx="6865749" cy="379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>
                <a:latin typeface="Montserrat" panose="00000500000000000000" pitchFamily="2" charset="-52"/>
              </a:rPr>
              <a:t>Образовательные направления: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kern="0" dirty="0">
                <a:latin typeface="Montserrat" panose="00000500000000000000" pitchFamily="2" charset="-52"/>
              </a:rPr>
              <a:t>Учебные занятия по выбранным предметам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kern="0" dirty="0">
                <a:latin typeface="Montserrat" panose="00000500000000000000" pitchFamily="2" charset="-52"/>
              </a:rPr>
              <a:t>Лабораторные</a:t>
            </a:r>
            <a:r>
              <a:rPr lang="en-US" kern="0" dirty="0">
                <a:latin typeface="Montserrat" panose="00000500000000000000" pitchFamily="2" charset="-52"/>
              </a:rPr>
              <a:t>/</a:t>
            </a:r>
            <a:r>
              <a:rPr lang="ru-RU" kern="0" dirty="0">
                <a:latin typeface="Montserrat" panose="00000500000000000000" pitchFamily="2" charset="-52"/>
              </a:rPr>
              <a:t>практические работы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kern="0" dirty="0">
                <a:latin typeface="Montserrat" panose="00000500000000000000" pitchFamily="2" charset="-52"/>
              </a:rPr>
              <a:t>Проектная деятельность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Реализация профессиональных проб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Профильные олимпиады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Профильные лагеря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Дистанционные курсы</a:t>
            </a:r>
          </a:p>
          <a:p>
            <a:pPr fontAlgn="ctr">
              <a:spcBef>
                <a:spcPts val="300"/>
              </a:spcBef>
              <a:spcAft>
                <a:spcPts val="300"/>
              </a:spcAft>
            </a:pPr>
            <a:endParaRPr lang="ru-RU" b="1" kern="0" dirty="0">
              <a:solidFill>
                <a:srgbClr val="C00000"/>
              </a:solidFill>
              <a:latin typeface="Montserrat" panose="00000500000000000000" pitchFamily="2" charset="-52"/>
            </a:endParaRPr>
          </a:p>
          <a:p>
            <a:pPr fontAlgn="ctr">
              <a:spcBef>
                <a:spcPts val="300"/>
              </a:spcBef>
              <a:spcAft>
                <a:spcPts val="300"/>
              </a:spcAft>
            </a:pPr>
            <a:r>
              <a:rPr lang="ru-RU" b="1" kern="0" dirty="0">
                <a:solidFill>
                  <a:srgbClr val="C00000"/>
                </a:solidFill>
                <a:latin typeface="Montserrat" panose="00000500000000000000" pitchFamily="2" charset="-52"/>
              </a:rPr>
              <a:t>+ Дополнительные баллы при поступлении</a:t>
            </a:r>
            <a:br>
              <a:rPr lang="ru-RU" b="1" kern="0" dirty="0">
                <a:solidFill>
                  <a:srgbClr val="C00000"/>
                </a:solidFill>
                <a:latin typeface="Montserrat" panose="00000500000000000000" pitchFamily="2" charset="-52"/>
              </a:rPr>
            </a:br>
            <a:r>
              <a:rPr lang="ru-RU" b="1" kern="0" dirty="0">
                <a:solidFill>
                  <a:srgbClr val="C00000"/>
                </a:solidFill>
                <a:latin typeface="Montserrat" panose="00000500000000000000" pitchFamily="2" charset="-52"/>
              </a:rPr>
              <a:t>   в ПФ НИУ ВШЭ и ПГНИУ (до +5 баллов)</a:t>
            </a:r>
          </a:p>
        </p:txBody>
      </p:sp>
    </p:spTree>
    <p:extLst>
      <p:ext uri="{BB962C8B-B14F-4D97-AF65-F5344CB8AC3E}">
        <p14:creationId xmlns:p14="http://schemas.microsoft.com/office/powerpoint/2010/main" val="422853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>
            <a:extLst>
              <a:ext uri="{FF2B5EF4-FFF2-40B4-BE49-F238E27FC236}">
                <a16:creationId xmlns:a16="http://schemas.microsoft.com/office/drawing/2014/main" id="{0AC29CDD-B145-433A-BC0C-BFF53B194742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spc="-1" dirty="0">
                <a:solidFill>
                  <a:schemeClr val="tx1"/>
                </a:solidFill>
                <a:latin typeface="PermianSlabSerifTypeface"/>
                <a:ea typeface="DejaVu Sans"/>
              </a:rPr>
              <a:t>Региональный проект «Профильные школы в вузах»</a:t>
            </a:r>
            <a:endParaRPr lang="ru-RU" sz="2400" spc="-1" dirty="0">
              <a:solidFill>
                <a:schemeClr val="tx1"/>
              </a:solidFill>
              <a:latin typeface="XO Orie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B64209-3EE8-4509-9940-A1F8A6DDF0B5}"/>
              </a:ext>
            </a:extLst>
          </p:cNvPr>
          <p:cNvSpPr/>
          <p:nvPr/>
        </p:nvSpPr>
        <p:spPr>
          <a:xfrm>
            <a:off x="0" y="939549"/>
            <a:ext cx="12192000" cy="414354"/>
          </a:xfrm>
          <a:prstGeom prst="rect">
            <a:avLst/>
          </a:prstGeom>
          <a:solidFill>
            <a:srgbClr val="D1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PlaceHolder 4">
            <a:extLst>
              <a:ext uri="{FF2B5EF4-FFF2-40B4-BE49-F238E27FC236}">
                <a16:creationId xmlns:a16="http://schemas.microsoft.com/office/drawing/2014/main" id="{98206922-D3EF-4F5B-AE16-5BF84C4F1E3F}"/>
              </a:ext>
            </a:extLst>
          </p:cNvPr>
          <p:cNvSpPr txBox="1">
            <a:spLocks/>
          </p:cNvSpPr>
          <p:nvPr/>
        </p:nvSpPr>
        <p:spPr>
          <a:xfrm>
            <a:off x="848283" y="1551385"/>
            <a:ext cx="3271726" cy="528480"/>
          </a:xfrm>
          <a:prstGeom prst="rect">
            <a:avLst/>
          </a:prstGeom>
          <a:noFill/>
          <a:ln w="0">
            <a:noFill/>
          </a:ln>
        </p:spPr>
        <p:txBody>
          <a:bodyPr vert="horz" lIns="90000" tIns="45000" rIns="90000" bIns="45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ru-RU" sz="1000" b="1" spc="-1">
                <a:solidFill>
                  <a:srgbClr val="1C2D38"/>
                </a:solidFill>
                <a:latin typeface="Montserrat"/>
              </a:rPr>
              <a:t>ПЕРМСКИЙ ГОСУДАРСТВЕННЫЙ </a:t>
            </a:r>
            <a:br>
              <a:rPr lang="ru-RU" sz="1000" b="1" spc="-1">
                <a:solidFill>
                  <a:srgbClr val="1C2D38"/>
                </a:solidFill>
                <a:latin typeface="Montserrat"/>
              </a:rPr>
            </a:br>
            <a:r>
              <a:rPr lang="ru-RU" sz="1000" b="1" spc="-1">
                <a:solidFill>
                  <a:srgbClr val="1C2D38"/>
                </a:solidFill>
                <a:latin typeface="Montserrat"/>
              </a:rPr>
              <a:t>НАЦИОНАЛЬНЫЙ ИССЛЕДОВАТЕЛЬСКИЙ УНИВЕРСИТЕТ</a:t>
            </a:r>
            <a:endParaRPr lang="ru-RU" sz="1000" spc="-1" dirty="0">
              <a:latin typeface="XO Oriel"/>
            </a:endParaRPr>
          </a:p>
        </p:txBody>
      </p:sp>
      <p:pic>
        <p:nvPicPr>
          <p:cNvPr id="7" name="Рисунок 15">
            <a:extLst>
              <a:ext uri="{FF2B5EF4-FFF2-40B4-BE49-F238E27FC236}">
                <a16:creationId xmlns:a16="http://schemas.microsoft.com/office/drawing/2014/main" id="{48AB8C11-F30C-4E59-9214-5CBC1CC06B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5750" y="1569396"/>
            <a:ext cx="511920" cy="511920"/>
          </a:xfrm>
          <a:prstGeom prst="rect">
            <a:avLst/>
          </a:prstGeom>
          <a:ln w="0">
            <a:noFill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8C59944-050F-47EC-AE2C-D2F971819C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5360" y="1572233"/>
            <a:ext cx="505800" cy="50580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5">
            <a:extLst>
              <a:ext uri="{FF2B5EF4-FFF2-40B4-BE49-F238E27FC236}">
                <a16:creationId xmlns:a16="http://schemas.microsoft.com/office/drawing/2014/main" id="{DB9E8895-A44B-4318-AB1A-ABB42D911571}"/>
              </a:ext>
            </a:extLst>
          </p:cNvPr>
          <p:cNvSpPr/>
          <p:nvPr/>
        </p:nvSpPr>
        <p:spPr>
          <a:xfrm>
            <a:off x="4661594" y="1538149"/>
            <a:ext cx="3237443" cy="52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buNone/>
              <a:tabLst>
                <a:tab pos="0" algn="l"/>
              </a:tabLst>
            </a:pPr>
            <a:r>
              <a:rPr lang="ru-RU" sz="1000" b="1" strike="noStrike" spc="-1" dirty="0">
                <a:solidFill>
                  <a:srgbClr val="1C2D38"/>
                </a:solidFill>
                <a:latin typeface="Montserrat"/>
                <a:ea typeface="DejaVu Sans"/>
              </a:rPr>
              <a:t>ПЕРМСКИЙ ГОСУДАРСТВЕННЫЙ НАЦИОНАЛЬНЫЙ ИССЛЕДОВАТЕЛЬСКИЙ </a:t>
            </a:r>
            <a:r>
              <a:rPr lang="ru-RU" sz="1000" b="1" spc="-1" dirty="0">
                <a:solidFill>
                  <a:srgbClr val="1C2D38"/>
                </a:solidFill>
                <a:latin typeface="Montserrat"/>
                <a:ea typeface="DejaVu Sans"/>
              </a:rPr>
              <a:t>ПОЛИТЕХНИЧЕСКИЙ </a:t>
            </a:r>
            <a:r>
              <a:rPr lang="ru-RU" sz="1000" b="1" strike="noStrike" spc="-1" dirty="0">
                <a:solidFill>
                  <a:srgbClr val="1C2D38"/>
                </a:solidFill>
                <a:latin typeface="Montserrat"/>
                <a:ea typeface="DejaVu Sans"/>
              </a:rPr>
              <a:t>УНИВЕРСИТЕТ</a:t>
            </a:r>
            <a:endParaRPr lang="ru-RU" sz="1000" b="0" strike="noStrike" spc="-1" dirty="0">
              <a:latin typeface="XO Oriel"/>
            </a:endParaRPr>
          </a:p>
        </p:txBody>
      </p:sp>
      <p:sp>
        <p:nvSpPr>
          <p:cNvPr id="10" name="PlaceHolder 16">
            <a:extLst>
              <a:ext uri="{FF2B5EF4-FFF2-40B4-BE49-F238E27FC236}">
                <a16:creationId xmlns:a16="http://schemas.microsoft.com/office/drawing/2014/main" id="{E24511FD-082C-4706-A00D-212369D56A2B}"/>
              </a:ext>
            </a:extLst>
          </p:cNvPr>
          <p:cNvSpPr/>
          <p:nvPr/>
        </p:nvSpPr>
        <p:spPr>
          <a:xfrm>
            <a:off x="8753858" y="1533230"/>
            <a:ext cx="3101760" cy="55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buNone/>
              <a:tabLst>
                <a:tab pos="0" algn="l"/>
              </a:tabLst>
            </a:pPr>
            <a:r>
              <a:rPr lang="ru-RU" sz="1000" b="1" strike="noStrike" spc="-1" dirty="0">
                <a:solidFill>
                  <a:srgbClr val="1C2D38"/>
                </a:solidFill>
                <a:latin typeface="Montserrat" panose="00000500000000000000" pitchFamily="2" charset="-52"/>
                <a:ea typeface="DejaVu Sans"/>
              </a:rPr>
              <a:t>ПЕРМСКИЙ ФИЛИАЛ НАЦИОНАЛЬНОГО ИССЛЕДОВАТЕЛЬСКОГО УНИВЕРСИТЕТА</a:t>
            </a:r>
            <a:br>
              <a:rPr sz="1000" dirty="0">
                <a:latin typeface="Montserrat" panose="00000500000000000000" pitchFamily="2" charset="-52"/>
              </a:rPr>
            </a:br>
            <a:r>
              <a:rPr lang="ru-RU" sz="1000" b="1" strike="noStrike" spc="-1" dirty="0">
                <a:solidFill>
                  <a:srgbClr val="1C2D38"/>
                </a:solidFill>
                <a:latin typeface="Montserrat" panose="00000500000000000000" pitchFamily="2" charset="-52"/>
                <a:ea typeface="DejaVu Sans"/>
              </a:rPr>
              <a:t>«ВЫСШАЯ ШКОЛА ЭКОНОМИКИ»</a:t>
            </a:r>
            <a:endParaRPr lang="ru-RU" sz="1000" b="0" strike="noStrike" spc="-1" dirty="0">
              <a:latin typeface="Montserrat" panose="00000500000000000000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098F99-E28E-4232-BAD9-C793B8EEAC8B}"/>
              </a:ext>
            </a:extLst>
          </p:cNvPr>
          <p:cNvSpPr/>
          <p:nvPr/>
        </p:nvSpPr>
        <p:spPr>
          <a:xfrm>
            <a:off x="8777670" y="2130226"/>
            <a:ext cx="3101760" cy="8911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Гуманитарное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Социально-экономическое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Технологическое</a:t>
            </a:r>
            <a:endParaRPr lang="ru-RU" sz="1200" b="0" strike="noStrike" spc="-1" dirty="0">
              <a:latin typeface="Montserrat" panose="000005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FF274D-DEFB-4885-B7AF-DD374142F8A5}"/>
              </a:ext>
            </a:extLst>
          </p:cNvPr>
          <p:cNvSpPr/>
          <p:nvPr/>
        </p:nvSpPr>
        <p:spPr>
          <a:xfrm>
            <a:off x="841160" y="2115803"/>
            <a:ext cx="3215149" cy="7576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Технологическое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Социально-гуманитарное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Естественнонаучное</a:t>
            </a:r>
            <a:endParaRPr lang="ru-RU" sz="1200" b="0" strike="noStrike" spc="-1" dirty="0"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28">
            <a:extLst>
              <a:ext uri="{FF2B5EF4-FFF2-40B4-BE49-F238E27FC236}">
                <a16:creationId xmlns:a16="http://schemas.microsoft.com/office/drawing/2014/main" id="{E6EA9A5B-94EE-48F8-A689-3C7404EB01A3}"/>
              </a:ext>
            </a:extLst>
          </p:cNvPr>
          <p:cNvSpPr/>
          <p:nvPr/>
        </p:nvSpPr>
        <p:spPr>
          <a:xfrm>
            <a:off x="316678" y="3070584"/>
            <a:ext cx="5258301" cy="1937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buNone/>
              <a:tabLst>
                <a:tab pos="0" algn="l"/>
              </a:tabLst>
            </a:pPr>
            <a:r>
              <a:rPr lang="ru-RU" sz="1200" b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Особенности образовательных программ: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углубленное изучение предметов</a:t>
            </a: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научно-исследовательская и проектная  деятельность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профессиональное самоопределение</a:t>
            </a: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Montserrat" panose="00000500000000000000" pitchFamily="2" charset="-52"/>
              </a:rPr>
              <a:t>преподавание дисциплин научно-педагогическими кадрами вузов</a:t>
            </a: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</a:rPr>
              <a:t>использование учебно-лабораторных площадей вузов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формирование компетенци</a:t>
            </a:r>
            <a:r>
              <a:rPr lang="ru-RU" sz="1200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й</a:t>
            </a: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 под будущую профессию</a:t>
            </a:r>
            <a:endParaRPr lang="ru-RU" sz="1200" b="0" strike="noStrike" spc="-1" dirty="0">
              <a:latin typeface="Montserrat" panose="00000500000000000000" pitchFamily="2" charset="-52"/>
            </a:endParaRP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бесшовная  модель обучения (школа – вуз)</a:t>
            </a:r>
          </a:p>
          <a:p>
            <a:pPr marL="285840" indent="-285840"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  <a:latin typeface="Montserrat" panose="00000500000000000000" pitchFamily="2" charset="-52"/>
              </a:rPr>
              <a:t>совместные мероприятия со студентами</a:t>
            </a:r>
            <a:endParaRPr lang="ru-RU" sz="1200" b="0" strike="noStrike" spc="-1" dirty="0">
              <a:latin typeface="Montserrat" panose="000005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852335-BC3F-4858-9BC6-24D19B604381}"/>
              </a:ext>
            </a:extLst>
          </p:cNvPr>
          <p:cNvSpPr/>
          <p:nvPr/>
        </p:nvSpPr>
        <p:spPr>
          <a:xfrm>
            <a:off x="4657295" y="2115803"/>
            <a:ext cx="3081914" cy="9056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Инженерное</a:t>
            </a:r>
            <a:endParaRPr lang="ru-RU" sz="1200" spc="-1" dirty="0">
              <a:latin typeface="Montserrat" panose="00000500000000000000" pitchFamily="2" charset="-5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Физико-математическое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spc="-1" dirty="0">
                <a:solidFill>
                  <a:srgbClr val="000000"/>
                </a:solidFill>
                <a:latin typeface="Montserrat" panose="00000500000000000000" pitchFamily="2" charset="-52"/>
              </a:rPr>
              <a:t>Химическое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b="1" strike="noStrike" spc="-1" dirty="0">
                <a:solidFill>
                  <a:srgbClr val="C00000"/>
                </a:solidFill>
                <a:latin typeface="Montserrat" panose="00000500000000000000" pitchFamily="2" charset="-52"/>
              </a:rPr>
              <a:t>Класс Лукойла</a:t>
            </a:r>
          </a:p>
        </p:txBody>
      </p:sp>
      <p:sp>
        <p:nvSpPr>
          <p:cNvPr id="15" name="Прямоугольник 29">
            <a:extLst>
              <a:ext uri="{FF2B5EF4-FFF2-40B4-BE49-F238E27FC236}">
                <a16:creationId xmlns:a16="http://schemas.microsoft.com/office/drawing/2014/main" id="{2E58EA76-ACD7-44F4-8B15-4DFA2FA43DAB}"/>
              </a:ext>
            </a:extLst>
          </p:cNvPr>
          <p:cNvSpPr/>
          <p:nvPr/>
        </p:nvSpPr>
        <p:spPr>
          <a:xfrm>
            <a:off x="588260" y="5136839"/>
            <a:ext cx="2923425" cy="9064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2022 – 2023 учебный год - </a:t>
            </a:r>
            <a:r>
              <a:rPr lang="en-US" sz="1200" b="1" strike="noStrike" spc="-1" dirty="0">
                <a:solidFill>
                  <a:srgbClr val="C00000"/>
                </a:solidFill>
                <a:latin typeface="Montserrat" panose="00000500000000000000" pitchFamily="2" charset="-52"/>
                <a:ea typeface="Stem Medium"/>
              </a:rPr>
              <a:t>2</a:t>
            </a:r>
            <a:r>
              <a:rPr lang="ru-RU" sz="1200" b="1" strike="noStrike" spc="-1" dirty="0">
                <a:solidFill>
                  <a:srgbClr val="C00000"/>
                </a:solidFill>
                <a:latin typeface="Montserrat" panose="00000500000000000000" pitchFamily="2" charset="-52"/>
                <a:ea typeface="Stem Medium"/>
              </a:rPr>
              <a:t>00 </a:t>
            </a: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школьников 10 классов</a:t>
            </a: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2023 – 2024 учебный год -</a:t>
            </a: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DejaVu Sans"/>
              </a:rPr>
              <a:t> </a:t>
            </a:r>
            <a:r>
              <a:rPr lang="ru-RU" sz="1200" b="1" strike="noStrike" spc="-1" dirty="0">
                <a:solidFill>
                  <a:srgbClr val="C00000"/>
                </a:solidFill>
                <a:latin typeface="Montserrat" panose="00000500000000000000" pitchFamily="2" charset="-52"/>
                <a:ea typeface="Stem Medium"/>
              </a:rPr>
              <a:t>450 </a:t>
            </a:r>
            <a:r>
              <a:rPr lang="ru-RU" sz="1200" b="0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Stem Medium"/>
              </a:rPr>
              <a:t>школьников 10-11 классов</a:t>
            </a:r>
            <a:endParaRPr lang="ru-RU" sz="1200" b="0" strike="noStrike" spc="-1" dirty="0">
              <a:latin typeface="Montserrat" panose="00000500000000000000" pitchFamily="2" charset="-52"/>
            </a:endParaRPr>
          </a:p>
        </p:txBody>
      </p:sp>
      <p:pic>
        <p:nvPicPr>
          <p:cNvPr id="16" name="Рисунок 50">
            <a:extLst>
              <a:ext uri="{FF2B5EF4-FFF2-40B4-BE49-F238E27FC236}">
                <a16:creationId xmlns:a16="http://schemas.microsoft.com/office/drawing/2014/main" id="{F909F294-C9B0-4C4F-836F-0AFBB443DA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366" y="1538149"/>
            <a:ext cx="462526" cy="449203"/>
          </a:xfrm>
          <a:prstGeom prst="rect">
            <a:avLst/>
          </a:prstGeom>
          <a:ln w="0"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54708F-9130-4FB2-8164-4714EE90F3F4}"/>
              </a:ext>
            </a:extLst>
          </p:cNvPr>
          <p:cNvSpPr/>
          <p:nvPr/>
        </p:nvSpPr>
        <p:spPr>
          <a:xfrm>
            <a:off x="6021650" y="3032393"/>
            <a:ext cx="557868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strike="noStrike" spc="-1" dirty="0">
                <a:solidFill>
                  <a:srgbClr val="000000"/>
                </a:solidFill>
                <a:latin typeface="Montserrat"/>
                <a:ea typeface="DejaVu Sans"/>
              </a:rPr>
              <a:t>Результаты 2022-2023 учебного года:</a:t>
            </a:r>
            <a:endParaRPr lang="ru-RU" sz="900" b="1" spc="-1" dirty="0">
              <a:solidFill>
                <a:srgbClr val="000000"/>
              </a:solidFill>
              <a:latin typeface="Montserrat"/>
              <a:ea typeface="DejaVu Sans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spc="-1" dirty="0">
                <a:solidFill>
                  <a:srgbClr val="C00000"/>
                </a:solidFill>
                <a:latin typeface="Montserrat"/>
                <a:ea typeface="DejaVu Sans"/>
              </a:rPr>
              <a:t>55</a:t>
            </a:r>
            <a:r>
              <a:rPr lang="ru-RU" sz="1200" spc="-1" dirty="0">
                <a:solidFill>
                  <a:srgbClr val="000000"/>
                </a:solidFill>
                <a:latin typeface="Montserrat"/>
                <a:ea typeface="DejaVu Sans"/>
              </a:rPr>
              <a:t> школьников - победители </a:t>
            </a:r>
            <a:r>
              <a:rPr lang="ru-RU" sz="1200" strike="noStrike" spc="-1" dirty="0">
                <a:solidFill>
                  <a:srgbClr val="000000"/>
                </a:solidFill>
                <a:latin typeface="Montserrat"/>
                <a:ea typeface="DejaVu Sans"/>
              </a:rPr>
              <a:t>и призёры всероссийских олимпиад и конкурсов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spc="-1" dirty="0">
                <a:solidFill>
                  <a:srgbClr val="C00000"/>
                </a:solidFill>
                <a:latin typeface="Montserrat"/>
                <a:ea typeface="DejaVu Sans"/>
              </a:rPr>
              <a:t>5</a:t>
            </a:r>
            <a:r>
              <a:rPr lang="ru-RU" sz="1200" spc="-1" dirty="0">
                <a:solidFill>
                  <a:srgbClr val="000000"/>
                </a:solidFill>
                <a:latin typeface="Montserrat"/>
                <a:ea typeface="DejaVu Sans"/>
              </a:rPr>
              <a:t> научных конференций и форумов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spc="-1" dirty="0">
                <a:solidFill>
                  <a:srgbClr val="C00000"/>
                </a:solidFill>
                <a:latin typeface="Montserrat"/>
                <a:ea typeface="DejaVu Sans"/>
              </a:rPr>
              <a:t>200</a:t>
            </a:r>
            <a:r>
              <a:rPr lang="ru-RU" sz="1200" spc="-1" dirty="0">
                <a:solidFill>
                  <a:srgbClr val="000000"/>
                </a:solidFill>
                <a:latin typeface="Montserrat"/>
                <a:ea typeface="DejaVu Sans"/>
              </a:rPr>
              <a:t> школьников - профессиональные пробы и практики</a:t>
            </a:r>
          </a:p>
        </p:txBody>
      </p:sp>
      <p:pic>
        <p:nvPicPr>
          <p:cNvPr id="18" name="Рисунок 8">
            <a:extLst>
              <a:ext uri="{FF2B5EF4-FFF2-40B4-BE49-F238E27FC236}">
                <a16:creationId xmlns:a16="http://schemas.microsoft.com/office/drawing/2014/main" id="{CCE3DB8E-7188-426C-9983-CF89A63266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577" y="4747622"/>
            <a:ext cx="2537392" cy="1504605"/>
          </a:xfrm>
          <a:prstGeom prst="rect">
            <a:avLst/>
          </a:prstGeom>
          <a:ln w="0">
            <a:noFill/>
          </a:ln>
        </p:spPr>
      </p:pic>
      <p:pic>
        <p:nvPicPr>
          <p:cNvPr id="19" name="Рисунок 37">
            <a:extLst>
              <a:ext uri="{FF2B5EF4-FFF2-40B4-BE49-F238E27FC236}">
                <a16:creationId xmlns:a16="http://schemas.microsoft.com/office/drawing/2014/main" id="{33805711-A9A8-404D-A9DA-8859FB8F41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305" y="4747624"/>
            <a:ext cx="2390877" cy="1504604"/>
          </a:xfrm>
          <a:prstGeom prst="rect">
            <a:avLst/>
          </a:prstGeom>
          <a:ln w="0">
            <a:noFill/>
          </a:ln>
        </p:spPr>
      </p:pic>
      <p:pic>
        <p:nvPicPr>
          <p:cNvPr id="20" name="Рисунок 10">
            <a:extLst>
              <a:ext uri="{FF2B5EF4-FFF2-40B4-BE49-F238E27FC236}">
                <a16:creationId xmlns:a16="http://schemas.microsoft.com/office/drawing/2014/main" id="{CD96C74C-DA4A-470E-B036-1AFE308C2E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498290" y="4747623"/>
            <a:ext cx="2398222" cy="1504604"/>
          </a:xfrm>
          <a:prstGeom prst="rect">
            <a:avLst/>
          </a:prstGeom>
          <a:ln w="0">
            <a:noFill/>
          </a:ln>
        </p:spPr>
      </p:pic>
      <p:sp>
        <p:nvSpPr>
          <p:cNvPr id="38" name="Объект 4">
            <a:extLst>
              <a:ext uri="{FF2B5EF4-FFF2-40B4-BE49-F238E27FC236}">
                <a16:creationId xmlns:a16="http://schemas.microsoft.com/office/drawing/2014/main" id="{699B6AFA-7915-4490-98A0-7DD88D250DB0}"/>
              </a:ext>
            </a:extLst>
          </p:cNvPr>
          <p:cNvSpPr txBox="1">
            <a:spLocks/>
          </p:cNvSpPr>
          <p:nvPr/>
        </p:nvSpPr>
        <p:spPr>
          <a:xfrm>
            <a:off x="335360" y="939549"/>
            <a:ext cx="11546311" cy="465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600" dirty="0"/>
              <a:t>Профильное обучение школьников 10–11 классов в рамках направлений, реализуемых вузами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5359BF0-E4AC-4060-A1AF-299964FFFB46}"/>
              </a:ext>
            </a:extLst>
          </p:cNvPr>
          <p:cNvCxnSpPr/>
          <p:nvPr/>
        </p:nvCxnSpPr>
        <p:spPr>
          <a:xfrm>
            <a:off x="4056309" y="1533230"/>
            <a:ext cx="0" cy="1296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F88FF17-8C2C-4FFD-AC77-04C98BE7C756}"/>
              </a:ext>
            </a:extLst>
          </p:cNvPr>
          <p:cNvCxnSpPr/>
          <p:nvPr/>
        </p:nvCxnSpPr>
        <p:spPr>
          <a:xfrm>
            <a:off x="7982834" y="1533230"/>
            <a:ext cx="0" cy="1296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50">
            <a:extLst>
              <a:ext uri="{FF2B5EF4-FFF2-40B4-BE49-F238E27FC236}">
                <a16:creationId xmlns:a16="http://schemas.microsoft.com/office/drawing/2014/main" id="{D2C8102A-475A-4048-885A-A185CC476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0736" y="1976659"/>
            <a:ext cx="375602" cy="14983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46273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>
            <a:extLst>
              <a:ext uri="{FF2B5EF4-FFF2-40B4-BE49-F238E27FC236}">
                <a16:creationId xmlns:a16="http://schemas.microsoft.com/office/drawing/2014/main" id="{7B9139AC-BAC0-4494-9385-CAF4CB5F95D3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  <a:latin typeface="PermianSlabSerifTypeface" panose="02000000000000000000" pitchFamily="50" charset="0"/>
              </a:rPr>
              <a:t>Развитие профильного образования в школах Пермского кра</a:t>
            </a:r>
            <a:r>
              <a:rPr lang="ru-RU" sz="2400" dirty="0">
                <a:solidFill>
                  <a:schemeClr val="tx1"/>
                </a:solidFill>
              </a:rPr>
              <a:t>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169DB-0943-4C05-AB77-92D2FD9F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19" y="4862451"/>
            <a:ext cx="1833676" cy="1370143"/>
          </a:xfrm>
          <a:prstGeom prst="rect">
            <a:avLst/>
          </a:prstGeom>
        </p:spPr>
      </p:pic>
      <p:pic>
        <p:nvPicPr>
          <p:cNvPr id="6" name="Picture 9" descr="C:\Users\ovohotnikova\Desktop\текущая деятельность\медицинские классы\документы 2021 года, отбор на 2022 год\фотки\htmlimage (3).jpg">
            <a:extLst>
              <a:ext uri="{FF2B5EF4-FFF2-40B4-BE49-F238E27FC236}">
                <a16:creationId xmlns:a16="http://schemas.microsoft.com/office/drawing/2014/main" id="{3CB65AD5-335D-4732-A801-C896E273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97" y="4862451"/>
            <a:ext cx="1832361" cy="137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8B8295-44D1-4CC1-B31F-C8B5B53E5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19" y="4862451"/>
            <a:ext cx="1826857" cy="13701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04BADF-A48C-4FE7-A088-7A3077AED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45" y="4868614"/>
            <a:ext cx="1810990" cy="1358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9483C-DDB2-4FF1-83F6-C0DC73A71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398" y="4865532"/>
            <a:ext cx="1818923" cy="1364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D0A06E-C53E-4843-A53C-8E1E2583F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898" y="4865225"/>
            <a:ext cx="1856526" cy="1361633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6A45DA1-4E3E-4C26-89A6-60B4E9E61A9E}"/>
              </a:ext>
            </a:extLst>
          </p:cNvPr>
          <p:cNvCxnSpPr>
            <a:cxnSpLocks/>
          </p:cNvCxnSpPr>
          <p:nvPr/>
        </p:nvCxnSpPr>
        <p:spPr>
          <a:xfrm flipH="1">
            <a:off x="260573" y="3042191"/>
            <a:ext cx="1146436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55;p1">
            <a:extLst>
              <a:ext uri="{FF2B5EF4-FFF2-40B4-BE49-F238E27FC236}">
                <a16:creationId xmlns:a16="http://schemas.microsoft.com/office/drawing/2014/main" id="{561D9820-ACAB-40D0-8578-FF0B2F5E73FD}"/>
              </a:ext>
            </a:extLst>
          </p:cNvPr>
          <p:cNvSpPr/>
          <p:nvPr/>
        </p:nvSpPr>
        <p:spPr>
          <a:xfrm>
            <a:off x="796474" y="1361908"/>
            <a:ext cx="29277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2022-2023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10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школ</a:t>
            </a:r>
          </a:p>
          <a:p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2023-2024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+5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школ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(рег. бюджет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105</a:t>
            </a:r>
            <a:r>
              <a:rPr lang="ru-RU" sz="1200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млн. руб.)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1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831DEF-6332-427E-9C5B-B2957CA58D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8091" r="6066" b="9302"/>
          <a:stretch/>
        </p:blipFill>
        <p:spPr>
          <a:xfrm flipH="1">
            <a:off x="137719" y="976851"/>
            <a:ext cx="638430" cy="5430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Google Shape;65;p1">
            <a:extLst>
              <a:ext uri="{FF2B5EF4-FFF2-40B4-BE49-F238E27FC236}">
                <a16:creationId xmlns:a16="http://schemas.microsoft.com/office/drawing/2014/main" id="{335FDB1F-5FE6-48E4-88FE-49239D5D5B6F}"/>
              </a:ext>
            </a:extLst>
          </p:cNvPr>
          <p:cNvSpPr txBox="1">
            <a:spLocks/>
          </p:cNvSpPr>
          <p:nvPr/>
        </p:nvSpPr>
        <p:spPr>
          <a:xfrm>
            <a:off x="237686" y="3304661"/>
            <a:ext cx="6323535" cy="156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buClr>
                <a:srgbClr val="1C2D38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Углубленное изучение предметов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Внеурочная деятельность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Специализированные учебные курсы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Взаимодействие с предприятиями и организациями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Профессиональные пробы и практики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Лекции преподавателей вузов и СПО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ED2D41-C8D4-452F-991D-261DE809BE01}"/>
              </a:ext>
            </a:extLst>
          </p:cNvPr>
          <p:cNvSpPr/>
          <p:nvPr/>
        </p:nvSpPr>
        <p:spPr>
          <a:xfrm>
            <a:off x="733760" y="1022656"/>
            <a:ext cx="3017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  <a:sym typeface="Gill Sans Light"/>
              </a:rPr>
              <a:t>Медицинские классы</a:t>
            </a:r>
            <a:endParaRPr lang="ru-RU" sz="1600" b="1" kern="1200" dirty="0">
              <a:solidFill>
                <a:prstClr val="black"/>
              </a:solidFill>
              <a:latin typeface="Montserrat" panose="00000500000000000000" pitchFamily="2" charset="-52"/>
              <a:ea typeface="+mn-ea"/>
            </a:endParaRPr>
          </a:p>
        </p:txBody>
      </p:sp>
      <p:pic>
        <p:nvPicPr>
          <p:cNvPr id="16" name="Google Shape;64;p1">
            <a:extLst>
              <a:ext uri="{FF2B5EF4-FFF2-40B4-BE49-F238E27FC236}">
                <a16:creationId xmlns:a16="http://schemas.microsoft.com/office/drawing/2014/main" id="{B85DBBFC-A417-4BA9-9EF6-3602BCE99E6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94822" y="1019648"/>
            <a:ext cx="538553" cy="51643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80A3A01-6088-4382-981C-A5FB6977BB54}"/>
              </a:ext>
            </a:extLst>
          </p:cNvPr>
          <p:cNvSpPr/>
          <p:nvPr/>
        </p:nvSpPr>
        <p:spPr>
          <a:xfrm>
            <a:off x="4725267" y="1018469"/>
            <a:ext cx="32145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  <a:sym typeface="Gill Sans Light"/>
              </a:rPr>
              <a:t>Инженерные </a:t>
            </a:r>
            <a:r>
              <a:rPr lang="ru-RU" sz="1600" b="1" dirty="0" err="1">
                <a:solidFill>
                  <a:prstClr val="black"/>
                </a:solidFill>
                <a:latin typeface="Montserrat" panose="00000500000000000000" pitchFamily="2" charset="-52"/>
                <a:cs typeface="Arial" panose="020B0604020202020204" pitchFamily="34" charset="0"/>
                <a:sym typeface="Gill Sans Light"/>
              </a:rPr>
              <a:t>авиа</a:t>
            </a:r>
            <a:r>
              <a:rPr lang="ru-RU" sz="1600" b="1" kern="1200" dirty="0" err="1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  <a:sym typeface="Gill Sans Light"/>
              </a:rPr>
              <a:t>классы</a:t>
            </a:r>
            <a:endParaRPr lang="ru-RU" sz="1600" b="1" kern="1200" dirty="0">
              <a:solidFill>
                <a:prstClr val="black"/>
              </a:solidFill>
              <a:latin typeface="Montserrat" panose="00000500000000000000" pitchFamily="2" charset="-52"/>
              <a:ea typeface="+mn-ea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5C49D6A-F794-428E-8545-9E36ED552779}"/>
              </a:ext>
            </a:extLst>
          </p:cNvPr>
          <p:cNvSpPr/>
          <p:nvPr/>
        </p:nvSpPr>
        <p:spPr>
          <a:xfrm>
            <a:off x="8709669" y="1026899"/>
            <a:ext cx="3054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  <a:sym typeface="Gill Sans Light"/>
              </a:rPr>
              <a:t>Технологические классы</a:t>
            </a:r>
            <a:endParaRPr lang="ru-RU" sz="1600" b="1" kern="1200" dirty="0">
              <a:solidFill>
                <a:prstClr val="black"/>
              </a:solidFill>
              <a:latin typeface="Montserrat" panose="00000500000000000000" pitchFamily="2" charset="-52"/>
              <a:ea typeface="+mn-ea"/>
            </a:endParaRPr>
          </a:p>
        </p:txBody>
      </p:sp>
      <p:sp>
        <p:nvSpPr>
          <p:cNvPr id="19" name="Google Shape;55;p1">
            <a:extLst>
              <a:ext uri="{FF2B5EF4-FFF2-40B4-BE49-F238E27FC236}">
                <a16:creationId xmlns:a16="http://schemas.microsoft.com/office/drawing/2014/main" id="{F83D7E9D-22EB-4119-AACF-01EA79AE8570}"/>
              </a:ext>
            </a:extLst>
          </p:cNvPr>
          <p:cNvSpPr/>
          <p:nvPr/>
        </p:nvSpPr>
        <p:spPr>
          <a:xfrm>
            <a:off x="4868667" y="1350127"/>
            <a:ext cx="29277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2022-2023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4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школы</a:t>
            </a:r>
          </a:p>
          <a:p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2023-2024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+2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школы</a:t>
            </a:r>
          </a:p>
        </p:txBody>
      </p:sp>
      <p:sp>
        <p:nvSpPr>
          <p:cNvPr id="20" name="Google Shape;55;p1">
            <a:extLst>
              <a:ext uri="{FF2B5EF4-FFF2-40B4-BE49-F238E27FC236}">
                <a16:creationId xmlns:a16="http://schemas.microsoft.com/office/drawing/2014/main" id="{E538B181-A336-403F-BF6D-392CE13D3E9B}"/>
              </a:ext>
            </a:extLst>
          </p:cNvPr>
          <p:cNvSpPr/>
          <p:nvPr/>
        </p:nvSpPr>
        <p:spPr>
          <a:xfrm>
            <a:off x="8940862" y="1366924"/>
            <a:ext cx="29277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2022-2023 гг. – </a:t>
            </a:r>
            <a:r>
              <a:rPr lang="ru-RU" sz="1200" b="1" dirty="0">
                <a:solidFill>
                  <a:srgbClr val="C00000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10 </a:t>
            </a:r>
            <a:r>
              <a:rPr lang="ru-RU" sz="1200" dirty="0"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школ</a:t>
            </a:r>
          </a:p>
          <a:p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2023-2024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+15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школ</a:t>
            </a:r>
            <a:endParaRPr lang="ru-RU" sz="1200" dirty="0"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r>
              <a:rPr lang="ru-RU" sz="1200" dirty="0">
                <a:latin typeface="Montserrat" panose="00000500000000000000" pitchFamily="2" charset="-52"/>
              </a:rPr>
              <a:t>(рег. бюджет – </a:t>
            </a:r>
            <a:r>
              <a:rPr lang="ru-RU" sz="1200" b="1" dirty="0">
                <a:solidFill>
                  <a:srgbClr val="C00000"/>
                </a:solidFill>
                <a:latin typeface="Montserrat" panose="00000500000000000000" pitchFamily="2" charset="-52"/>
              </a:rPr>
              <a:t>87,5 </a:t>
            </a:r>
            <a:r>
              <a:rPr lang="ru-RU" sz="1200" dirty="0" err="1">
                <a:latin typeface="Montserrat" panose="00000500000000000000" pitchFamily="2" charset="-52"/>
              </a:rPr>
              <a:t>млн.руб</a:t>
            </a:r>
            <a:r>
              <a:rPr lang="ru-RU" sz="1200" dirty="0">
                <a:latin typeface="Montserrat" panose="00000500000000000000" pitchFamily="2" charset="-52"/>
              </a:rPr>
              <a:t>.</a:t>
            </a: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dirty="0"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CCA982E-0BDA-4231-B42E-6189F7A01620}"/>
              </a:ext>
            </a:extLst>
          </p:cNvPr>
          <p:cNvSpPr/>
          <p:nvPr/>
        </p:nvSpPr>
        <p:spPr>
          <a:xfrm>
            <a:off x="1893418" y="2088730"/>
            <a:ext cx="3715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  <a:sym typeface="Gill Sans Light"/>
              </a:rPr>
              <a:t>Агротехнологические классы</a:t>
            </a:r>
            <a:endParaRPr lang="ru-RU" sz="1600" b="1" kern="1200" dirty="0">
              <a:solidFill>
                <a:prstClr val="black"/>
              </a:solidFill>
              <a:latin typeface="Montserrat" panose="00000500000000000000" pitchFamily="2" charset="-52"/>
              <a:ea typeface="+mn-ea"/>
            </a:endParaRPr>
          </a:p>
        </p:txBody>
      </p:sp>
      <p:sp>
        <p:nvSpPr>
          <p:cNvPr id="22" name="Google Shape;55;p1">
            <a:extLst>
              <a:ext uri="{FF2B5EF4-FFF2-40B4-BE49-F238E27FC236}">
                <a16:creationId xmlns:a16="http://schemas.microsoft.com/office/drawing/2014/main" id="{75980A0B-8005-4E34-B972-348879700AA2}"/>
              </a:ext>
            </a:extLst>
          </p:cNvPr>
          <p:cNvSpPr/>
          <p:nvPr/>
        </p:nvSpPr>
        <p:spPr>
          <a:xfrm>
            <a:off x="2393203" y="2448436"/>
            <a:ext cx="296406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2022-2023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школы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82D4E8A-EF2C-4A6A-98A8-5091166EF885}"/>
              </a:ext>
            </a:extLst>
          </p:cNvPr>
          <p:cNvSpPr/>
          <p:nvPr/>
        </p:nvSpPr>
        <p:spPr>
          <a:xfrm>
            <a:off x="6758445" y="2035917"/>
            <a:ext cx="4229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prstClr val="black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  <a:sym typeface="Gill Sans Light"/>
              </a:rPr>
              <a:t>Психолого-педагогические классы</a:t>
            </a:r>
            <a:endParaRPr lang="ru-RU" sz="1600" b="1" kern="1200" dirty="0">
              <a:solidFill>
                <a:prstClr val="black"/>
              </a:solidFill>
              <a:latin typeface="Montserrat" panose="00000500000000000000" pitchFamily="2" charset="-52"/>
              <a:ea typeface="+mn-ea"/>
            </a:endParaRPr>
          </a:p>
        </p:txBody>
      </p:sp>
      <p:sp>
        <p:nvSpPr>
          <p:cNvPr id="24" name="Google Shape;55;p1">
            <a:extLst>
              <a:ext uri="{FF2B5EF4-FFF2-40B4-BE49-F238E27FC236}">
                <a16:creationId xmlns:a16="http://schemas.microsoft.com/office/drawing/2014/main" id="{371B41A6-7543-4039-BE3C-A1BB9A3ED38D}"/>
              </a:ext>
            </a:extLst>
          </p:cNvPr>
          <p:cNvSpPr/>
          <p:nvPr/>
        </p:nvSpPr>
        <p:spPr>
          <a:xfrm>
            <a:off x="7501816" y="2383586"/>
            <a:ext cx="29277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2022-2023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19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классов</a:t>
            </a:r>
          </a:p>
          <a:p>
            <a:r>
              <a:rPr lang="ru-RU" sz="1200" b="1" dirty="0">
                <a:latin typeface="Montserrat"/>
                <a:ea typeface="Montserrat"/>
                <a:cs typeface="Montserrat"/>
                <a:sym typeface="Montserrat"/>
              </a:rPr>
              <a:t>2023-2024 гг. – </a:t>
            </a:r>
            <a:r>
              <a:rPr lang="ru-RU" sz="1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62 </a:t>
            </a:r>
            <a:r>
              <a:rPr lang="ru-RU" sz="1200" dirty="0">
                <a:latin typeface="Montserrat"/>
                <a:ea typeface="Montserrat"/>
                <a:cs typeface="Montserrat"/>
                <a:sym typeface="Montserrat"/>
              </a:rPr>
              <a:t>класса</a:t>
            </a:r>
          </a:p>
        </p:txBody>
      </p:sp>
      <p:sp>
        <p:nvSpPr>
          <p:cNvPr id="25" name="Google Shape;65;p1">
            <a:extLst>
              <a:ext uri="{FF2B5EF4-FFF2-40B4-BE49-F238E27FC236}">
                <a16:creationId xmlns:a16="http://schemas.microsoft.com/office/drawing/2014/main" id="{C32E3B9F-10D8-4619-980B-81A3E58F4309}"/>
              </a:ext>
            </a:extLst>
          </p:cNvPr>
          <p:cNvSpPr txBox="1">
            <a:spLocks/>
          </p:cNvSpPr>
          <p:nvPr/>
        </p:nvSpPr>
        <p:spPr>
          <a:xfrm>
            <a:off x="6561222" y="3304660"/>
            <a:ext cx="5391882" cy="15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800"/>
              </a:lnSpc>
              <a:spcBef>
                <a:spcPts val="0"/>
              </a:spcBef>
              <a:buClr>
                <a:srgbClr val="1C2D38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</a:rPr>
              <a:t>более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2 500</a:t>
            </a:r>
            <a:r>
              <a:rPr lang="ru-RU" sz="1600" dirty="0">
                <a:latin typeface="Montserrat" panose="00000500000000000000" pitchFamily="2" charset="-52"/>
              </a:rPr>
              <a:t> детей учатся в профильных классах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Clr>
                <a:srgbClr val="1C2D38"/>
              </a:buClr>
              <a:buSzPts val="1400"/>
            </a:pPr>
            <a:endParaRPr lang="ru-RU" sz="1600" dirty="0">
              <a:latin typeface="Montserrat" panose="00000500000000000000" pitchFamily="2" charset="-52"/>
            </a:endParaRPr>
          </a:p>
          <a:p>
            <a:pPr marL="285750" indent="-285750">
              <a:lnSpc>
                <a:spcPts val="1800"/>
              </a:lnSpc>
              <a:spcBef>
                <a:spcPts val="0"/>
              </a:spcBef>
              <a:buClr>
                <a:srgbClr val="1C2D38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100 %</a:t>
            </a:r>
            <a:r>
              <a:rPr lang="ru-RU" sz="1600" dirty="0">
                <a:latin typeface="Montserrat" panose="00000500000000000000" pitchFamily="2" charset="-52"/>
              </a:rPr>
              <a:t> участвуют в </a:t>
            </a:r>
            <a:r>
              <a:rPr lang="ru-RU" sz="1600" dirty="0" err="1">
                <a:latin typeface="Montserrat" panose="00000500000000000000" pitchFamily="2" charset="-52"/>
              </a:rPr>
              <a:t>профпробах</a:t>
            </a:r>
            <a:r>
              <a:rPr lang="ru-RU" sz="1600" dirty="0">
                <a:latin typeface="Montserrat" panose="00000500000000000000" pitchFamily="2" charset="-52"/>
              </a:rPr>
              <a:t> и практиках на базе предприятий-партнеров, СПО и вузов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E6DF10-D55F-4D60-991E-B0EBDE2A22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21" y="1034806"/>
            <a:ext cx="852679" cy="48507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D5F188-6051-4A4C-A0F0-87A98FD63B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597" y="2015078"/>
            <a:ext cx="625888" cy="6303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AFA790-14CD-40BD-8889-27149EDF7F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12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00" b="93800" l="10000" r="90000">
                        <a14:foregroundMark x1="47556" y1="6800" x2="47556" y2="6800"/>
                        <a14:foregroundMark x1="50000" y1="93800" x2="50000" y2="9380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3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00" y="2066980"/>
            <a:ext cx="1087465" cy="6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55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94615412-F670-40AE-8CA8-05044EB72092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Содержание общего образования – единое по всей стране!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A7E96CD-C165-403F-B31B-D0E846592869}"/>
              </a:ext>
            </a:extLst>
          </p:cNvPr>
          <p:cNvSpPr txBox="1">
            <a:spLocks/>
          </p:cNvSpPr>
          <p:nvPr/>
        </p:nvSpPr>
        <p:spPr>
          <a:xfrm>
            <a:off x="348571" y="1117104"/>
            <a:ext cx="3963451" cy="806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Модель введения обновленных ФГОС 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dirty="0">
                <a:latin typeface="Montserrat" panose="00000500000000000000" pitchFamily="2" charset="-52"/>
              </a:rPr>
              <a:t>2023-2024 уч. год     -   1-7 </a:t>
            </a:r>
            <a:r>
              <a:rPr lang="ru-RU" sz="1400" dirty="0" err="1">
                <a:latin typeface="Montserrat" panose="00000500000000000000" pitchFamily="2" charset="-52"/>
              </a:rPr>
              <a:t>кл</a:t>
            </a:r>
            <a:r>
              <a:rPr lang="ru-RU" sz="1400" dirty="0">
                <a:latin typeface="Montserrat" panose="00000500000000000000" pitchFamily="2" charset="-52"/>
              </a:rPr>
              <a:t>., 10 </a:t>
            </a:r>
            <a:r>
              <a:rPr lang="ru-RU" sz="1400" dirty="0" err="1">
                <a:latin typeface="Montserrat" panose="00000500000000000000" pitchFamily="2" charset="-52"/>
              </a:rPr>
              <a:t>кл</a:t>
            </a:r>
            <a:r>
              <a:rPr lang="ru-RU" sz="1400" dirty="0">
                <a:latin typeface="Montserrat" panose="00000500000000000000" pitchFamily="2" charset="-52"/>
              </a:rPr>
              <a:t>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dirty="0">
                <a:latin typeface="Montserrat" panose="00000500000000000000" pitchFamily="2" charset="-52"/>
              </a:rPr>
              <a:t>2024-2025 уч. год     -   1-11 </a:t>
            </a:r>
            <a:r>
              <a:rPr lang="ru-RU" sz="1400" dirty="0" err="1">
                <a:latin typeface="Montserrat" panose="00000500000000000000" pitchFamily="2" charset="-52"/>
              </a:rPr>
              <a:t>кл</a:t>
            </a:r>
            <a:r>
              <a:rPr lang="ru-RU" sz="1400" dirty="0">
                <a:latin typeface="Montserrat" panose="00000500000000000000" pitchFamily="2" charset="-52"/>
              </a:rPr>
              <a:t>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FA6C604-907A-4787-A910-D779DCA56D3C}"/>
              </a:ext>
            </a:extLst>
          </p:cNvPr>
          <p:cNvSpPr txBox="1">
            <a:spLocks/>
          </p:cNvSpPr>
          <p:nvPr/>
        </p:nvSpPr>
        <p:spPr>
          <a:xfrm>
            <a:off x="348571" y="2159519"/>
            <a:ext cx="3327376" cy="1224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Введение ФООП с 1 по 11 </a:t>
            </a:r>
            <a:r>
              <a:rPr lang="ru-RU" sz="1400" b="1" dirty="0" err="1">
                <a:latin typeface="Montserrat" panose="00000500000000000000" pitchFamily="2" charset="-52"/>
              </a:rPr>
              <a:t>кл</a:t>
            </a:r>
            <a:r>
              <a:rPr lang="ru-RU" sz="1400" b="1" dirty="0">
                <a:latin typeface="Montserrat" panose="00000500000000000000" pitchFamily="2" charset="-52"/>
              </a:rPr>
              <a:t>.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dirty="0">
                <a:latin typeface="Montserrat" panose="00000500000000000000" pitchFamily="2" charset="-52"/>
              </a:rPr>
              <a:t>До 1 сентября 2023 г. необходимо привести школьные образовательные программы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в соответствие с ФООП </a:t>
            </a:r>
          </a:p>
          <a:p>
            <a:pPr>
              <a:lnSpc>
                <a:spcPts val="800"/>
              </a:lnSpc>
              <a:buFont typeface="Wingdings" panose="05000000000000000000" pitchFamily="2" charset="2"/>
              <a:buChar char="§"/>
            </a:pPr>
            <a:endParaRPr lang="ru-RU" sz="1400" b="1" dirty="0">
              <a:latin typeface="Montserrat" panose="000005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4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7E2E833-97D5-4313-9F92-D37BDB55E286}"/>
              </a:ext>
            </a:extLst>
          </p:cNvPr>
          <p:cNvSpPr txBox="1">
            <a:spLocks/>
          </p:cNvSpPr>
          <p:nvPr/>
        </p:nvSpPr>
        <p:spPr>
          <a:xfrm>
            <a:off x="8321741" y="5071865"/>
            <a:ext cx="3748877" cy="110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С 1 сентября 2024 г.:                 </a:t>
            </a:r>
            <a:r>
              <a:rPr lang="ru-RU" sz="1400" dirty="0">
                <a:latin typeface="Montserrat" panose="00000500000000000000" pitchFamily="2" charset="-52"/>
              </a:rPr>
              <a:t>переименование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latin typeface="Montserrat" panose="00000500000000000000" pitchFamily="2" charset="-52"/>
              </a:rPr>
              <a:t>учебного предмета                          </a:t>
            </a:r>
            <a:r>
              <a:rPr lang="ru-RU" sz="1400" b="1" dirty="0">
                <a:latin typeface="Montserrat" panose="00000500000000000000" pitchFamily="2" charset="-52"/>
              </a:rPr>
              <a:t>Основы безопасности и защиты Родины </a:t>
            </a:r>
            <a:r>
              <a:rPr lang="ru-RU" sz="1400" dirty="0">
                <a:latin typeface="Montserrat" panose="00000500000000000000" pitchFamily="2" charset="-52"/>
              </a:rPr>
              <a:t>(ОБЖ + НВП + патриотическое воспитание </a:t>
            </a:r>
            <a:r>
              <a:rPr lang="ru-RU" sz="1200" dirty="0">
                <a:latin typeface="Montserrat" panose="00000500000000000000" pitchFamily="2" charset="-52"/>
              </a:rPr>
              <a:t>) </a:t>
            </a:r>
            <a:endParaRPr lang="ru-RU" sz="1200" dirty="0">
              <a:solidFill>
                <a:srgbClr val="8E0000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EBFA9C0-E786-4018-825E-7C48653EAD74}"/>
              </a:ext>
            </a:extLst>
          </p:cNvPr>
          <p:cNvSpPr txBox="1">
            <a:spLocks/>
          </p:cNvSpPr>
          <p:nvPr/>
        </p:nvSpPr>
        <p:spPr>
          <a:xfrm>
            <a:off x="2372338" y="3782814"/>
            <a:ext cx="3761370" cy="1816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Обязательно по 1 час. в неделю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за счет часов внеурочной деятельности: </a:t>
            </a:r>
          </a:p>
          <a:p>
            <a:pPr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Разговоры о важном (понедельник)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Россия – мои горизонты / профориентация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Функциональная грамотность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0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8" name="Рисунок 7" descr="https://avatars.dzeninfra.ru/get-zen_doc/10126943/pub_64cd481eed0e566ce34cbfe1_64cd51802b4a526efea96f0a/scale_2400">
            <a:extLst>
              <a:ext uri="{FF2B5EF4-FFF2-40B4-BE49-F238E27FC236}">
                <a16:creationId xmlns:a16="http://schemas.microsoft.com/office/drawing/2014/main" id="{4F49A1DE-C809-4560-9473-BFB360762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7" y="3812874"/>
            <a:ext cx="1852782" cy="11041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Рисунок 8" descr="news">
            <a:extLst>
              <a:ext uri="{FF2B5EF4-FFF2-40B4-BE49-F238E27FC236}">
                <a16:creationId xmlns:a16="http://schemas.microsoft.com/office/drawing/2014/main" id="{EE25BC66-76E5-4547-80DF-91EFF5411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7" y="5109766"/>
            <a:ext cx="1852782" cy="10246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E2C860E-617F-4D08-AA0E-31E3435F2EAD}"/>
              </a:ext>
            </a:extLst>
          </p:cNvPr>
          <p:cNvSpPr txBox="1">
            <a:spLocks/>
          </p:cNvSpPr>
          <p:nvPr/>
        </p:nvSpPr>
        <p:spPr>
          <a:xfrm>
            <a:off x="2404890" y="5697368"/>
            <a:ext cx="3470297" cy="550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Новый Федеральный перечень учебников и учебных пособий</a:t>
            </a: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11" name="Рисунок 10" descr="news">
            <a:extLst>
              <a:ext uri="{FF2B5EF4-FFF2-40B4-BE49-F238E27FC236}">
                <a16:creationId xmlns:a16="http://schemas.microsoft.com/office/drawing/2014/main" id="{3DBD7EBF-968E-487B-B0A9-7DEA1AC2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35" y="1120438"/>
            <a:ext cx="1747487" cy="10732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6E3B8F24-FE40-4B6C-9E30-A9ADFEB7CD4B}"/>
              </a:ext>
            </a:extLst>
          </p:cNvPr>
          <p:cNvSpPr txBox="1">
            <a:spLocks/>
          </p:cNvSpPr>
          <p:nvPr/>
        </p:nvSpPr>
        <p:spPr>
          <a:xfrm>
            <a:off x="6309876" y="1131663"/>
            <a:ext cx="4132542" cy="940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Обязательное трудовое воспитание 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dirty="0">
                <a:latin typeface="Montserrat" panose="00000500000000000000" pitchFamily="2" charset="-52"/>
              </a:rPr>
              <a:t>Изменения в Законе об образовании вступят в силу с 1 сентября 2023 г. </a:t>
            </a:r>
          </a:p>
        </p:txBody>
      </p:sp>
      <p:pic>
        <p:nvPicPr>
          <p:cNvPr id="13" name="Рисунок 12" descr="news">
            <a:extLst>
              <a:ext uri="{FF2B5EF4-FFF2-40B4-BE49-F238E27FC236}">
                <a16:creationId xmlns:a16="http://schemas.microsoft.com/office/drawing/2014/main" id="{65838B84-DB8D-4058-BF33-55E0D1B28A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735" y="2316085"/>
            <a:ext cx="1747487" cy="11783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3ECC471F-DF92-4268-90E3-79AD1866329B}"/>
              </a:ext>
            </a:extLst>
          </p:cNvPr>
          <p:cNvSpPr txBox="1">
            <a:spLocks/>
          </p:cNvSpPr>
          <p:nvPr/>
        </p:nvSpPr>
        <p:spPr>
          <a:xfrm>
            <a:off x="6309877" y="2108842"/>
            <a:ext cx="3354374" cy="1156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Медаль «За особые успехи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в учении» </a:t>
            </a:r>
            <a:r>
              <a:rPr lang="en-US" sz="1400" b="1" dirty="0">
                <a:latin typeface="Montserrat" panose="00000500000000000000" pitchFamily="2" charset="-52"/>
              </a:rPr>
              <a:t>II</a:t>
            </a:r>
            <a:r>
              <a:rPr lang="ru-RU" sz="1400" b="1" dirty="0">
                <a:latin typeface="Montserrat" panose="00000500000000000000" pitchFamily="2" charset="-52"/>
              </a:rPr>
              <a:t> степени 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400" dirty="0">
                <a:latin typeface="Montserrat" panose="00000500000000000000" pitchFamily="2" charset="-52"/>
              </a:rPr>
              <a:t>Учащимся, в аттестатах которых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не более двух оценок «хорошо», остальные - «отлично»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76063188-7264-41FE-B6C6-99233A19EFDB}"/>
              </a:ext>
            </a:extLst>
          </p:cNvPr>
          <p:cNvSpPr txBox="1">
            <a:spLocks/>
          </p:cNvSpPr>
          <p:nvPr/>
        </p:nvSpPr>
        <p:spPr>
          <a:xfrm>
            <a:off x="8321741" y="3751125"/>
            <a:ext cx="3589735" cy="1156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400" b="1" dirty="0">
                <a:latin typeface="Montserrat" panose="00000500000000000000" pitchFamily="2" charset="-52"/>
              </a:rPr>
              <a:t>Начальная военная подготовка </a:t>
            </a:r>
            <a:br>
              <a:rPr lang="ru-RU" sz="1400" b="1" dirty="0">
                <a:latin typeface="Montserrat" panose="00000500000000000000" pitchFamily="2" charset="-52"/>
              </a:rPr>
            </a:br>
            <a:r>
              <a:rPr lang="ru-RU" sz="1400" b="1" dirty="0">
                <a:latin typeface="Montserrat" panose="00000500000000000000" pitchFamily="2" charset="-52"/>
              </a:rPr>
              <a:t>в старших классах</a:t>
            </a:r>
          </a:p>
          <a:p>
            <a:pPr marL="0" indent="0">
              <a:lnSpc>
                <a:spcPts val="1800"/>
              </a:lnSpc>
              <a:spcBef>
                <a:spcPts val="600"/>
              </a:spcBef>
              <a:buNone/>
            </a:pPr>
            <a:r>
              <a:rPr lang="ru-RU" sz="1400" dirty="0">
                <a:latin typeface="Montserrat" panose="00000500000000000000" pitchFamily="2" charset="-52"/>
              </a:rPr>
              <a:t>Включает обучение по работе </a:t>
            </a: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с беспилотниками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16" name="Рисунок 15" descr="news">
            <a:extLst>
              <a:ext uri="{FF2B5EF4-FFF2-40B4-BE49-F238E27FC236}">
                <a16:creationId xmlns:a16="http://schemas.microsoft.com/office/drawing/2014/main" id="{74365B44-589A-44E7-964D-01378F85F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50" y="3770351"/>
            <a:ext cx="1698356" cy="110365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Рисунок 16" descr="Здравствуйте, уважаемые читатели! Собрала информацию из разных источников о том, чего ждать школе и учителям в новом учебном году. Делюсь с вами.-6">
            <a:extLst>
              <a:ext uri="{FF2B5EF4-FFF2-40B4-BE49-F238E27FC236}">
                <a16:creationId xmlns:a16="http://schemas.microsoft.com/office/drawing/2014/main" id="{A9CB35EA-7A2B-4F5F-AC0B-B668CDFE7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50" y="5081014"/>
            <a:ext cx="1702452" cy="109130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Рисунок 17" descr="news">
            <a:extLst>
              <a:ext uri="{FF2B5EF4-FFF2-40B4-BE49-F238E27FC236}">
                <a16:creationId xmlns:a16="http://schemas.microsoft.com/office/drawing/2014/main" id="{C53AC2E0-0733-4ADE-B550-A31469FBB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30" y="1153157"/>
            <a:ext cx="1763667" cy="1097482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D0E1250-3348-4162-823A-AB5C16146FF5}"/>
              </a:ext>
            </a:extLst>
          </p:cNvPr>
          <p:cNvCxnSpPr/>
          <p:nvPr/>
        </p:nvCxnSpPr>
        <p:spPr>
          <a:xfrm>
            <a:off x="6169568" y="1143737"/>
            <a:ext cx="0" cy="4968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247C279-C3E4-4F3A-9F29-FFFBC8585F9B}"/>
              </a:ext>
            </a:extLst>
          </p:cNvPr>
          <p:cNvCxnSpPr>
            <a:cxnSpLocks/>
          </p:cNvCxnSpPr>
          <p:nvPr/>
        </p:nvCxnSpPr>
        <p:spPr>
          <a:xfrm flipH="1">
            <a:off x="222545" y="3625255"/>
            <a:ext cx="11736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qrcoder.ru/code/?https%3A%2F%2Fedsoo.ru%2F&amp;10&amp;0">
            <a:extLst>
              <a:ext uri="{FF2B5EF4-FFF2-40B4-BE49-F238E27FC236}">
                <a16:creationId xmlns:a16="http://schemas.microsoft.com/office/drawing/2014/main" id="{E229DE54-77CE-4607-BB91-4B33B09D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01" y="2257856"/>
            <a:ext cx="1241530" cy="124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90C786-B7A0-44E3-97AB-528417C06C31}"/>
              </a:ext>
            </a:extLst>
          </p:cNvPr>
          <p:cNvSpPr txBox="1"/>
          <p:nvPr/>
        </p:nvSpPr>
        <p:spPr>
          <a:xfrm>
            <a:off x="3407259" y="2396891"/>
            <a:ext cx="1527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Портал «Единое содержание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3033440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4A13EF-7C51-42D0-AD5E-A65B216A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66"/>
          <a:stretch/>
        </p:blipFill>
        <p:spPr>
          <a:xfrm>
            <a:off x="717580" y="2965094"/>
            <a:ext cx="1099122" cy="1440000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B4CB61BC-5211-4459-AC1B-B5C004526573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Историческое просвещение школьников и студентов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CAFC6F9-8A69-485B-AE3D-24719A0EEC07}"/>
              </a:ext>
            </a:extLst>
          </p:cNvPr>
          <p:cNvSpPr txBox="1">
            <a:spLocks/>
          </p:cNvSpPr>
          <p:nvPr/>
        </p:nvSpPr>
        <p:spPr>
          <a:xfrm>
            <a:off x="817938" y="949633"/>
            <a:ext cx="5247011" cy="13040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4572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2D38"/>
              </a:buClr>
              <a:buSzPts val="800"/>
              <a:buFont typeface="Arial" panose="020B0604020202020204" pitchFamily="34" charset="0"/>
              <a:buNone/>
              <a:defRPr sz="800" kern="1200">
                <a:solidFill>
                  <a:srgbClr val="1C2D3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 panose="020B0604020202020204" pitchFamily="34" charset="0"/>
              <a:buNone/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 panose="020B0604020202020204" pitchFamily="34" charset="0"/>
              <a:buNone/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 panose="020B0604020202020204" pitchFamily="34" charset="0"/>
              <a:buNone/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 panose="020B0604020202020204" pitchFamily="34" charset="0"/>
              <a:buNone/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</a:pPr>
            <a:r>
              <a:rPr lang="ru-RU" sz="1300" b="1" dirty="0">
                <a:latin typeface="Montserrat" panose="00000500000000000000" pitchFamily="2" charset="-52"/>
              </a:rPr>
              <a:t>Включение исторического просвещения в учебные предметы</a:t>
            </a:r>
          </a:p>
          <a:p>
            <a:pPr marL="0" indent="0">
              <a:spcBef>
                <a:spcPts val="800"/>
              </a:spcBef>
            </a:pPr>
            <a:r>
              <a:rPr lang="ru-RU" sz="1300" b="1" dirty="0">
                <a:latin typeface="Montserrat" panose="00000500000000000000" pitchFamily="2" charset="-52"/>
              </a:rPr>
              <a:t>1-4 </a:t>
            </a:r>
            <a:r>
              <a:rPr lang="ru-RU" sz="1300" b="1" dirty="0" err="1">
                <a:latin typeface="Montserrat" panose="00000500000000000000" pitchFamily="2" charset="-52"/>
              </a:rPr>
              <a:t>кл</a:t>
            </a:r>
            <a:r>
              <a:rPr lang="ru-RU" sz="1300" b="1" dirty="0">
                <a:latin typeface="Montserrat" panose="00000500000000000000" pitchFamily="2" charset="-52"/>
              </a:rPr>
              <a:t>.: </a:t>
            </a:r>
            <a:r>
              <a:rPr lang="ru-RU" sz="1300" dirty="0">
                <a:latin typeface="Montserrat" panose="00000500000000000000" pitchFamily="2" charset="-52"/>
              </a:rPr>
              <a:t>окружающий мир, литературное чтение, ОРКСЭ, музыка, ИЗО</a:t>
            </a:r>
          </a:p>
          <a:p>
            <a:pPr marL="0" indent="0">
              <a:spcBef>
                <a:spcPts val="800"/>
              </a:spcBef>
            </a:pPr>
            <a:r>
              <a:rPr lang="ru-RU" sz="1300" b="1" dirty="0">
                <a:latin typeface="Montserrat" panose="00000500000000000000" pitchFamily="2" charset="-52"/>
              </a:rPr>
              <a:t>5-11 </a:t>
            </a:r>
            <a:r>
              <a:rPr lang="ru-RU" sz="1300" b="1" dirty="0" err="1">
                <a:latin typeface="Montserrat" panose="00000500000000000000" pitchFamily="2" charset="-52"/>
              </a:rPr>
              <a:t>кл</a:t>
            </a:r>
            <a:r>
              <a:rPr lang="ru-RU" sz="1300" b="1" dirty="0">
                <a:latin typeface="Montserrat" panose="00000500000000000000" pitchFamily="2" charset="-52"/>
              </a:rPr>
              <a:t>.: </a:t>
            </a:r>
            <a:r>
              <a:rPr lang="ru-RU" sz="1300" dirty="0">
                <a:latin typeface="Montserrat" panose="00000500000000000000" pitchFamily="2" charset="-52"/>
              </a:rPr>
              <a:t>история, литература, география, ОБЖ, обществознание, ИЗО, музыка</a:t>
            </a:r>
          </a:p>
          <a:p>
            <a:pPr marL="0" indent="0" algn="ctr"/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B7B87F5-6CA1-4CBA-92AD-F2843C8E831A}"/>
              </a:ext>
            </a:extLst>
          </p:cNvPr>
          <p:cNvSpPr txBox="1">
            <a:spLocks/>
          </p:cNvSpPr>
          <p:nvPr/>
        </p:nvSpPr>
        <p:spPr>
          <a:xfrm>
            <a:off x="789888" y="2316919"/>
            <a:ext cx="4525062" cy="287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300" b="1" dirty="0">
                <a:latin typeface="Montserrat" panose="00000500000000000000" pitchFamily="2" charset="-52"/>
              </a:rPr>
              <a:t>Новый государственный учебник по истории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C00E05A-B84B-46C0-B68D-F65ADC620DAD}"/>
              </a:ext>
            </a:extLst>
          </p:cNvPr>
          <p:cNvSpPr txBox="1">
            <a:spLocks/>
          </p:cNvSpPr>
          <p:nvPr/>
        </p:nvSpPr>
        <p:spPr>
          <a:xfrm>
            <a:off x="6693379" y="934061"/>
            <a:ext cx="5189360" cy="1264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 dirty="0">
                <a:latin typeface="Montserrat" panose="00000500000000000000" pitchFamily="2" charset="-52"/>
              </a:rPr>
              <a:t>Внеурочная деятельность по истории</a:t>
            </a:r>
            <a:endParaRPr lang="ru-RU" sz="1300" dirty="0">
              <a:latin typeface="Montserrat" panose="00000500000000000000" pitchFamily="2" charset="-52"/>
            </a:endParaRP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Разговоры о важном (1-11 </a:t>
            </a:r>
            <a:r>
              <a:rPr lang="ru-RU" sz="1300" dirty="0" err="1">
                <a:latin typeface="Montserrat" panose="00000500000000000000" pitchFamily="2" charset="-52"/>
              </a:rPr>
              <a:t>кл</a:t>
            </a:r>
            <a:r>
              <a:rPr lang="ru-RU" sz="1300" dirty="0">
                <a:latin typeface="Montserrat" panose="00000500000000000000" pitchFamily="2" charset="-52"/>
              </a:rPr>
              <a:t>.)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Рассказы по истории Отечества (5 </a:t>
            </a:r>
            <a:r>
              <a:rPr lang="ru-RU" sz="1300" dirty="0" err="1">
                <a:latin typeface="Montserrat" panose="00000500000000000000" pitchFamily="2" charset="-52"/>
              </a:rPr>
              <a:t>кл</a:t>
            </a:r>
            <a:r>
              <a:rPr lang="ru-RU" sz="1300" dirty="0">
                <a:latin typeface="Montserrat" panose="00000500000000000000" pitchFamily="2" charset="-52"/>
              </a:rPr>
              <a:t>.)</a:t>
            </a:r>
          </a:p>
          <a:p>
            <a:pPr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Россия – моя история (10-11 </a:t>
            </a:r>
            <a:r>
              <a:rPr lang="ru-RU" sz="1300" dirty="0" err="1">
                <a:latin typeface="Montserrat" panose="00000500000000000000" pitchFamily="2" charset="-52"/>
              </a:rPr>
              <a:t>кл</a:t>
            </a:r>
            <a:r>
              <a:rPr lang="ru-RU" sz="1300" dirty="0">
                <a:latin typeface="Montserrat" panose="00000500000000000000" pitchFamily="2" charset="-52"/>
              </a:rPr>
              <a:t>., СПО)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99A896-B840-49FA-854D-B5888B65264A}"/>
              </a:ext>
            </a:extLst>
          </p:cNvPr>
          <p:cNvSpPr txBox="1">
            <a:spLocks/>
          </p:cNvSpPr>
          <p:nvPr/>
        </p:nvSpPr>
        <p:spPr>
          <a:xfrm>
            <a:off x="2852758" y="2794750"/>
            <a:ext cx="3095625" cy="3183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с 1 сентября 2023 г.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синхронизация всеобщей и отечественной истории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широкий воспитательный компонент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формирование у учащихся уважительного отношения к своей Родине, российским духовным ценностям, истории родного края</a:t>
            </a: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достоверная информация о новейших событиях отечественной истории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EEF2E96-FBC3-41A7-9D1E-4105D96E46FF}"/>
              </a:ext>
            </a:extLst>
          </p:cNvPr>
          <p:cNvSpPr txBox="1">
            <a:spLocks/>
          </p:cNvSpPr>
          <p:nvPr/>
        </p:nvSpPr>
        <p:spPr>
          <a:xfrm>
            <a:off x="6693379" y="2280716"/>
            <a:ext cx="5356356" cy="2796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300" b="1" dirty="0">
                <a:latin typeface="Montserrat" panose="00000500000000000000" pitchFamily="2" charset="-52"/>
              </a:rPr>
              <a:t>Региональный компонент исторического просвещения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В ходе урочной деятельности, синхронизированной с курсами отечественной и всемирной истории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В ходе внеурочной деятельности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300" dirty="0">
                <a:latin typeface="Montserrat" panose="00000500000000000000" pitchFamily="2" charset="-52"/>
              </a:rPr>
              <a:t>Отдельные предметы исторического краеведения (вариативная часть учебного плана)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latin typeface="Montserrat" panose="00000500000000000000" pitchFamily="2" charset="-52"/>
              </a:rPr>
              <a:t>Учебные пособия для 5-9 классов «Мой Пермский край» 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solidFill>
                  <a:srgbClr val="C00000"/>
                </a:solidFill>
                <a:latin typeface="Montserrat" panose="00000500000000000000" pitchFamily="2" charset="-52"/>
              </a:rPr>
              <a:t>С 1 сентября 2023 г. </a:t>
            </a:r>
            <a:r>
              <a:rPr lang="ru-RU" sz="1300" dirty="0">
                <a:latin typeface="Montserrat" panose="00000500000000000000" pitchFamily="2" charset="-52"/>
              </a:rPr>
              <a:t>– апробация цифрового учебного пособия по истории и культуре Пермского края для 5 классов в </a:t>
            </a:r>
            <a:r>
              <a:rPr lang="ru-RU" sz="1300" b="1" dirty="0">
                <a:latin typeface="Montserrat" panose="00000500000000000000" pitchFamily="2" charset="-52"/>
              </a:rPr>
              <a:t>Электронной Пермской Образовательной Системе (ЭПОС)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300" b="1" dirty="0">
                <a:latin typeface="Montserrat" panose="00000500000000000000" pitchFamily="2" charset="-52"/>
              </a:rPr>
              <a:t>Проект «Краеведение </a:t>
            </a:r>
            <a:r>
              <a:rPr lang="ru-RU" sz="1300" b="1" dirty="0" err="1">
                <a:latin typeface="Montserrat" panose="00000500000000000000" pitchFamily="2" charset="-52"/>
              </a:rPr>
              <a:t>Прикамья</a:t>
            </a:r>
            <a:r>
              <a:rPr lang="ru-RU" sz="1300" b="1" dirty="0">
                <a:latin typeface="Montserrat" panose="00000500000000000000" pitchFamily="2" charset="-52"/>
              </a:rPr>
              <a:t>»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ru-RU" sz="1300" dirty="0">
              <a:latin typeface="Montserrat" panose="00000500000000000000" pitchFamily="2" charset="-52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300" dirty="0">
              <a:latin typeface="Montserrat" panose="00000500000000000000" pitchFamily="2" charset="-52"/>
            </a:endParaRPr>
          </a:p>
          <a:p>
            <a:pPr>
              <a:lnSpc>
                <a:spcPts val="18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ru-RU" sz="1300" dirty="0">
              <a:latin typeface="Montserrat" panose="00000500000000000000" pitchFamily="2" charset="-52"/>
            </a:endParaRPr>
          </a:p>
          <a:p>
            <a:pPr algn="ctr">
              <a:lnSpc>
                <a:spcPct val="80000"/>
              </a:lnSpc>
            </a:pPr>
            <a:endParaRPr lang="ru-RU" sz="1300" dirty="0">
              <a:latin typeface="Montserrat" panose="00000500000000000000" pitchFamily="2" charset="-52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E809A879-5D18-4AF6-B04B-FBF3B110461B}"/>
              </a:ext>
            </a:extLst>
          </p:cNvPr>
          <p:cNvSpPr txBox="1">
            <a:spLocks/>
          </p:cNvSpPr>
          <p:nvPr/>
        </p:nvSpPr>
        <p:spPr>
          <a:xfrm rot="20308287">
            <a:off x="189386" y="2661813"/>
            <a:ext cx="1048998" cy="29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FF0000"/>
                </a:solidFill>
                <a:latin typeface="Montserrat ExtraBold" panose="00000900000000000000" pitchFamily="2" charset="-52"/>
              </a:rPr>
              <a:t>ВАЖНО!</a:t>
            </a:r>
          </a:p>
          <a:p>
            <a:pPr marL="0" indent="0" algn="ctr">
              <a:buNone/>
            </a:pPr>
            <a:endParaRPr lang="ru-RU" sz="1400" b="1" dirty="0">
              <a:solidFill>
                <a:srgbClr val="8E0000"/>
              </a:solidFill>
              <a:latin typeface="Montserrat ExtraLight" panose="00000300000000000000" pitchFamily="2" charset="-5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200" dirty="0">
              <a:latin typeface="Montserrat ExtraLight" panose="000003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B3CD2CB-04B7-4048-AA55-181E00F5A045}"/>
              </a:ext>
            </a:extLst>
          </p:cNvPr>
          <p:cNvCxnSpPr/>
          <p:nvPr/>
        </p:nvCxnSpPr>
        <p:spPr>
          <a:xfrm>
            <a:off x="5948383" y="949633"/>
            <a:ext cx="0" cy="4968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85DECC-5C78-47C4-8547-51E79E50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664" y="935680"/>
            <a:ext cx="462657" cy="4215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C305ED-6D23-42B8-B11E-3516C6AB6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9" y="928434"/>
            <a:ext cx="462657" cy="4215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C0CF6D-F9BC-4222-B2A6-D3EF568BB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80" y="2316919"/>
            <a:ext cx="462657" cy="4215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B95D94-DACE-4BBC-8E02-3B91282A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905" y="2316919"/>
            <a:ext cx="462657" cy="4215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A99D83-E4E5-4F01-86A0-059635E4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74"/>
          <a:stretch/>
        </p:blipFill>
        <p:spPr>
          <a:xfrm>
            <a:off x="1743024" y="3132512"/>
            <a:ext cx="1118899" cy="144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8978E4-BA6F-441B-BE33-04A7CACFB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28"/>
          <a:stretch/>
        </p:blipFill>
        <p:spPr>
          <a:xfrm>
            <a:off x="524708" y="4235395"/>
            <a:ext cx="1136350" cy="14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CBE0FA-C4AE-4BA8-82CC-A004447F9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83"/>
          <a:stretch/>
        </p:blipFill>
        <p:spPr>
          <a:xfrm>
            <a:off x="1601709" y="4405416"/>
            <a:ext cx="1165002" cy="144000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B349B85-3B17-4EDC-A21F-A47CCC614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 bwMode="auto">
          <a:xfrm>
            <a:off x="6814155" y="5076843"/>
            <a:ext cx="894711" cy="118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ttps://minobr.permkrai.ru/upload/iblock/c03/%D1%8B%D0%B0%D0%B0.jpg">
            <a:extLst>
              <a:ext uri="{FF2B5EF4-FFF2-40B4-BE49-F238E27FC236}">
                <a16:creationId xmlns:a16="http://schemas.microsoft.com/office/drawing/2014/main" id="{FA3E0A0F-5E07-414E-AFC5-3874365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55" y="5069844"/>
            <a:ext cx="894711" cy="119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minobr.permkrai.ru/upload/iblock/221/%D0%BA%D0%B2%D0%BF%D1%8F%D0%BA.jpg">
            <a:extLst>
              <a:ext uri="{FF2B5EF4-FFF2-40B4-BE49-F238E27FC236}">
                <a16:creationId xmlns:a16="http://schemas.microsoft.com/office/drawing/2014/main" id="{E460ECCE-5521-437D-988E-72E8F1C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311" y="5069775"/>
            <a:ext cx="903748" cy="119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verlib.permculture.ru/Data/Sites/33/images/%D0%B4%D0%B5%D1%82%D1%81%D0%BA%D0%B0%D1%8F-%D0%B1%D0%B8%D0%B1%D0%BB%D0%B8%D0%BE%D1%82%D0%B5%D0%BA%D0%B0/%D0%BC%D0%BE%D0%B9-%D0%BF%D0%B5%D1%80%D0%BC%D1%81%D0%BA%D0%B8%D0%B9-%D0%BA%D1%80%D0%B0%D0%B9.-%D0%B3%D0%B5%D0%BE%D0%B3%D1%80%D0%B0%D1%84%D0%B8%D1%87%D0%B5%D1%81%D0%BA%D0%B8%D0%B5-%D1%8D%D0%BA%D1%81%D0%BF%D0%B5%D0%B4%D0%B8%D1%86%D0%B8%D0%B8-%D0%B2-%D0%BF%D0%B5%D1%80%D0%BC%D1%81%D0%BA%D0%B8%D0%B9-%D0%BF%D0%B5%D1%80%D0%B8%D0%BE%D0%B4.jpg">
            <a:extLst>
              <a:ext uri="{FF2B5EF4-FFF2-40B4-BE49-F238E27FC236}">
                <a16:creationId xmlns:a16="http://schemas.microsoft.com/office/drawing/2014/main" id="{13837225-FA0E-4F9C-8640-21209DE0F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077" y="5057965"/>
            <a:ext cx="881580" cy="119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f89a21e1-ceff-4c9d-933f-f4483f8dc488" descr="Image">
            <a:extLst>
              <a:ext uri="{FF2B5EF4-FFF2-40B4-BE49-F238E27FC236}">
                <a16:creationId xmlns:a16="http://schemas.microsoft.com/office/drawing/2014/main" id="{DE55F01F-4068-4D9C-B063-A4DAAE76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675" y="5057965"/>
            <a:ext cx="870757" cy="119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603F723-0F03-4575-9266-771991793802}"/>
              </a:ext>
            </a:extLst>
          </p:cNvPr>
          <p:cNvCxnSpPr>
            <a:cxnSpLocks/>
          </p:cNvCxnSpPr>
          <p:nvPr/>
        </p:nvCxnSpPr>
        <p:spPr>
          <a:xfrm flipH="1">
            <a:off x="146739" y="2204820"/>
            <a:ext cx="11736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07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>
            <a:extLst>
              <a:ext uri="{FF2B5EF4-FFF2-40B4-BE49-F238E27FC236}">
                <a16:creationId xmlns:a16="http://schemas.microsoft.com/office/drawing/2014/main" id="{FD95EE1D-A88B-4E32-80EC-147170CFE86C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Основные параметры отрасли «Образование»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A70B5-AB05-4E87-A5D5-01F3F0A7CBE3}"/>
              </a:ext>
            </a:extLst>
          </p:cNvPr>
          <p:cNvSpPr txBox="1"/>
          <p:nvPr/>
        </p:nvSpPr>
        <p:spPr>
          <a:xfrm>
            <a:off x="1259913" y="5205982"/>
            <a:ext cx="4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Детские сады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58765-98DD-49A7-B646-B038B17BA8B7}"/>
              </a:ext>
            </a:extLst>
          </p:cNvPr>
          <p:cNvSpPr txBox="1"/>
          <p:nvPr/>
        </p:nvSpPr>
        <p:spPr>
          <a:xfrm>
            <a:off x="5578421" y="5216441"/>
            <a:ext cx="4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Школы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240B0-B028-4619-AAEB-AED8990567B2}"/>
              </a:ext>
            </a:extLst>
          </p:cNvPr>
          <p:cNvSpPr txBox="1"/>
          <p:nvPr/>
        </p:nvSpPr>
        <p:spPr>
          <a:xfrm>
            <a:off x="506859" y="5688946"/>
            <a:ext cx="3048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609 детей, 32 группы</a:t>
            </a:r>
            <a:endParaRPr lang="ru-RU" sz="2000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0701D-2735-4D7A-B5FC-168D812EDF54}"/>
              </a:ext>
            </a:extLst>
          </p:cNvPr>
          <p:cNvSpPr txBox="1"/>
          <p:nvPr/>
        </p:nvSpPr>
        <p:spPr>
          <a:xfrm>
            <a:off x="4808215" y="5708735"/>
            <a:ext cx="281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1690 школьников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7CD1FB-25C2-4849-A587-7B373B787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71" y="5109642"/>
            <a:ext cx="619575" cy="5408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71C66A-8CA4-4FBD-AAC4-3F453568D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4" y="5124779"/>
            <a:ext cx="587491" cy="571172"/>
          </a:xfrm>
          <a:prstGeom prst="rect">
            <a:avLst/>
          </a:prstGeom>
        </p:spPr>
      </p:pic>
      <p:graphicFrame>
        <p:nvGraphicFramePr>
          <p:cNvPr id="11" name="Объект 5">
            <a:extLst>
              <a:ext uri="{FF2B5EF4-FFF2-40B4-BE49-F238E27FC236}">
                <a16:creationId xmlns:a16="http://schemas.microsoft.com/office/drawing/2014/main" id="{C3A55B91-5018-4DA6-8790-D0B2B2C029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23080"/>
              </p:ext>
            </p:extLst>
          </p:nvPr>
        </p:nvGraphicFramePr>
        <p:xfrm>
          <a:off x="6582255" y="1328506"/>
          <a:ext cx="4786785" cy="198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BCE3C33-2844-46C1-9371-4260BB8B980F}"/>
              </a:ext>
            </a:extLst>
          </p:cNvPr>
          <p:cNvSpPr txBox="1"/>
          <p:nvPr/>
        </p:nvSpPr>
        <p:spPr>
          <a:xfrm>
            <a:off x="6035306" y="970521"/>
            <a:ext cx="6023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  <a:ea typeface="+mj-ea"/>
                <a:cs typeface="+mj-cs"/>
              </a:rPr>
              <a:t>Бюджет отрасли «Образование», млн. руб.</a:t>
            </a:r>
          </a:p>
        </p:txBody>
      </p:sp>
      <p:sp>
        <p:nvSpPr>
          <p:cNvPr id="13" name="Полилиния 30">
            <a:extLst>
              <a:ext uri="{FF2B5EF4-FFF2-40B4-BE49-F238E27FC236}">
                <a16:creationId xmlns:a16="http://schemas.microsoft.com/office/drawing/2014/main" id="{E0587665-6166-4265-8E2B-1B0C6A5F5788}"/>
              </a:ext>
            </a:extLst>
          </p:cNvPr>
          <p:cNvSpPr/>
          <p:nvPr/>
        </p:nvSpPr>
        <p:spPr>
          <a:xfrm>
            <a:off x="610816" y="1516313"/>
            <a:ext cx="1248465" cy="1760964"/>
          </a:xfrm>
          <a:custGeom>
            <a:avLst/>
            <a:gdLst>
              <a:gd name="connsiteX0" fmla="*/ 0 w 4064000"/>
              <a:gd name="connsiteY0" fmla="*/ 0 h 772160"/>
              <a:gd name="connsiteX1" fmla="*/ 4064000 w 4064000"/>
              <a:gd name="connsiteY1" fmla="*/ 0 h 772160"/>
              <a:gd name="connsiteX2" fmla="*/ 4064000 w 4064000"/>
              <a:gd name="connsiteY2" fmla="*/ 772160 h 772160"/>
              <a:gd name="connsiteX3" fmla="*/ 0 w 4064000"/>
              <a:gd name="connsiteY3" fmla="*/ 772160 h 772160"/>
              <a:gd name="connsiteX4" fmla="*/ 0 w 4064000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0" h="772160">
                <a:moveTo>
                  <a:pt x="0" y="0"/>
                </a:moveTo>
                <a:lnTo>
                  <a:pt x="4064000" y="0"/>
                </a:lnTo>
                <a:lnTo>
                  <a:pt x="4064000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6510" rIns="72000" bIns="16510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7</a:t>
            </a:r>
            <a:r>
              <a:rPr lang="ru-RU" sz="2400" b="1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юридических лиц</a:t>
            </a:r>
          </a:p>
        </p:txBody>
      </p:sp>
      <p:sp>
        <p:nvSpPr>
          <p:cNvPr id="14" name="Полилиния 31">
            <a:extLst>
              <a:ext uri="{FF2B5EF4-FFF2-40B4-BE49-F238E27FC236}">
                <a16:creationId xmlns:a16="http://schemas.microsoft.com/office/drawing/2014/main" id="{1B0B08D5-4963-45BB-85DE-9F5B9462D957}"/>
              </a:ext>
            </a:extLst>
          </p:cNvPr>
          <p:cNvSpPr/>
          <p:nvPr/>
        </p:nvSpPr>
        <p:spPr>
          <a:xfrm>
            <a:off x="1978425" y="1516313"/>
            <a:ext cx="3216339" cy="638899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6510" rIns="72000" bIns="1651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8</a:t>
            </a:r>
            <a:r>
              <a:rPr lang="ru-RU" sz="1600" dirty="0">
                <a:latin typeface="Montserrat" panose="00000500000000000000" pitchFamily="2" charset="-52"/>
              </a:rPr>
              <a:t> школ (4 средние школы, 2 основные школы, 2 филиала)</a:t>
            </a:r>
          </a:p>
        </p:txBody>
      </p:sp>
      <p:sp>
        <p:nvSpPr>
          <p:cNvPr id="15" name="Полилиния 32">
            <a:extLst>
              <a:ext uri="{FF2B5EF4-FFF2-40B4-BE49-F238E27FC236}">
                <a16:creationId xmlns:a16="http://schemas.microsoft.com/office/drawing/2014/main" id="{4890B094-1C7E-40F4-827E-AEA69A492C4A}"/>
              </a:ext>
            </a:extLst>
          </p:cNvPr>
          <p:cNvSpPr/>
          <p:nvPr/>
        </p:nvSpPr>
        <p:spPr>
          <a:xfrm>
            <a:off x="1980197" y="2384914"/>
            <a:ext cx="3216340" cy="769640"/>
          </a:xfrm>
          <a:custGeom>
            <a:avLst/>
            <a:gdLst>
              <a:gd name="connsiteX0" fmla="*/ 0 w 2532684"/>
              <a:gd name="connsiteY0" fmla="*/ 0 h 772160"/>
              <a:gd name="connsiteX1" fmla="*/ 2532684 w 2532684"/>
              <a:gd name="connsiteY1" fmla="*/ 0 h 772160"/>
              <a:gd name="connsiteX2" fmla="*/ 2532684 w 2532684"/>
              <a:gd name="connsiteY2" fmla="*/ 772160 h 772160"/>
              <a:gd name="connsiteX3" fmla="*/ 0 w 2532684"/>
              <a:gd name="connsiteY3" fmla="*/ 772160 h 772160"/>
              <a:gd name="connsiteX4" fmla="*/ 0 w 2532684"/>
              <a:gd name="connsiteY4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2684" h="772160">
                <a:moveTo>
                  <a:pt x="0" y="0"/>
                </a:moveTo>
                <a:lnTo>
                  <a:pt x="2532684" y="0"/>
                </a:lnTo>
                <a:lnTo>
                  <a:pt x="2532684" y="772160"/>
                </a:lnTo>
                <a:lnTo>
                  <a:pt x="0" y="7721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6510" rIns="72000" bIns="1651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8</a:t>
            </a:r>
            <a:r>
              <a:rPr lang="ru-RU" sz="1600" dirty="0">
                <a:latin typeface="Montserrat" panose="00000500000000000000" pitchFamily="2" charset="-52"/>
              </a:rPr>
              <a:t> детских садов (1 детский сад, 7 структурных подразделений)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66BF5-539F-47B2-A6C3-7B40F95F6257}"/>
              </a:ext>
            </a:extLst>
          </p:cNvPr>
          <p:cNvSpPr txBox="1"/>
          <p:nvPr/>
        </p:nvSpPr>
        <p:spPr>
          <a:xfrm>
            <a:off x="506859" y="970521"/>
            <a:ext cx="536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</a:rPr>
              <a:t>Сеть муниципальных образовательных организаций (юридические лица)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1A6C6-89D8-4D03-A93D-D2B4BB2B0317}"/>
              </a:ext>
            </a:extLst>
          </p:cNvPr>
          <p:cNvSpPr txBox="1"/>
          <p:nvPr/>
        </p:nvSpPr>
        <p:spPr>
          <a:xfrm>
            <a:off x="506859" y="3422447"/>
            <a:ext cx="3048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ctr"/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Кадровый состав, чел.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06BE2-F46E-45E7-9019-E85BD2F81CBF}"/>
              </a:ext>
            </a:extLst>
          </p:cNvPr>
          <p:cNvSpPr txBox="1"/>
          <p:nvPr/>
        </p:nvSpPr>
        <p:spPr>
          <a:xfrm>
            <a:off x="6113929" y="3442652"/>
            <a:ext cx="55015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Востребованы - </a:t>
            </a:r>
            <a:r>
              <a:rPr lang="en-US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2,</a:t>
            </a:r>
            <a:r>
              <a:rPr lang="ru-RU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0</a:t>
            </a:r>
            <a:r>
              <a:rPr lang="en-US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 %</a:t>
            </a:r>
            <a:r>
              <a:rPr lang="ru-RU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Особенно востребованы учителя</a:t>
            </a:r>
            <a:r>
              <a:rPr lang="en-US" sz="1600" b="1" dirty="0">
                <a:latin typeface="Montserrat" panose="00000500000000000000" pitchFamily="2" charset="-52"/>
                <a:cs typeface="Times New Roman" panose="02020603050405020304" pitchFamily="18" charset="0"/>
              </a:rPr>
              <a:t>:</a:t>
            </a:r>
            <a:endParaRPr lang="ru-RU" sz="1600" b="1" dirty="0">
              <a:latin typeface="Montserrat" panose="00000500000000000000" pitchFamily="2" charset="-52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английский язык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математика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информатика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физика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600" dirty="0">
                <a:latin typeface="Montserrat" panose="00000500000000000000" pitchFamily="2" charset="-52"/>
                <a:cs typeface="Times New Roman" panose="02020603050405020304" pitchFamily="18" charset="0"/>
              </a:rPr>
              <a:t>химия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55D7D6D6-6F31-4813-836F-0A5AD13C1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036522"/>
              </p:ext>
            </p:extLst>
          </p:nvPr>
        </p:nvGraphicFramePr>
        <p:xfrm>
          <a:off x="606137" y="3781811"/>
          <a:ext cx="4588627" cy="107493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2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31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Школы 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185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1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Детские сады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51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11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Всего: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236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4859FEF-A359-413B-83A0-B299260CB371}"/>
              </a:ext>
            </a:extLst>
          </p:cNvPr>
          <p:cNvSpPr txBox="1"/>
          <p:nvPr/>
        </p:nvSpPr>
        <p:spPr>
          <a:xfrm>
            <a:off x="7840980" y="1777259"/>
            <a:ext cx="637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+11,0%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9499CC-B943-4422-919A-466DFFC0DA07}"/>
              </a:ext>
            </a:extLst>
          </p:cNvPr>
          <p:cNvSpPr txBox="1"/>
          <p:nvPr/>
        </p:nvSpPr>
        <p:spPr>
          <a:xfrm>
            <a:off x="9436919" y="1665087"/>
            <a:ext cx="719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Montserrat" panose="00000500000000000000" pitchFamily="2" charset="-52"/>
              </a:rPr>
              <a:t>+15,7%</a:t>
            </a:r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62758F0A-D39D-4992-BD1A-C12E690AC5FE}"/>
              </a:ext>
            </a:extLst>
          </p:cNvPr>
          <p:cNvSpPr/>
          <p:nvPr/>
        </p:nvSpPr>
        <p:spPr>
          <a:xfrm>
            <a:off x="7979064" y="1708409"/>
            <a:ext cx="249497" cy="97387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DFE93176-199F-4127-9E3B-8F217DB46B32}"/>
              </a:ext>
            </a:extLst>
          </p:cNvPr>
          <p:cNvSpPr/>
          <p:nvPr/>
        </p:nvSpPr>
        <p:spPr>
          <a:xfrm>
            <a:off x="9555387" y="1585608"/>
            <a:ext cx="309213" cy="117580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5141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E9B95BD7-6231-413F-AFB0-677FDA5D45FB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Функциональная грамотность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0F2121-814C-4C27-840F-B1EB5D2D1D7D}"/>
              </a:ext>
            </a:extLst>
          </p:cNvPr>
          <p:cNvSpPr/>
          <p:nvPr/>
        </p:nvSpPr>
        <p:spPr>
          <a:xfrm>
            <a:off x="445475" y="5966193"/>
            <a:ext cx="11494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</a:rPr>
              <a:t>Электронный банк заданий по оценке функциональной грамотности </a:t>
            </a:r>
            <a:r>
              <a:rPr lang="en-US" sz="1400" b="1" spc="13" dirty="0">
                <a:solidFill>
                  <a:srgbClr val="660033"/>
                </a:solidFill>
                <a:latin typeface="Montserrat" panose="00000500000000000000" pitchFamily="2" charset="-52"/>
                <a:cs typeface="Times New Roman" panose="02020603050405020304" pitchFamily="18" charset="0"/>
                <a:hlinkClick r:id="rId2"/>
              </a:rPr>
              <a:t>https://fg.resh.edu.ru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37C211-DDCA-4F8D-862D-F6D6FC3749DE}"/>
              </a:ext>
            </a:extLst>
          </p:cNvPr>
          <p:cNvSpPr/>
          <p:nvPr/>
        </p:nvSpPr>
        <p:spPr>
          <a:xfrm>
            <a:off x="335360" y="1022171"/>
            <a:ext cx="1122525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ru-RU" sz="1400" b="1" i="0" u="none" strike="noStrike" baseline="0" dirty="0">
                <a:latin typeface="Montserrat" panose="00000500000000000000" pitchFamily="2" charset="-52"/>
              </a:rPr>
              <a:t>Национальное исследование функциональной грамотности 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ru-RU" sz="1400" dirty="0">
                <a:latin typeface="Montserrat" panose="00000500000000000000" pitchFamily="2" charset="-52"/>
              </a:rPr>
              <a:t>о</a:t>
            </a:r>
            <a:r>
              <a:rPr lang="ru-RU" sz="1400" b="0" i="0" u="none" strike="noStrike" baseline="0" dirty="0">
                <a:latin typeface="Montserrat" panose="00000500000000000000" pitchFamily="2" charset="-52"/>
              </a:rPr>
              <a:t>ктябрь 2023 г., компьютерное тестирование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43 региона РФ</a:t>
            </a:r>
            <a:endParaRPr lang="ru-RU" sz="1400" b="1" i="0" u="none" strike="noStrike" baseline="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F76F3-E824-4A48-8450-3AFB538C93DB}"/>
              </a:ext>
            </a:extLst>
          </p:cNvPr>
          <p:cNvSpPr txBox="1"/>
          <p:nvPr/>
        </p:nvSpPr>
        <p:spPr>
          <a:xfrm>
            <a:off x="335360" y="3909172"/>
            <a:ext cx="6466313" cy="195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400" b="1" dirty="0">
                <a:latin typeface="Montserrat" panose="00000500000000000000" pitchFamily="2" charset="-52"/>
              </a:rPr>
              <a:t>Задачи для муниципалитетов: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актуализация  муниципальных  планов по формированию функциональной грамотности обучающихся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обеспечение прохождения самодиагностики </a:t>
            </a:r>
            <a:r>
              <a:rPr lang="ru-RU" sz="1400" dirty="0" err="1">
                <a:latin typeface="Montserrat" panose="00000500000000000000" pitchFamily="2" charset="-52"/>
              </a:rPr>
              <a:t>сформированности</a:t>
            </a:r>
            <a:r>
              <a:rPr lang="ru-RU" sz="1400" dirty="0">
                <a:latin typeface="Montserrat" panose="00000500000000000000" pitchFamily="2" charset="-52"/>
              </a:rPr>
              <a:t> функциональной грамотности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качественная организация сбора данных</a:t>
            </a:r>
          </a:p>
          <a:p>
            <a:pPr marL="171450" indent="-1714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организация самооценки эффективности работы школ, директоров и педагогов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21D84-3A6E-4279-AB65-57C7BC4504C3}"/>
              </a:ext>
            </a:extLst>
          </p:cNvPr>
          <p:cNvSpPr txBox="1"/>
          <p:nvPr/>
        </p:nvSpPr>
        <p:spPr>
          <a:xfrm>
            <a:off x="335360" y="2124284"/>
            <a:ext cx="6002687" cy="1694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ru-RU" sz="1400" b="1" dirty="0">
                <a:latin typeface="Montserrat" panose="00000500000000000000" pitchFamily="2" charset="-52"/>
              </a:rPr>
              <a:t>Пермский край по результатам мониторинга функциональной грамотности в 2022-23 учебном году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60% -  доля выполненных учениками работ от общего количества выданных доступов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32% школ не зарегистрированы в системе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не все учителя зарегистрированы в системе</a:t>
            </a:r>
          </a:p>
        </p:txBody>
      </p:sp>
      <p:pic>
        <p:nvPicPr>
          <p:cNvPr id="8" name="Picture 2" descr="https://sudak-school4.ru/wp-content/uploads/2022/01/24012022-fg-school.jpg">
            <a:extLst>
              <a:ext uri="{FF2B5EF4-FFF2-40B4-BE49-F238E27FC236}">
                <a16:creationId xmlns:a16="http://schemas.microsoft.com/office/drawing/2014/main" id="{4CA99ED4-A224-45A5-BCAC-D1A392ED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49" y="1080026"/>
            <a:ext cx="4873691" cy="299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qrcoder.ru/code/?https%3A%2F%2Ffg.resh.edu.ru&amp;10&amp;0">
            <a:extLst>
              <a:ext uri="{FF2B5EF4-FFF2-40B4-BE49-F238E27FC236}">
                <a16:creationId xmlns:a16="http://schemas.microsoft.com/office/drawing/2014/main" id="{788A6315-709A-41C0-A8C0-22C60828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71" y="1336541"/>
            <a:ext cx="1137553" cy="11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850E9E-1C9E-4EEE-82D3-5F78FFE5615E}"/>
              </a:ext>
            </a:extLst>
          </p:cNvPr>
          <p:cNvSpPr/>
          <p:nvPr/>
        </p:nvSpPr>
        <p:spPr>
          <a:xfrm>
            <a:off x="6982949" y="4218298"/>
            <a:ext cx="4873691" cy="1602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Территории с наименьшим показателем регистрации школ и педагогов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tx1"/>
                </a:solidFill>
                <a:latin typeface="Montserrat" panose="00000500000000000000" pitchFamily="2" charset="-52"/>
              </a:rPr>
              <a:t>Кочевский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 МО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tx1"/>
                </a:solidFill>
                <a:latin typeface="Montserrat" panose="00000500000000000000" pitchFamily="2" charset="-52"/>
              </a:rPr>
              <a:t>Юрлинский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 МО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tx1"/>
                </a:solidFill>
                <a:latin typeface="Montserrat" panose="00000500000000000000" pitchFamily="2" charset="-52"/>
              </a:rPr>
              <a:t>Еловский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 МО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chemeClr val="tx1"/>
                </a:solidFill>
                <a:latin typeface="Montserrat" panose="00000500000000000000" pitchFamily="2" charset="-52"/>
              </a:rPr>
              <a:t>Добрянский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 ГО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Александровский МО</a:t>
            </a:r>
          </a:p>
        </p:txBody>
      </p:sp>
    </p:spTree>
    <p:extLst>
      <p:ext uri="{BB962C8B-B14F-4D97-AF65-F5344CB8AC3E}">
        <p14:creationId xmlns:p14="http://schemas.microsoft.com/office/powerpoint/2010/main" val="884437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murman.ru/news/files/2019/20191031_1859-1.jpg">
            <a:extLst>
              <a:ext uri="{FF2B5EF4-FFF2-40B4-BE49-F238E27FC236}">
                <a16:creationId xmlns:a16="http://schemas.microsoft.com/office/drawing/2014/main" id="{625DA51F-3ECA-4B5F-A694-B7931BD2C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669" y="4604383"/>
            <a:ext cx="2488220" cy="164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6EB6004C-D4C4-4F63-9F2E-BB3E4BCD41AC}"/>
              </a:ext>
            </a:extLst>
          </p:cNvPr>
          <p:cNvSpPr txBox="1">
            <a:spLocks/>
          </p:cNvSpPr>
          <p:nvPr/>
        </p:nvSpPr>
        <p:spPr>
          <a:xfrm>
            <a:off x="353282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C2D38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Особенности ЕГЭ в 2023 году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3444F-886C-47B8-ADC0-693A20D8DA5F}"/>
              </a:ext>
            </a:extLst>
          </p:cNvPr>
          <p:cNvSpPr txBox="1"/>
          <p:nvPr/>
        </p:nvSpPr>
        <p:spPr>
          <a:xfrm>
            <a:off x="353282" y="874913"/>
            <a:ext cx="83090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" panose="00000500000000000000" pitchFamily="2" charset="-52"/>
              </a:rPr>
              <a:t>В Российской Федерации:</a:t>
            </a:r>
          </a:p>
          <a:p>
            <a:r>
              <a:rPr lang="ru-RU" sz="2000" b="1" dirty="0">
                <a:latin typeface="Montserrat" panose="00000500000000000000" pitchFamily="2" charset="-5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Доставка экзаменационных материалов по сети «Интернет»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Сканирование полного комплекта экзаменационных материалов 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в  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100 % </a:t>
            </a:r>
            <a:r>
              <a:rPr lang="ru-RU" sz="2000" dirty="0">
                <a:latin typeface="Montserrat" panose="00000500000000000000" pitchFamily="2" charset="-52"/>
              </a:rPr>
              <a:t>аудиторий под видеонаблюдением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Существенные изменения структуры КИМ и шкалы оценивания 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по английскому языку</a:t>
            </a:r>
            <a:endParaRPr lang="ru-RU" sz="2000" b="1" dirty="0">
              <a:latin typeface="Montserrat" panose="00000500000000000000" pitchFamily="2" charset="-52"/>
            </a:endParaRPr>
          </a:p>
        </p:txBody>
      </p:sp>
      <p:pic>
        <p:nvPicPr>
          <p:cNvPr id="6" name="Picture 2" descr="https://sun9-11.userapi.com/impg/lsJ5Nr0RxmoaO-fXR69ahDHEwEnqKoYl_YAW4Q/6_YAEAemvqw.jpg?size=1024x682&amp;quality=95&amp;sign=e1b1c4b8abdede303e1e5478e9ca83f3&amp;type=album">
            <a:extLst>
              <a:ext uri="{FF2B5EF4-FFF2-40B4-BE49-F238E27FC236}">
                <a16:creationId xmlns:a16="http://schemas.microsoft.com/office/drawing/2014/main" id="{3BEF24E9-B533-429D-9820-8A5563C5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29" y="923433"/>
            <a:ext cx="2519867" cy="174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1C80F5-49BA-4B2E-9835-A7571F25E9FF}"/>
              </a:ext>
            </a:extLst>
          </p:cNvPr>
          <p:cNvSpPr txBox="1"/>
          <p:nvPr/>
        </p:nvSpPr>
        <p:spPr>
          <a:xfrm>
            <a:off x="353282" y="3446230"/>
            <a:ext cx="776971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В Пермском крае:</a:t>
            </a:r>
          </a:p>
          <a:p>
            <a:endParaRPr lang="ru-RU" sz="1600" dirty="0">
              <a:latin typeface="Montserrat" panose="000005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Увеличение доли </a:t>
            </a:r>
            <a:r>
              <a:rPr lang="ru-RU" sz="2000" dirty="0" err="1">
                <a:latin typeface="Montserrat" panose="00000500000000000000" pitchFamily="2" charset="-52"/>
              </a:rPr>
              <a:t>высокобалльных</a:t>
            </a:r>
            <a:r>
              <a:rPr lang="ru-RU" sz="2000" dirty="0">
                <a:latin typeface="Montserrat" panose="00000500000000000000" pitchFamily="2" charset="-52"/>
              </a:rPr>
              <a:t> работ 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(на 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1 % </a:t>
            </a:r>
            <a:r>
              <a:rPr lang="ru-RU" sz="2000" dirty="0">
                <a:latin typeface="Montserrat" panose="00000500000000000000" pitchFamily="2" charset="-52"/>
              </a:rPr>
              <a:t>по сравнению с 2022 г.)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>
              <a:latin typeface="Montserrat" panose="000005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Рост числа выпускников, сдающих ЕГЭ по предмету информатика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и ИКТ (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10,8 % </a:t>
            </a:r>
            <a:r>
              <a:rPr lang="ru-RU" sz="2000" dirty="0">
                <a:latin typeface="Montserrat" panose="00000500000000000000" pitchFamily="2" charset="-52"/>
              </a:rPr>
              <a:t>от числа выпускников в 2021 г., 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19,3 %</a:t>
            </a:r>
            <a:r>
              <a:rPr lang="ru-RU" sz="2000" dirty="0">
                <a:latin typeface="Montserrat" panose="00000500000000000000" pitchFamily="2" charset="-52"/>
              </a:rPr>
              <a:t> в 2023 г.)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dirty="0">
              <a:latin typeface="Montserrat" panose="000005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Снижение количества выбираемых предметов одним участником</a:t>
            </a:r>
            <a:br>
              <a:rPr lang="ru-RU" sz="2000" dirty="0">
                <a:latin typeface="Montserrat" panose="00000500000000000000" pitchFamily="2" charset="-52"/>
              </a:rPr>
            </a:br>
            <a:r>
              <a:rPr lang="ru-RU" sz="2000" dirty="0">
                <a:latin typeface="Montserrat" panose="00000500000000000000" pitchFamily="2" charset="-52"/>
              </a:rPr>
              <a:t>(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1,5</a:t>
            </a:r>
            <a:r>
              <a:rPr lang="ru-RU" sz="2000" dirty="0">
                <a:latin typeface="Montserrat" panose="00000500000000000000" pitchFamily="2" charset="-52"/>
              </a:rPr>
              <a:t> в 2021 г., 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1,3</a:t>
            </a:r>
            <a:r>
              <a:rPr lang="ru-RU" sz="2000" dirty="0">
                <a:latin typeface="Montserrat" panose="00000500000000000000" pitchFamily="2" charset="-52"/>
              </a:rPr>
              <a:t> в 2023 г.)</a:t>
            </a:r>
          </a:p>
        </p:txBody>
      </p:sp>
      <p:pic>
        <p:nvPicPr>
          <p:cNvPr id="8" name="Picture 8" descr="https://mayak48.ru/sites/mayak48/files/articles/24097/galery/govorenie.jpg">
            <a:extLst>
              <a:ext uri="{FF2B5EF4-FFF2-40B4-BE49-F238E27FC236}">
                <a16:creationId xmlns:a16="http://schemas.microsoft.com/office/drawing/2014/main" id="{A2F37BA3-313E-47E3-9D8E-30E65A6B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513" y="2779804"/>
            <a:ext cx="2452376" cy="16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09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0FAFCA67-40AA-4B03-A0FD-66BEF4405254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617154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Средние баллы ЕГЭ по Пермскому краю и Российской Федерации в 2023 г.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6E470-45E7-4600-BD8B-7B7F7F4068B7}"/>
              </a:ext>
            </a:extLst>
          </p:cNvPr>
          <p:cNvSpPr txBox="1"/>
          <p:nvPr/>
        </p:nvSpPr>
        <p:spPr>
          <a:xfrm>
            <a:off x="83751" y="156326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B9BD5"/>
                </a:solidFill>
                <a:latin typeface="Montserrat" panose="00000500000000000000" pitchFamily="2" charset="-52"/>
              </a:rPr>
              <a:t>ПК 63,6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FA6B5-273C-4C71-B11E-584570F59AE1}"/>
              </a:ext>
            </a:extLst>
          </p:cNvPr>
          <p:cNvSpPr txBox="1"/>
          <p:nvPr/>
        </p:nvSpPr>
        <p:spPr>
          <a:xfrm>
            <a:off x="76343" y="208566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ED7D31"/>
                </a:solidFill>
                <a:latin typeface="Montserrat" panose="00000500000000000000" pitchFamily="2" charset="-52"/>
              </a:rPr>
              <a:t>РФ 57,8</a:t>
            </a:r>
          </a:p>
        </p:txBody>
      </p:sp>
      <p:graphicFrame>
        <p:nvGraphicFramePr>
          <p:cNvPr id="6" name="Объект 23">
            <a:extLst>
              <a:ext uri="{FF2B5EF4-FFF2-40B4-BE49-F238E27FC236}">
                <a16:creationId xmlns:a16="http://schemas.microsoft.com/office/drawing/2014/main" id="{5D1B5D0C-B919-496D-875A-A3D78AACDF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7225" y="1003379"/>
          <a:ext cx="11607682" cy="5190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BA6C67F-556B-49E4-A616-4567A5BCC517}"/>
              </a:ext>
            </a:extLst>
          </p:cNvPr>
          <p:cNvCxnSpPr/>
          <p:nvPr/>
        </p:nvCxnSpPr>
        <p:spPr>
          <a:xfrm>
            <a:off x="194684" y="1847455"/>
            <a:ext cx="118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C4DDB00-0D78-4109-9D83-1A70F627FCBC}"/>
              </a:ext>
            </a:extLst>
          </p:cNvPr>
          <p:cNvCxnSpPr/>
          <p:nvPr/>
        </p:nvCxnSpPr>
        <p:spPr>
          <a:xfrm>
            <a:off x="197791" y="2149143"/>
            <a:ext cx="11880000" cy="0"/>
          </a:xfrm>
          <a:prstGeom prst="line">
            <a:avLst/>
          </a:prstGeom>
          <a:ln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650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47182-ADBF-478D-956C-B2D18F29D08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70861" y="214201"/>
            <a:ext cx="10023600" cy="863279"/>
          </a:xfrm>
        </p:spPr>
        <p:txBody>
          <a:bodyPr/>
          <a:lstStyle/>
          <a:p>
            <a:pPr lvl="0"/>
            <a:r>
              <a:rPr lang="ru-RU" sz="2800" dirty="0">
                <a:latin typeface="Times New Roman" pitchFamily="18"/>
                <a:cs typeface="Times New Roman" pitchFamily="18"/>
              </a:rPr>
              <a:t>Результаты ЕГЭ в </a:t>
            </a:r>
            <a:r>
              <a:rPr lang="ru-RU" sz="2800" dirty="0" err="1">
                <a:latin typeface="Times New Roman" pitchFamily="18"/>
                <a:cs typeface="Times New Roman" pitchFamily="18"/>
              </a:rPr>
              <a:t>Ординском</a:t>
            </a:r>
            <a:r>
              <a:rPr lang="ru-RU" sz="2800" dirty="0">
                <a:latin typeface="Times New Roman" pitchFamily="18"/>
                <a:cs typeface="Times New Roman" pitchFamily="18"/>
              </a:rPr>
              <a:t> муниципальном округе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E6F678D-03F9-4C89-A5A1-0CD9F58F6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423278"/>
              </p:ext>
            </p:extLst>
          </p:nvPr>
        </p:nvGraphicFramePr>
        <p:xfrm>
          <a:off x="1084200" y="1509783"/>
          <a:ext cx="10023600" cy="4829024"/>
        </p:xfrm>
        <a:graphic>
          <a:graphicData uri="http://schemas.openxmlformats.org/drawingml/2006/table">
            <a:tbl>
              <a:tblPr/>
              <a:tblGrid>
                <a:gridCol w="4339164">
                  <a:extLst>
                    <a:ext uri="{9D8B030D-6E8A-4147-A177-3AD203B41FA5}">
                      <a16:colId xmlns:a16="http://schemas.microsoft.com/office/drawing/2014/main" val="1277548751"/>
                    </a:ext>
                  </a:extLst>
                </a:gridCol>
                <a:gridCol w="2095751">
                  <a:extLst>
                    <a:ext uri="{9D8B030D-6E8A-4147-A177-3AD203B41FA5}">
                      <a16:colId xmlns:a16="http://schemas.microsoft.com/office/drawing/2014/main" val="1955721943"/>
                    </a:ext>
                  </a:extLst>
                </a:gridCol>
                <a:gridCol w="1597154">
                  <a:extLst>
                    <a:ext uri="{9D8B030D-6E8A-4147-A177-3AD203B41FA5}">
                      <a16:colId xmlns:a16="http://schemas.microsoft.com/office/drawing/2014/main" val="3490682230"/>
                    </a:ext>
                  </a:extLst>
                </a:gridCol>
                <a:gridCol w="1991531">
                  <a:extLst>
                    <a:ext uri="{9D8B030D-6E8A-4147-A177-3AD203B41FA5}">
                      <a16:colId xmlns:a16="http://schemas.microsoft.com/office/drawing/2014/main" val="3775319348"/>
                    </a:ext>
                  </a:extLst>
                </a:gridCol>
              </a:tblGrid>
              <a:tr h="56455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0" i="0" u="none" strike="noStrike" spc="0">
                          <a:solidFill>
                            <a:srgbClr val="FFFFFF"/>
                          </a:solidFill>
                        </a:defRPr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solidFill>
                      <a:srgbClr val="0088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508917"/>
                  </a:ext>
                </a:extLst>
              </a:tr>
              <a:tr h="564550">
                <a:tc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Всего обучающихся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85619"/>
                  </a:ext>
                </a:extLst>
              </a:tr>
              <a:tr h="564550">
                <a:tc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Допущено к экзаменам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49(100%)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43(100%)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48(100%)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340"/>
                  </a:ext>
                </a:extLst>
              </a:tr>
              <a:tr h="564550">
                <a:tc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Не допущено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97617"/>
                  </a:ext>
                </a:extLst>
              </a:tr>
              <a:tr h="998820">
                <a:tc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Сдавали экзамен в основные сроки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33-ЕГЭ, 16- ГВЭ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224820"/>
                  </a:ext>
                </a:extLst>
              </a:tr>
              <a:tr h="1572004">
                <a:tc>
                  <a:txBody>
                    <a:bodyPr/>
                    <a:lstStyle/>
                    <a:p>
                      <a:pPr marL="0" marR="0" lvl="0" indent="0" algn="just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Повторная сдача экзаменов в дополнительный период (сентябрь)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3 (ГВЭ)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5917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9EE16-8E59-42F7-904E-D22B896CDD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400" b="1"/>
              <a:t>Итоги ЕГЭ по русскому языку 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2E5B99F0-CADE-4CE8-82E1-D76CA4319A37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638840" y="723240"/>
          <a:ext cx="8960400" cy="591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A0924-3CE9-4E02-92D2-6FE4998817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92360" y="189000"/>
            <a:ext cx="8229240" cy="1142640"/>
          </a:xfrm>
        </p:spPr>
        <p:txBody>
          <a:bodyPr/>
          <a:lstStyle/>
          <a:p>
            <a:pPr lvl="0"/>
            <a:r>
              <a:rPr lang="ru-RU" sz="2400" b="1"/>
              <a:t>Итоги ЕГЭ   математика  профиль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20CBFF4C-57EA-4F9D-9663-28A3A6C56B1E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524000" y="648000"/>
          <a:ext cx="8928000" cy="48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395C-D67F-4AE7-A820-50CDC64662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800" b="1"/>
              <a:t>ИТОГИ ЕГЭ ПО ФИЗИКЕ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80A45ABB-5626-4C18-9B95-11615CCA1EE4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668000" y="792000"/>
          <a:ext cx="8928000" cy="5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524AE-F54D-4745-802D-53D8D1DEE8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000" b="1"/>
              <a:t>ИТОГИ ЕГЭ ПО ХИМИИ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EFC14B3A-5769-4E3F-9D49-F7DB547988EB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956359" y="864359"/>
          <a:ext cx="8060760" cy="545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8B14-85BB-44E2-BBDE-9B98F12A3C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000" b="1"/>
              <a:t>ИТОГИ ЕГЭ ПО ОБЩЕСТВОЗНАНИЮ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5CA0CDB1-178D-4B2F-9E10-FF2B1A9C597A}"/>
              </a:ext>
            </a:extLst>
          </p:cNvPr>
          <p:cNvGraphicFramePr>
            <a:graphicFrameLocks noGrp="1"/>
          </p:cNvGraphicFramePr>
          <p:nvPr>
            <p:ph type="chart" idx="4294967295"/>
            <p:extLst>
              <p:ext uri="{D42A27DB-BD31-4B8C-83A1-F6EECF244321}">
                <p14:modId xmlns:p14="http://schemas.microsoft.com/office/powerpoint/2010/main" val="3604929193"/>
              </p:ext>
            </p:extLst>
          </p:nvPr>
        </p:nvGraphicFramePr>
        <p:xfrm>
          <a:off x="1998139" y="1248840"/>
          <a:ext cx="8537400" cy="560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53CBE-483A-4EDD-9AC3-C80E8BAA64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400" b="1">
                <a:latin typeface="Times New Roman" pitchFamily="18"/>
                <a:cs typeface="Times New Roman" pitchFamily="18"/>
              </a:rPr>
              <a:t>Итоги ЕГЭ по биологии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9452A274-AC4D-40AC-BF62-71F48B13ABBE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740000" y="1080000"/>
          <a:ext cx="8712000" cy="542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"/>
            <a:ext cx="12192000" cy="6856835"/>
          </a:xfrm>
          <a:prstGeom prst="rect">
            <a:avLst/>
          </a:prstGeom>
        </p:spPr>
      </p:pic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</a:rPr>
              <a:t>Год педагога и наставника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CA40B-FD72-5D47-55B2-2BAEAA19A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8" y="389728"/>
            <a:ext cx="2238062" cy="118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7E5C48-FD88-4142-966C-3007466368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6" y="511152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7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ED8F9-2A90-4233-97A2-1CD6705233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400" b="1">
                <a:latin typeface="Times New Roman" pitchFamily="18"/>
                <a:cs typeface="Times New Roman" pitchFamily="18"/>
              </a:rPr>
              <a:t>Итоги ЕГЭ по истории 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69DB27B-21FB-4325-9EB2-ECC6C86E0892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762320" y="864359"/>
          <a:ext cx="8784000" cy="544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E896C-6238-47AE-92F5-6A3A963C08D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ru-RU" sz="2400" b="1">
                <a:latin typeface="Times New Roman" pitchFamily="18"/>
                <a:cs typeface="Times New Roman" pitchFamily="18"/>
              </a:rPr>
              <a:t>Итоги ЕГЭ по информатике ИКТ(средний балл)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E1D1547F-FB07-4E04-881C-835CE4DEAF61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2150400" y="837720"/>
          <a:ext cx="7884360" cy="5582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A1E3F-D2E9-48FE-840F-5EC78EFD83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1925" y="108488"/>
            <a:ext cx="9651995" cy="683512"/>
          </a:xfrm>
        </p:spPr>
        <p:txBody>
          <a:bodyPr/>
          <a:lstStyle/>
          <a:p>
            <a:pPr lvl="0"/>
            <a:r>
              <a:rPr lang="ru-RU" sz="2400" b="1">
                <a:latin typeface="Times New Roman" pitchFamily="18"/>
                <a:cs typeface="Times New Roman" pitchFamily="18"/>
              </a:rPr>
              <a:t>Итоги ЕГЭ математика базовая (средний балл)</a:t>
            </a:r>
          </a:p>
        </p:txBody>
      </p:sp>
      <p:sp>
        <p:nvSpPr>
          <p:cNvPr id="3" name="Содержимое 3">
            <a:extLst>
              <a:ext uri="{FF2B5EF4-FFF2-40B4-BE49-F238E27FC236}">
                <a16:creationId xmlns:a16="http://schemas.microsoft.com/office/drawing/2014/main" id="{E4242734-F03F-4D03-8FD8-70B1902EE9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40000" y="792000"/>
            <a:ext cx="8717760" cy="4551120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latin typeface="Times New Roman" pitchFamily="18"/>
              </a:rPr>
              <a:t>В 2023 году сдавали 27 выпускников  из 48.</a:t>
            </a:r>
          </a:p>
          <a:p>
            <a:pPr lvl="0"/>
            <a:r>
              <a:rPr lang="ru-RU" sz="2400" b="1" dirty="0">
                <a:latin typeface="Times New Roman" pitchFamily="18"/>
              </a:rPr>
              <a:t>По </a:t>
            </a:r>
            <a:r>
              <a:rPr lang="ru-RU" sz="2400" b="1" dirty="0" err="1">
                <a:latin typeface="Times New Roman" pitchFamily="18"/>
              </a:rPr>
              <a:t>Ординскому</a:t>
            </a:r>
            <a:r>
              <a:rPr lang="ru-RU" sz="2400" b="1" dirty="0">
                <a:latin typeface="Times New Roman" pitchFamily="18"/>
              </a:rPr>
              <a:t> округу средняя оценка - 4,00;</a:t>
            </a:r>
          </a:p>
          <a:p>
            <a:pPr lvl="0"/>
            <a:r>
              <a:rPr lang="ru-RU" sz="2400" b="1" dirty="0">
                <a:latin typeface="Times New Roman" pitchFamily="18"/>
              </a:rPr>
              <a:t>По Пермскому краю средняя оценка — 4,2.</a:t>
            </a:r>
          </a:p>
          <a:p>
            <a:pPr lvl="0"/>
            <a:r>
              <a:rPr lang="ru-RU" sz="2400" b="1" dirty="0">
                <a:latin typeface="Times New Roman" pitchFamily="18"/>
              </a:rPr>
              <a:t>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B46D200-F4B7-4338-9F2F-9275DDC7D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763803"/>
              </p:ext>
            </p:extLst>
          </p:nvPr>
        </p:nvGraphicFramePr>
        <p:xfrm>
          <a:off x="1596000" y="2185561"/>
          <a:ext cx="8930880" cy="4546800"/>
        </p:xfrm>
        <a:graphic>
          <a:graphicData uri="http://schemas.openxmlformats.org/drawingml/2006/table">
            <a:tbl>
              <a:tblPr firstRow="1" bandRow="1"/>
              <a:tblGrid>
                <a:gridCol w="1784880">
                  <a:extLst>
                    <a:ext uri="{9D8B030D-6E8A-4147-A177-3AD203B41FA5}">
                      <a16:colId xmlns:a16="http://schemas.microsoft.com/office/drawing/2014/main" val="1888066989"/>
                    </a:ext>
                  </a:extLst>
                </a:gridCol>
                <a:gridCol w="1784880">
                  <a:extLst>
                    <a:ext uri="{9D8B030D-6E8A-4147-A177-3AD203B41FA5}">
                      <a16:colId xmlns:a16="http://schemas.microsoft.com/office/drawing/2014/main" val="96793100"/>
                    </a:ext>
                  </a:extLst>
                </a:gridCol>
                <a:gridCol w="1784880">
                  <a:extLst>
                    <a:ext uri="{9D8B030D-6E8A-4147-A177-3AD203B41FA5}">
                      <a16:colId xmlns:a16="http://schemas.microsoft.com/office/drawing/2014/main" val="3114618183"/>
                    </a:ext>
                  </a:extLst>
                </a:gridCol>
                <a:gridCol w="1784880">
                  <a:extLst>
                    <a:ext uri="{9D8B030D-6E8A-4147-A177-3AD203B41FA5}">
                      <a16:colId xmlns:a16="http://schemas.microsoft.com/office/drawing/2014/main" val="1967329282"/>
                    </a:ext>
                  </a:extLst>
                </a:gridCol>
                <a:gridCol w="1791360">
                  <a:extLst>
                    <a:ext uri="{9D8B030D-6E8A-4147-A177-3AD203B41FA5}">
                      <a16:colId xmlns:a16="http://schemas.microsoft.com/office/drawing/2014/main" val="446448422"/>
                    </a:ext>
                  </a:extLst>
                </a:gridCol>
              </a:tblGrid>
              <a:tr h="730799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ОО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Ср. оценка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Кол - во сдавших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Кол - во не сдавших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86736"/>
                  </a:ext>
                </a:extLst>
              </a:tr>
              <a:tr h="109080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 err="1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Ашапская</a:t>
                      </a: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 СОШ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993514"/>
                  </a:ext>
                </a:extLst>
              </a:tr>
              <a:tr h="105444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 err="1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Карьевская</a:t>
                      </a: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 СОШ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3,57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298135"/>
                  </a:ext>
                </a:extLst>
              </a:tr>
              <a:tr h="1346400"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 err="1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Ординская</a:t>
                      </a: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 СОШ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4,29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2400" b="0" i="0" u="none" strike="noStrike" kern="1200" dirty="0">
                        <a:ln>
                          <a:noFill/>
                        </a:ln>
                        <a:latin typeface="Times New Roman" panose="02020603050405020304" pitchFamily="18" charset="0"/>
                        <a:ea typeface="Microsoft YaHei" pitchFamily="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2400" b="0" i="0" u="none" strike="noStrike" kern="1200" dirty="0">
                          <a:ln>
                            <a:noFill/>
                          </a:ln>
                          <a:latin typeface="Times New Roman" panose="02020603050405020304" pitchFamily="18" charset="0"/>
                          <a:ea typeface="Microsoft YaHei" pitchFamily="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4234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DC9B8-8BEC-C9D4-F514-239C412F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Microsoft YaHei" pitchFamily="2"/>
                <a:cs typeface="Times New Roman" pitchFamily="18"/>
              </a:rPr>
              <a:t>Аттестат с отличием, медаль за особые успехи в учении  получили 2 ученицы  МБОУ «</a:t>
            </a:r>
            <a:r>
              <a:rPr lang="ru-RU" sz="24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Microsoft YaHei" pitchFamily="2"/>
                <a:cs typeface="Times New Roman" pitchFamily="18"/>
              </a:rPr>
              <a:t>Ашапская</a:t>
            </a:r>
            <a:r>
              <a:rPr lang="ru-RU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Microsoft YaHei" pitchFamily="2"/>
                <a:cs typeface="Times New Roman" pitchFamily="18"/>
              </a:rPr>
              <a:t>  СОШ» - </a:t>
            </a:r>
            <a:r>
              <a:rPr lang="ru-RU" sz="2400" b="1" i="0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Светлана Панькова и Ангелина </a:t>
            </a:r>
            <a:r>
              <a:rPr lang="ru-RU" sz="2400" b="1" i="0" dirty="0" err="1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Чуракова</a:t>
            </a:r>
            <a:r>
              <a:rPr lang="ru-RU" sz="2400" b="1" i="0" dirty="0">
                <a:solidFill>
                  <a:srgbClr val="002060"/>
                </a:solidFill>
                <a:effectLst/>
                <a:latin typeface="Bookman Old Style" panose="02050604050505020204" pitchFamily="18" charset="0"/>
              </a:rPr>
              <a:t>. 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C40E40C-35A9-3B58-25FE-5335D47D5D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9005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7788D15-37D8-3BFC-7362-4C807AC66A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08" y="1985156"/>
            <a:ext cx="55328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82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46A35-D761-4518-8046-10C06715C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61480" y="288000"/>
            <a:ext cx="7886520" cy="648000"/>
          </a:xfrm>
        </p:spPr>
        <p:txBody>
          <a:bodyPr/>
          <a:lstStyle/>
          <a:p>
            <a:pPr lvl="0"/>
            <a:r>
              <a:rPr lang="ru-RU" sz="2800">
                <a:latin typeface="Times New Roman" pitchFamily="18"/>
                <a:cs typeface="Times New Roman" pitchFamily="18"/>
              </a:rPr>
              <a:t>Итоги ОГЭ -  9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34DDF7E-7711-4AFE-BE29-991078CD8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6256"/>
              </p:ext>
            </p:extLst>
          </p:nvPr>
        </p:nvGraphicFramePr>
        <p:xfrm>
          <a:off x="1733521" y="1152361"/>
          <a:ext cx="8686437" cy="5499359"/>
        </p:xfrm>
        <a:graphic>
          <a:graphicData uri="http://schemas.openxmlformats.org/drawingml/2006/table">
            <a:tbl>
              <a:tblPr/>
              <a:tblGrid>
                <a:gridCol w="2291399">
                  <a:extLst>
                    <a:ext uri="{9D8B030D-6E8A-4147-A177-3AD203B41FA5}">
                      <a16:colId xmlns:a16="http://schemas.microsoft.com/office/drawing/2014/main" val="1980647417"/>
                    </a:ext>
                  </a:extLst>
                </a:gridCol>
                <a:gridCol w="1927799">
                  <a:extLst>
                    <a:ext uri="{9D8B030D-6E8A-4147-A177-3AD203B41FA5}">
                      <a16:colId xmlns:a16="http://schemas.microsoft.com/office/drawing/2014/main" val="2926474444"/>
                    </a:ext>
                  </a:extLst>
                </a:gridCol>
                <a:gridCol w="1903320">
                  <a:extLst>
                    <a:ext uri="{9D8B030D-6E8A-4147-A177-3AD203B41FA5}">
                      <a16:colId xmlns:a16="http://schemas.microsoft.com/office/drawing/2014/main" val="441307923"/>
                    </a:ext>
                  </a:extLst>
                </a:gridCol>
                <a:gridCol w="2563919">
                  <a:extLst>
                    <a:ext uri="{9D8B030D-6E8A-4147-A177-3AD203B41FA5}">
                      <a16:colId xmlns:a16="http://schemas.microsoft.com/office/drawing/2014/main" val="4094856468"/>
                    </a:ext>
                  </a:extLst>
                </a:gridCol>
              </a:tblGrid>
              <a:tr h="1230839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 i="0" u="none" strike="noStrike" spc="0">
                          <a:solidFill>
                            <a:srgbClr val="FFFFFF"/>
                          </a:solidFill>
                        </a:defRPr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Год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 год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08713"/>
                  </a:ext>
                </a:extLst>
              </a:tr>
              <a:tr h="39996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18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Всего обучающихся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152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180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167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42315"/>
                  </a:ext>
                </a:extLst>
              </a:tr>
              <a:tr h="152532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1800" b="0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rebuchet MS" pitchFamily="34"/>
                        <a:ea typeface="Microsoft YaHei" pitchFamily="2"/>
                        <a:cs typeface="Mangal" pitchFamily="2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18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Допущено к экзаменам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0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rebuchet MS" pitchFamily="34"/>
                        <a:ea typeface="Microsoft YaHei" pitchFamily="2"/>
                        <a:cs typeface="Mangal" pitchFamily="2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152(100%)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0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rebuchet MS" pitchFamily="34"/>
                        <a:ea typeface="Microsoft YaHei" pitchFamily="2"/>
                        <a:cs typeface="Mangal" pitchFamily="2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180 (100%)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0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rebuchet MS" pitchFamily="34"/>
                        <a:ea typeface="Microsoft YaHei" pitchFamily="2"/>
                        <a:cs typeface="Mangal" pitchFamily="2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167(100%)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89044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18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Не допущено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183865"/>
                  </a:ext>
                </a:extLst>
              </a:tr>
              <a:tr h="57060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18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Сдали экзамен в основные сроки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142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169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160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976064"/>
                  </a:ext>
                </a:extLst>
              </a:tr>
              <a:tr h="1140840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1800" b="0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rebuchet MS" pitchFamily="34"/>
                          <a:ea typeface="Microsoft YaHei" pitchFamily="2"/>
                          <a:cs typeface="Mangal" pitchFamily="2"/>
                        </a:rPr>
                        <a:t>Повторная сдача экзаменов в дополнительный период (сентябрь)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Microsoft YaHei" pitchFamily="2"/>
                        <a:cs typeface="Times New Roman" pitchFamily="18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Microsoft YaHei" pitchFamily="2"/>
                        <a:cs typeface="Times New Roman" pitchFamily="18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Microsoft YaHei" pitchFamily="2"/>
                        <a:cs typeface="Times New Roman" pitchFamily="18"/>
                      </a:endParaRP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Microsoft YaHei" pitchFamily="2"/>
                          <a:cs typeface="Times New Roman" pitchFamily="18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869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85E74-DB91-413F-8B12-CF0D9644BA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88000" y="216000"/>
            <a:ext cx="7499160" cy="576000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>
                <a:latin typeface="Times New Roman" pitchFamily="18"/>
                <a:cs typeface="Times New Roman" pitchFamily="18"/>
              </a:rPr>
              <a:t>Получили аттестаты  в 2022-2023 учебном году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A1B2799-B844-4049-9316-D8DC37FBA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382533"/>
              </p:ext>
            </p:extLst>
          </p:nvPr>
        </p:nvGraphicFramePr>
        <p:xfrm>
          <a:off x="821410" y="792000"/>
          <a:ext cx="10089397" cy="5850001"/>
        </p:xfrm>
        <a:graphic>
          <a:graphicData uri="http://schemas.openxmlformats.org/drawingml/2006/table">
            <a:tbl>
              <a:tblPr/>
              <a:tblGrid>
                <a:gridCol w="801171">
                  <a:extLst>
                    <a:ext uri="{9D8B030D-6E8A-4147-A177-3AD203B41FA5}">
                      <a16:colId xmlns:a16="http://schemas.microsoft.com/office/drawing/2014/main" val="3494094017"/>
                    </a:ext>
                  </a:extLst>
                </a:gridCol>
                <a:gridCol w="3824537">
                  <a:extLst>
                    <a:ext uri="{9D8B030D-6E8A-4147-A177-3AD203B41FA5}">
                      <a16:colId xmlns:a16="http://schemas.microsoft.com/office/drawing/2014/main" val="3090672672"/>
                    </a:ext>
                  </a:extLst>
                </a:gridCol>
                <a:gridCol w="1687826">
                  <a:extLst>
                    <a:ext uri="{9D8B030D-6E8A-4147-A177-3AD203B41FA5}">
                      <a16:colId xmlns:a16="http://schemas.microsoft.com/office/drawing/2014/main" val="1665880309"/>
                    </a:ext>
                  </a:extLst>
                </a:gridCol>
                <a:gridCol w="1856778">
                  <a:extLst>
                    <a:ext uri="{9D8B030D-6E8A-4147-A177-3AD203B41FA5}">
                      <a16:colId xmlns:a16="http://schemas.microsoft.com/office/drawing/2014/main" val="1448027130"/>
                    </a:ext>
                  </a:extLst>
                </a:gridCol>
                <a:gridCol w="1919085">
                  <a:extLst>
                    <a:ext uri="{9D8B030D-6E8A-4147-A177-3AD203B41FA5}">
                      <a16:colId xmlns:a16="http://schemas.microsoft.com/office/drawing/2014/main" val="2685300314"/>
                    </a:ext>
                  </a:extLst>
                </a:gridCol>
              </a:tblGrid>
              <a:tr h="2601635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0" i="0" u="none" strike="noStrike" spc="0">
                          <a:solidFill>
                            <a:srgbClr val="FFFFFF"/>
                          </a:solidFill>
                        </a:defRPr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№ п/п</a:t>
                      </a:r>
                    </a:p>
                  </a:txBody>
                  <a:tcPr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образовательное учреждение</a:t>
                      </a:r>
                    </a:p>
                  </a:txBody>
                  <a:tcPr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Учащихся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endParaRPr lang="ru-RU" sz="2400" b="1" i="0" u="none" strike="noStrike" kern="1200" spc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itchFamily="18"/>
                        <a:ea typeface="Calibri" pitchFamily="2"/>
                        <a:cs typeface="Times New Roman" pitchFamily="2"/>
                      </a:endParaRPr>
                    </a:p>
                  </a:txBody>
                  <a:tcPr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допущено до экзаменов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pc="0"/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>
                    <a:solidFill>
                      <a:srgbClr val="0088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прошли итоговую аттестации получили аттестат</a:t>
                      </a:r>
                    </a:p>
                    <a:p>
                      <a:pPr algn="ctr"/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год</a:t>
                      </a:r>
                    </a:p>
                    <a:p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solidFill>
                      <a:srgbClr val="0088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060945"/>
                  </a:ext>
                </a:extLst>
              </a:tr>
              <a:tr h="545314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Ашапская</a:t>
                      </a: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 СОШ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43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43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43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834731"/>
                  </a:ext>
                </a:extLst>
              </a:tr>
              <a:tr h="490350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Карьевская</a:t>
                      </a: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 СОШ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768789"/>
                  </a:ext>
                </a:extLst>
              </a:tr>
              <a:tr h="490350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Красноясыльская ООШ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657913"/>
                  </a:ext>
                </a:extLst>
              </a:tr>
              <a:tr h="476355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Медянская СОШ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86995"/>
                  </a:ext>
                </a:extLst>
              </a:tr>
              <a:tr h="578638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Ординская СОШ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91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91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85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387242"/>
                  </a:ext>
                </a:extLst>
              </a:tr>
              <a:tr h="667359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По округу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167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167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ru-RU" sz="2400" b="1" i="0" u="none" strike="noStrike" kern="1200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Calibri" pitchFamily="2"/>
                          <a:cs typeface="Times New Roman" pitchFamily="2"/>
                        </a:rPr>
                        <a:t>160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8024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F55303B5-6274-40BA-9787-DD5B9DB17C31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Они снова это сделали!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65D4D4-0A45-4AD5-9D71-ECC058E361D3}"/>
              </a:ext>
            </a:extLst>
          </p:cNvPr>
          <p:cNvSpPr/>
          <p:nvPr/>
        </p:nvSpPr>
        <p:spPr>
          <a:xfrm>
            <a:off x="-2" y="933114"/>
            <a:ext cx="12192002" cy="652065"/>
          </a:xfrm>
          <a:prstGeom prst="rect">
            <a:avLst/>
          </a:prstGeom>
          <a:solidFill>
            <a:srgbClr val="D1F1CB"/>
          </a:solidFill>
        </p:spPr>
        <p:txBody>
          <a:bodyPr wrap="square">
            <a:spAutoFit/>
          </a:bodyPr>
          <a:lstStyle/>
          <a:p>
            <a:endParaRPr lang="ru-RU" sz="1400" b="1" dirty="0">
              <a:latin typeface="Montserrat" panose="00000500000000000000" pitchFamily="2" charset="-52"/>
            </a:endParaRPr>
          </a:p>
        </p:txBody>
      </p:sp>
      <p:sp>
        <p:nvSpPr>
          <p:cNvPr id="4" name="Объект 4">
            <a:extLst>
              <a:ext uri="{FF2B5EF4-FFF2-40B4-BE49-F238E27FC236}">
                <a16:creationId xmlns:a16="http://schemas.microsoft.com/office/drawing/2014/main" id="{B200D211-4794-4F5D-B4A6-0208BA4EA0B7}"/>
              </a:ext>
            </a:extLst>
          </p:cNvPr>
          <p:cNvSpPr txBox="1">
            <a:spLocks/>
          </p:cNvSpPr>
          <p:nvPr/>
        </p:nvSpPr>
        <p:spPr>
          <a:xfrm>
            <a:off x="1368125" y="3967762"/>
            <a:ext cx="2853387" cy="1826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chemeClr val="tx1"/>
                </a:solidFill>
              </a:rPr>
              <a:t>В 202</a:t>
            </a:r>
            <a:r>
              <a:rPr lang="en-US" sz="1600" b="1" dirty="0">
                <a:solidFill>
                  <a:schemeClr val="tx1"/>
                </a:solidFill>
              </a:rPr>
              <a:t>3</a:t>
            </a:r>
            <a:r>
              <a:rPr lang="ru-RU" sz="1600" b="1" dirty="0">
                <a:solidFill>
                  <a:schemeClr val="tx1"/>
                </a:solidFill>
              </a:rPr>
              <a:t> году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компенсацию педагогам, привлекаемым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к проведению ГИА-9, ГИА-11, направлено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47,8 млн. руб.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8ACF339-08BB-4C6D-8785-13B446324C3E}"/>
              </a:ext>
            </a:extLst>
          </p:cNvPr>
          <p:cNvSpPr txBox="1">
            <a:spLocks/>
          </p:cNvSpPr>
          <p:nvPr/>
        </p:nvSpPr>
        <p:spPr>
          <a:xfrm>
            <a:off x="335360" y="942245"/>
            <a:ext cx="8431568" cy="43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В проведении ЕГЭ было задействовано более </a:t>
            </a:r>
            <a:r>
              <a:rPr lang="ru-RU" sz="1800" b="1" dirty="0">
                <a:solidFill>
                  <a:srgbClr val="C00000"/>
                </a:solidFill>
              </a:rPr>
              <a:t>4,6 тыс. </a:t>
            </a:r>
            <a:r>
              <a:rPr lang="ru-RU" sz="1800" b="1" dirty="0"/>
              <a:t>педагогов </a:t>
            </a:r>
            <a:br>
              <a:rPr lang="ru-RU" sz="1800" b="1" dirty="0"/>
            </a:br>
            <a:r>
              <a:rPr lang="ru-RU" sz="1800" b="1" dirty="0"/>
              <a:t>в качестве работников ППЭ и экспертов по проверке работ, в </a:t>
            </a:r>
            <a:r>
              <a:rPr lang="ru-RU" sz="1800" b="1" dirty="0" err="1"/>
              <a:t>Ординском</a:t>
            </a:r>
            <a:r>
              <a:rPr lang="ru-RU" sz="1800" b="1" dirty="0"/>
              <a:t> МО – 24 педагога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0C5BFE-33CE-413B-96D4-60A0BA28C8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0367" y="4095660"/>
            <a:ext cx="3695007" cy="2007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64C49E-1541-44F0-8C1E-19FB0E3E1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56" y="1765291"/>
            <a:ext cx="3756456" cy="22142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DF9E6C-9043-4751-ACA5-228B44166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6300" y="4095661"/>
            <a:ext cx="3478455" cy="2009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B49D23-3E26-4B88-B074-7BCFCC6E1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9320" y="1764932"/>
            <a:ext cx="3966054" cy="22142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BD2E8A-9063-42C2-A72D-EED516B6D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9878" y="1765291"/>
            <a:ext cx="3551076" cy="22142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D49C48-8C28-48EA-A9AD-457CE9B5894B}"/>
              </a:ext>
            </a:extLst>
          </p:cNvPr>
          <p:cNvSpPr/>
          <p:nvPr/>
        </p:nvSpPr>
        <p:spPr>
          <a:xfrm rot="935292">
            <a:off x="8841568" y="523477"/>
            <a:ext cx="3200483" cy="12693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tserrat" panose="00000500000000000000" pitchFamily="2" charset="-52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107632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E93F0B-414F-4D90-9D6C-213AFECA91B1}"/>
              </a:ext>
            </a:extLst>
          </p:cNvPr>
          <p:cNvSpPr/>
          <p:nvPr/>
        </p:nvSpPr>
        <p:spPr>
          <a:xfrm>
            <a:off x="566247" y="1538119"/>
            <a:ext cx="541407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/>
              </a:rPr>
              <a:t>В 2022-2023 учебный год — 48 выпускников 11 классов</a:t>
            </a:r>
            <a:br>
              <a:rPr lang="ru-RU" sz="2000" b="1" dirty="0">
                <a:latin typeface="Times New Roman" pitchFamily="18"/>
              </a:rPr>
            </a:br>
            <a:r>
              <a:rPr lang="ru-RU" sz="2000" b="1" dirty="0">
                <a:latin typeface="Times New Roman" pitchFamily="18"/>
              </a:rPr>
              <a:t>из них — 48% поступили  ВУЗ.</a:t>
            </a:r>
            <a:br>
              <a:rPr lang="ru-RU" sz="2000" b="1" dirty="0">
                <a:latin typeface="Times New Roman" pitchFamily="18"/>
              </a:rPr>
            </a:br>
            <a:r>
              <a:rPr lang="ru-RU" sz="2000" b="1" dirty="0">
                <a:latin typeface="Times New Roman" pitchFamily="18"/>
              </a:rPr>
              <a:t>52% - поступили в СПО.   </a:t>
            </a:r>
            <a:br>
              <a:rPr lang="ru-RU" b="1" dirty="0">
                <a:latin typeface="Times New Roman" pitchFamily="18"/>
              </a:rPr>
            </a:br>
            <a:br>
              <a:rPr lang="ru-RU" b="1" dirty="0">
                <a:latin typeface="Times New Roman" pitchFamily="18"/>
              </a:rPr>
            </a:br>
            <a:r>
              <a:rPr lang="ru-RU" sz="2400" b="1" i="1" dirty="0">
                <a:solidFill>
                  <a:srgbClr val="111111"/>
                </a:solidFill>
                <a:latin typeface="Times New Roman" pitchFamily="18"/>
              </a:rPr>
              <a:t>Предпочтение отдано: </a:t>
            </a:r>
            <a:br>
              <a:rPr lang="ru-RU" sz="2400" b="1" i="1" dirty="0">
                <a:solidFill>
                  <a:srgbClr val="111111"/>
                </a:solidFill>
                <a:latin typeface="Times New Roman" pitchFamily="18"/>
              </a:rPr>
            </a:b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- ФГАУ ВО «Пермский национальный исследовательский политехнический университет»</a:t>
            </a: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 </a:t>
            </a: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- ФГАОУ ВО «Пермский государственный национальный исследовательский университет»</a:t>
            </a:r>
            <a:br>
              <a:rPr lang="ru-RU" b="1" dirty="0">
                <a:latin typeface="Times New Roman" pitchFamily="18"/>
              </a:rPr>
            </a:b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- ФГБОУ ВО ПГМУ им. академика Е.А. Вагнера</a:t>
            </a: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DE7EA2-58A7-4D39-86B9-B6D18354E019}"/>
              </a:ext>
            </a:extLst>
          </p:cNvPr>
          <p:cNvSpPr/>
          <p:nvPr/>
        </p:nvSpPr>
        <p:spPr>
          <a:xfrm>
            <a:off x="6096000" y="1559473"/>
            <a:ext cx="574470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 </a:t>
            </a:r>
            <a:r>
              <a:rPr lang="ru-RU" sz="2000" b="1" dirty="0">
                <a:latin typeface="Times New Roman" pitchFamily="18"/>
              </a:rPr>
              <a:t>В 2022-2023 учебный год — 167 выпускников</a:t>
            </a:r>
            <a:br>
              <a:rPr lang="ru-RU" sz="2000" b="1" dirty="0">
                <a:latin typeface="Times New Roman" pitchFamily="18"/>
              </a:rPr>
            </a:br>
            <a:r>
              <a:rPr lang="ru-RU" sz="2000" b="1" dirty="0">
                <a:latin typeface="Times New Roman" pitchFamily="18"/>
              </a:rPr>
              <a:t> 9 классов</a:t>
            </a:r>
            <a:br>
              <a:rPr lang="ru-RU" sz="2000" b="1" dirty="0">
                <a:latin typeface="Times New Roman" pitchFamily="18"/>
              </a:rPr>
            </a:br>
            <a:r>
              <a:rPr lang="ru-RU" sz="2000" b="1" dirty="0">
                <a:latin typeface="Times New Roman" pitchFamily="18"/>
              </a:rPr>
              <a:t>из них — 71% поступили  СПО, </a:t>
            </a:r>
            <a:br>
              <a:rPr lang="ru-RU" sz="2000" b="1" dirty="0">
                <a:latin typeface="Times New Roman" pitchFamily="18"/>
              </a:rPr>
            </a:br>
            <a:r>
              <a:rPr lang="ru-RU" sz="2000" b="1" dirty="0">
                <a:latin typeface="Times New Roman" pitchFamily="18"/>
              </a:rPr>
              <a:t>25% продолжат обучение в 10 классах,</a:t>
            </a:r>
            <a:br>
              <a:rPr lang="ru-RU" sz="2000" b="1" dirty="0">
                <a:latin typeface="Times New Roman" pitchFamily="18"/>
              </a:rPr>
            </a:br>
            <a:r>
              <a:rPr lang="ru-RU" sz="2000" b="1" dirty="0">
                <a:latin typeface="Times New Roman" pitchFamily="18"/>
              </a:rPr>
              <a:t>4%  - пересдача в осенний период.</a:t>
            </a:r>
            <a:br>
              <a:rPr lang="ru-RU" b="1" dirty="0">
                <a:latin typeface="Times New Roman" pitchFamily="18"/>
              </a:rPr>
            </a:br>
            <a:br>
              <a:rPr lang="ru-RU" b="1" dirty="0">
                <a:latin typeface="Times New Roman" pitchFamily="18"/>
              </a:rPr>
            </a:br>
            <a:r>
              <a:rPr lang="ru-RU" sz="2400" b="1" i="1" dirty="0">
                <a:solidFill>
                  <a:srgbClr val="111111"/>
                </a:solidFill>
                <a:latin typeface="Times New Roman" pitchFamily="18"/>
              </a:rPr>
              <a:t>Предпочтение отдано: </a:t>
            </a:r>
            <a:br>
              <a:rPr lang="ru-RU" sz="2400" b="1" i="1" dirty="0">
                <a:solidFill>
                  <a:srgbClr val="111111"/>
                </a:solidFill>
                <a:latin typeface="Times New Roman" pitchFamily="18"/>
              </a:rPr>
            </a:b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- ГБПОУ «Кунгурский центр образования» </a:t>
            </a: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 </a:t>
            </a: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- ГБПОУ "Пермский нефтяной колледж"</a:t>
            </a:r>
            <a:br>
              <a:rPr lang="ru-RU" b="1" dirty="0">
                <a:latin typeface="Times New Roman" pitchFamily="18"/>
              </a:rPr>
            </a:br>
            <a:br>
              <a:rPr lang="ru-RU" b="1" dirty="0">
                <a:latin typeface="Times New Roman" pitchFamily="18"/>
              </a:rPr>
            </a:br>
            <a:r>
              <a:rPr lang="ru-RU" b="1" dirty="0">
                <a:latin typeface="Times New Roman" pitchFamily="18"/>
              </a:rPr>
              <a:t>-  ГБПОУ "Кунгурский автотранспортный колледж"</a:t>
            </a:r>
            <a:endParaRPr lang="ru-RU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B4CCBF-D2A4-46AE-A5C2-DAC93AE0D034}"/>
              </a:ext>
            </a:extLst>
          </p:cNvPr>
          <p:cNvSpPr txBox="1"/>
          <p:nvPr/>
        </p:nvSpPr>
        <p:spPr>
          <a:xfrm>
            <a:off x="3273285" y="386454"/>
            <a:ext cx="6048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itchFamily="18"/>
              </a:rPr>
              <a:t>Продолжили обучение в ВУЗ и СПО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82607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102A97B0-432D-4640-BF0E-AA4CE7DBB611}"/>
              </a:ext>
            </a:extLst>
          </p:cNvPr>
          <p:cNvSpPr txBox="1">
            <a:spLocks/>
          </p:cNvSpPr>
          <p:nvPr/>
        </p:nvSpPr>
        <p:spPr>
          <a:xfrm>
            <a:off x="614558" y="6494443"/>
            <a:ext cx="2520950" cy="338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4A0CD1F-CDE4-4EBB-9E73-8F0400F3449F}"/>
              </a:ext>
            </a:extLst>
          </p:cNvPr>
          <p:cNvSpPr txBox="1">
            <a:spLocks/>
          </p:cNvSpPr>
          <p:nvPr/>
        </p:nvSpPr>
        <p:spPr>
          <a:xfrm>
            <a:off x="3258350" y="6438293"/>
            <a:ext cx="5675300" cy="404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E25B7F5E-6D4D-451D-B2E3-BB24ED326C09}"/>
              </a:ext>
            </a:extLst>
          </p:cNvPr>
          <p:cNvSpPr txBox="1">
            <a:spLocks/>
          </p:cNvSpPr>
          <p:nvPr/>
        </p:nvSpPr>
        <p:spPr>
          <a:xfrm>
            <a:off x="618264" y="1290214"/>
            <a:ext cx="6352311" cy="3042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8E4DE-34E2-4796-9F84-68D22CAB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630" y="1169043"/>
            <a:ext cx="4576677" cy="3042666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4C973944-D826-41CC-90F3-A6B63826B767}"/>
              </a:ext>
            </a:extLst>
          </p:cNvPr>
          <p:cNvSpPr txBox="1">
            <a:spLocks/>
          </p:cNvSpPr>
          <p:nvPr/>
        </p:nvSpPr>
        <p:spPr>
          <a:xfrm>
            <a:off x="1362634" y="49213"/>
            <a:ext cx="10494005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Идем к цели!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A398EB-DD9E-4288-8D94-68227D41B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>
          <a:xfrm>
            <a:off x="359437" y="49213"/>
            <a:ext cx="1003197" cy="7159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033295-733A-4CDD-A19A-7F93827A451B}"/>
              </a:ext>
            </a:extLst>
          </p:cNvPr>
          <p:cNvSpPr/>
          <p:nvPr/>
        </p:nvSpPr>
        <p:spPr>
          <a:xfrm>
            <a:off x="614558" y="1169044"/>
            <a:ext cx="6352311" cy="521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Современное историческое просвещение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и реализация ФООП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  Повышение квалификации учителей истории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  Профильное обучение – не углубление в предмет, а погружение в профессию!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  Открытый университет – механизм ориентации детей на поступление в Пермские ВУЗы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 Участие школ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Ординского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 в проекте «Школа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России»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 Задача по ЕГЭ – учить много, сдавать честно!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 Отличники должны быть настоящими!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89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"/>
            <a:ext cx="12192000" cy="6856835"/>
          </a:xfrm>
          <a:prstGeom prst="rect">
            <a:avLst/>
          </a:prstGeom>
        </p:spPr>
      </p:pic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</a:rPr>
              <a:t>Цифровая образовательная среда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736175-95D5-73C2-6567-3F5625485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8" y="389728"/>
            <a:ext cx="2238062" cy="1188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AFF9EF-6CE8-49EC-AF9D-AF2C69A2AD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3" y="450439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807C-BEAA-44B6-9753-CC37AEAF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9319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Миссия Года – признание особого статуса педагогических работников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9974C2-D3E1-4957-88BA-1054B92DE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844"/>
            <a:ext cx="10515600" cy="4751119"/>
          </a:xfrm>
        </p:spPr>
        <p:txBody>
          <a:bodyPr/>
          <a:lstStyle/>
          <a:p>
            <a:r>
              <a:rPr lang="ru-RU" sz="2400" b="1" dirty="0">
                <a:latin typeface="Montserrat" panose="00000500000000000000" pitchFamily="2" charset="-52"/>
              </a:rPr>
              <a:t>Награды учителям и воспитателям в 2023 г.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6 </a:t>
            </a:r>
            <a:r>
              <a:rPr lang="ru-RU" sz="2400" dirty="0">
                <a:latin typeface="Montserrat" panose="00000500000000000000" pitchFamily="2" charset="-52"/>
              </a:rPr>
              <a:t>чел. </a:t>
            </a:r>
            <a:r>
              <a:rPr lang="en-US" sz="2400" dirty="0">
                <a:latin typeface="Montserrat" panose="00000500000000000000" pitchFamily="2" charset="-52"/>
              </a:rPr>
              <a:t>- </a:t>
            </a:r>
            <a:r>
              <a:rPr lang="ru-RU" sz="2400" dirty="0">
                <a:latin typeface="Montserrat" panose="00000500000000000000" pitchFamily="2" charset="-52"/>
              </a:rPr>
              <a:t>государственные награды и почетные звания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3 </a:t>
            </a:r>
            <a:r>
              <a:rPr lang="ru-RU" sz="2400" dirty="0">
                <a:latin typeface="Montserrat" panose="00000500000000000000" pitchFamily="2" charset="-52"/>
              </a:rPr>
              <a:t>чел. - награды Министерства просвещения РФ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  3 </a:t>
            </a:r>
            <a:r>
              <a:rPr lang="ru-RU" sz="2400" dirty="0">
                <a:latin typeface="Montserrat" panose="00000500000000000000" pitchFamily="2" charset="-52"/>
              </a:rPr>
              <a:t>чел. - награды Правительства Пермского края</a:t>
            </a:r>
          </a:p>
          <a:p>
            <a:pPr>
              <a:lnSpc>
                <a:spcPts val="1800"/>
              </a:lnSpc>
            </a:pP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7 </a:t>
            </a:r>
            <a:r>
              <a:rPr lang="ru-RU" sz="2400" dirty="0">
                <a:latin typeface="Montserrat" panose="00000500000000000000" pitchFamily="2" charset="-52"/>
              </a:rPr>
              <a:t>чел.</a:t>
            </a: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-</a:t>
            </a: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почетные грамоты и благодарности</a:t>
            </a:r>
            <a:br>
              <a:rPr lang="ru-RU" sz="2400" dirty="0">
                <a:latin typeface="Montserrat" panose="00000500000000000000" pitchFamily="2" charset="-52"/>
              </a:rPr>
            </a:br>
            <a:r>
              <a:rPr lang="ru-RU" sz="2400" dirty="0">
                <a:latin typeface="Montserrat" panose="00000500000000000000" pitchFamily="2" charset="-52"/>
              </a:rPr>
              <a:t>              Министерства образования и науки Пермского края</a:t>
            </a:r>
          </a:p>
          <a:p>
            <a:pPr>
              <a:lnSpc>
                <a:spcPts val="1800"/>
              </a:lnSpc>
            </a:pP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12 </a:t>
            </a:r>
            <a:r>
              <a:rPr lang="ru-RU" sz="2400" dirty="0">
                <a:latin typeface="Montserrat" panose="00000500000000000000" pitchFamily="2" charset="-52"/>
              </a:rPr>
              <a:t>чел. – благодарности главы </a:t>
            </a:r>
            <a:r>
              <a:rPr lang="ru-RU" sz="2400" dirty="0" err="1">
                <a:latin typeface="Montserrat" panose="00000500000000000000" pitchFamily="2" charset="-52"/>
              </a:rPr>
              <a:t>Ординского</a:t>
            </a:r>
            <a:r>
              <a:rPr lang="ru-RU" sz="2400" dirty="0">
                <a:latin typeface="Montserrat" panose="00000500000000000000" pitchFamily="2" charset="-52"/>
              </a:rPr>
              <a:t> муниципального округа</a:t>
            </a:r>
          </a:p>
          <a:p>
            <a:pPr>
              <a:lnSpc>
                <a:spcPts val="1800"/>
              </a:lnSpc>
            </a:pP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15 </a:t>
            </a:r>
            <a:r>
              <a:rPr lang="ru-RU" sz="2400" dirty="0">
                <a:latin typeface="Montserrat" panose="00000500000000000000" pitchFamily="2" charset="-52"/>
              </a:rPr>
              <a:t>чел. – грамоты управления образования администрации </a:t>
            </a:r>
            <a:r>
              <a:rPr lang="ru-RU" sz="2400" dirty="0" err="1">
                <a:latin typeface="Montserrat" panose="00000500000000000000" pitchFamily="2" charset="-52"/>
              </a:rPr>
              <a:t>Ординского</a:t>
            </a:r>
            <a:r>
              <a:rPr lang="ru-RU" sz="2400" dirty="0">
                <a:latin typeface="Montserrat" panose="00000500000000000000" pitchFamily="2" charset="-52"/>
              </a:rPr>
              <a:t>                                                                             муниципального округа</a:t>
            </a:r>
          </a:p>
          <a:p>
            <a:pPr>
              <a:lnSpc>
                <a:spcPts val="1800"/>
              </a:lnSpc>
            </a:pPr>
            <a:r>
              <a:rPr lang="ru-RU" sz="2400" b="1" dirty="0">
                <a:latin typeface="Montserrat" panose="00000500000000000000" pitchFamily="2" charset="-52"/>
              </a:rPr>
              <a:t>Премии лучшим учителям</a:t>
            </a:r>
            <a:endParaRPr lang="ru-RU" sz="2400" dirty="0">
              <a:latin typeface="Montserrat" panose="00000500000000000000" pitchFamily="2" charset="-52"/>
            </a:endParaRPr>
          </a:p>
          <a:p>
            <a:pPr>
              <a:lnSpc>
                <a:spcPts val="1800"/>
              </a:lnSpc>
            </a:pPr>
            <a:r>
              <a:rPr lang="ru-RU" sz="2400" dirty="0">
                <a:latin typeface="Montserrat" panose="00000500000000000000" pitchFamily="2" charset="-52"/>
              </a:rPr>
              <a:t>Федеральный бюджет</a:t>
            </a:r>
          </a:p>
          <a:p>
            <a:pPr marL="0" indent="0">
              <a:lnSpc>
                <a:spcPts val="1800"/>
              </a:lnSpc>
              <a:buNone/>
            </a:pPr>
            <a:br>
              <a:rPr lang="ru-RU" sz="2400" dirty="0">
                <a:latin typeface="Montserrat" panose="00000500000000000000" pitchFamily="2" charset="-52"/>
              </a:rPr>
            </a:br>
            <a:r>
              <a:rPr lang="ru-RU" sz="2400" dirty="0">
                <a:latin typeface="Montserrat" panose="00000500000000000000" pitchFamily="2" charset="-52"/>
              </a:rPr>
              <a:t>                            по </a:t>
            </a:r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200 тыс. руб. </a:t>
            </a:r>
            <a:r>
              <a:rPr lang="ru-RU" sz="2400" dirty="0">
                <a:latin typeface="Montserrat" panose="00000500000000000000" pitchFamily="2" charset="-52"/>
              </a:rPr>
              <a:t>– 1 чел.-учитель МБОУ «</a:t>
            </a:r>
            <a:r>
              <a:rPr lang="ru-RU" sz="2400" dirty="0" err="1">
                <a:latin typeface="Montserrat" panose="00000500000000000000" pitchFamily="2" charset="-52"/>
              </a:rPr>
              <a:t>Ординская</a:t>
            </a:r>
            <a:r>
              <a:rPr lang="ru-RU" sz="2400" dirty="0">
                <a:latin typeface="Montserrat" panose="00000500000000000000" pitchFamily="2" charset="-52"/>
              </a:rPr>
              <a:t> СОШ»</a:t>
            </a:r>
          </a:p>
          <a:p>
            <a:endParaRPr lang="ru-RU" sz="2400" b="1" dirty="0">
              <a:solidFill>
                <a:srgbClr val="C00000"/>
              </a:solidFill>
              <a:latin typeface="Montserrat" panose="00000500000000000000" pitchFamily="2" charset="-52"/>
            </a:endParaRPr>
          </a:p>
          <a:p>
            <a:endParaRPr lang="ru-RU" b="1" dirty="0">
              <a:latin typeface="Montserrat" panose="00000500000000000000" pitchFamily="2" charset="-52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934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29ACBC-B89C-4C2D-8E1C-87B92E7F3D49}"/>
              </a:ext>
            </a:extLst>
          </p:cNvPr>
          <p:cNvSpPr/>
          <p:nvPr/>
        </p:nvSpPr>
        <p:spPr>
          <a:xfrm>
            <a:off x="-15291" y="5216240"/>
            <a:ext cx="8268012" cy="1122600"/>
          </a:xfrm>
          <a:prstGeom prst="rect">
            <a:avLst/>
          </a:prstGeom>
          <a:solidFill>
            <a:srgbClr val="D1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5922BF-E4A0-46E6-A507-DE02F4FB4FD1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71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Поставка оборудования в рамках проекта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«Цифровая образовательная среда»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20B7C1A-6D07-45AD-9AFF-55F4CB9875FB}"/>
              </a:ext>
            </a:extLst>
          </p:cNvPr>
          <p:cNvSpPr txBox="1">
            <a:spLocks/>
          </p:cNvSpPr>
          <p:nvPr/>
        </p:nvSpPr>
        <p:spPr>
          <a:xfrm>
            <a:off x="354646" y="856861"/>
            <a:ext cx="5726063" cy="5676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Финансирование в 2023 году  –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131,07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млн руб., в том числе</a:t>
            </a:r>
            <a:b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из федерального бюджета –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124,52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млн руб. </a:t>
            </a: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29">
            <a:extLst>
              <a:ext uri="{FF2B5EF4-FFF2-40B4-BE49-F238E27FC236}">
                <a16:creationId xmlns:a16="http://schemas.microsoft.com/office/drawing/2014/main" id="{E93BF64D-2C3A-48FC-8507-E58DA1390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68" y="2489560"/>
            <a:ext cx="1876425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180BF777-EA8B-4665-A2A4-DC61853EC5B5}"/>
              </a:ext>
            </a:extLst>
          </p:cNvPr>
          <p:cNvSpPr txBox="1">
            <a:spLocks/>
          </p:cNvSpPr>
          <p:nvPr/>
        </p:nvSpPr>
        <p:spPr>
          <a:xfrm>
            <a:off x="361300" y="1471528"/>
            <a:ext cx="6331888" cy="1163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</a:rPr>
              <a:t>Комплекты оборудования:</a:t>
            </a:r>
          </a:p>
          <a:p>
            <a:pPr marL="285750" indent="-285750" algn="l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Интерактивная панель (либо Смарт-TB) + ноутбук + IP-камера</a:t>
            </a:r>
          </a:p>
          <a:p>
            <a:pPr marL="285750" indent="-285750" algn="l">
              <a:lnSpc>
                <a:spcPct val="8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Комплект ноутбуков мобильного класса + тележка</a:t>
            </a:r>
            <a:b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для ноутбуков + МФУ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39665811-C695-4800-8BEE-AEF9BAA6C33F}"/>
              </a:ext>
            </a:extLst>
          </p:cNvPr>
          <p:cNvSpPr txBox="1">
            <a:spLocks/>
          </p:cNvSpPr>
          <p:nvPr/>
        </p:nvSpPr>
        <p:spPr>
          <a:xfrm>
            <a:off x="6599007" y="991474"/>
            <a:ext cx="5132933" cy="298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2023 год –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34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школы и 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7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 колледжей</a:t>
            </a:r>
            <a:b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2024 год – </a:t>
            </a:r>
            <a:r>
              <a:rPr lang="en-US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4</a:t>
            </a:r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0</a:t>
            </a:r>
            <a:r>
              <a:rPr lang="ru-RU" sz="1400" dirty="0">
                <a:latin typeface="Montserrat" panose="00000500000000000000" pitchFamily="2" charset="-52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школ и колледжей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58E876-0776-40E7-AC3E-88F5896D4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88" y="1471528"/>
            <a:ext cx="3930391" cy="29477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34BAE6-0574-464F-B40E-3E70C464E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40" y="3599323"/>
            <a:ext cx="3245603" cy="2434202"/>
          </a:xfrm>
          <a:prstGeom prst="rect">
            <a:avLst/>
          </a:prstGeom>
        </p:spPr>
      </p:pic>
      <p:pic>
        <p:nvPicPr>
          <p:cNvPr id="12" name="Рисунок 30">
            <a:extLst>
              <a:ext uri="{FF2B5EF4-FFF2-40B4-BE49-F238E27FC236}">
                <a16:creationId xmlns:a16="http://schemas.microsoft.com/office/drawing/2014/main" id="{7193317A-1F12-4A77-B209-5F47420C62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24268" y="2884181"/>
            <a:ext cx="644009" cy="644796"/>
          </a:xfrm>
          <a:prstGeom prst="rect">
            <a:avLst/>
          </a:prstGeom>
          <a:ln>
            <a:noFill/>
          </a:ln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D217354-6B07-46BD-A02E-B1A45F8D2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277145" y="3599323"/>
            <a:ext cx="1249477" cy="1248530"/>
          </a:xfrm>
          <a:prstGeom prst="rect">
            <a:avLst/>
          </a:prstGeom>
          <a:ln>
            <a:noFill/>
          </a:ln>
        </p:spPr>
      </p:pic>
      <p:sp>
        <p:nvSpPr>
          <p:cNvPr id="14" name="CustomShape 18">
            <a:extLst>
              <a:ext uri="{FF2B5EF4-FFF2-40B4-BE49-F238E27FC236}">
                <a16:creationId xmlns:a16="http://schemas.microsoft.com/office/drawing/2014/main" id="{E7226238-2C20-4605-8E92-CE11897221DF}"/>
              </a:ext>
            </a:extLst>
          </p:cNvPr>
          <p:cNvSpPr/>
          <p:nvPr/>
        </p:nvSpPr>
        <p:spPr>
          <a:xfrm>
            <a:off x="4518005" y="4414785"/>
            <a:ext cx="2038256" cy="43306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i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Arial"/>
              </a:rPr>
              <a:t>Многофункциональные устройства</a:t>
            </a:r>
            <a:endParaRPr lang="en-US" sz="1100" b="0" strike="noStrike" spc="-1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42BF530-E0EE-4699-B1E7-E2B61508FC84}"/>
              </a:ext>
            </a:extLst>
          </p:cNvPr>
          <p:cNvGrpSpPr/>
          <p:nvPr/>
        </p:nvGrpSpPr>
        <p:grpSpPr>
          <a:xfrm>
            <a:off x="-77387" y="2588762"/>
            <a:ext cx="2206625" cy="1881187"/>
            <a:chOff x="-66675" y="4173114"/>
            <a:chExt cx="2206625" cy="1881187"/>
          </a:xfrm>
        </p:grpSpPr>
        <p:pic>
          <p:nvPicPr>
            <p:cNvPr id="16" name="Picture 2" descr="Китай 1080P образования smart плата сенсорного экрана с подвижной ...">
              <a:extLst>
                <a:ext uri="{FF2B5EF4-FFF2-40B4-BE49-F238E27FC236}">
                  <a16:creationId xmlns:a16="http://schemas.microsoft.com/office/drawing/2014/main" id="{06A1301A-A005-472D-A55F-D13669A5C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48" y="4173114"/>
              <a:ext cx="1527175" cy="188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B8758D-CBAF-44C6-ADE7-D677D6E24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75" y="4420333"/>
              <a:ext cx="2206625" cy="626372"/>
            </a:xfrm>
            <a:prstGeom prst="rect">
              <a:avLst/>
            </a:prstGeom>
            <a:scene3d>
              <a:camera prst="perspectiveLeft">
                <a:rot lat="0" lon="3900000" rev="60000"/>
              </a:camera>
              <a:lightRig rig="threePt" dir="t"/>
            </a:scene3d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AFE5C15-1EE9-402B-A63D-A2687BDF8F97}"/>
              </a:ext>
            </a:extLst>
          </p:cNvPr>
          <p:cNvGrpSpPr>
            <a:grpSpLocks noChangeAspect="1"/>
          </p:cNvGrpSpPr>
          <p:nvPr/>
        </p:nvGrpSpPr>
        <p:grpSpPr>
          <a:xfrm>
            <a:off x="1142551" y="2835981"/>
            <a:ext cx="2774942" cy="1751987"/>
            <a:chOff x="2332352" y="3169436"/>
            <a:chExt cx="2193562" cy="146473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0693A68-4EA8-49B7-8788-73E80456A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52" y="3169436"/>
              <a:ext cx="2193562" cy="146473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B5B1692-9133-4455-B788-A273C139D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908" y="3479271"/>
              <a:ext cx="267986" cy="152135"/>
            </a:xfrm>
            <a:prstGeom prst="rect">
              <a:avLst/>
            </a:prstGeom>
            <a:scene3d>
              <a:camera prst="perspectiveLeft" fov="0">
                <a:rot lat="0" lon="0" rev="0"/>
              </a:camera>
              <a:lightRig rig="threePt" dir="t"/>
            </a:scene3d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826FB44-9ABE-413A-8A55-23AE2C07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607" y="3491751"/>
              <a:ext cx="189935" cy="122986"/>
            </a:xfrm>
            <a:prstGeom prst="rect">
              <a:avLst/>
            </a:prstGeom>
            <a:scene3d>
              <a:camera prst="isometricOffAxis1Right">
                <a:rot lat="20230683" lon="21106725" rev="147211"/>
              </a:camera>
              <a:lightRig rig="threePt" dir="t"/>
            </a:scene3d>
          </p:spPr>
        </p:pic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6ADD1308-78B1-4F10-8C66-CE7AA66E5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50" y="4437222"/>
            <a:ext cx="14109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i="1" dirty="0">
                <a:latin typeface="Montserrat" panose="00000500000000000000" pitchFamily="2" charset="-52"/>
              </a:rPr>
              <a:t>Интерактивные </a:t>
            </a:r>
            <a:br>
              <a:rPr lang="ru-RU" altLang="ru-RU" sz="1100" i="1" dirty="0">
                <a:latin typeface="Montserrat" panose="00000500000000000000" pitchFamily="2" charset="-52"/>
              </a:rPr>
            </a:br>
            <a:r>
              <a:rPr lang="ru-RU" altLang="ru-RU" sz="1100" i="1" dirty="0">
                <a:latin typeface="Montserrat" panose="00000500000000000000" pitchFamily="2" charset="-52"/>
              </a:rPr>
              <a:t>комплексы</a:t>
            </a: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E89DF922-9068-4C52-9799-E4F1698A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63" y="4453586"/>
            <a:ext cx="17622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i="1" dirty="0">
                <a:latin typeface="Montserrat" panose="00000500000000000000" pitchFamily="2" charset="-52"/>
              </a:rPr>
              <a:t>Ноутбуки и тележка для ноутбуков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4577575E-6BE0-497B-AB9F-A91768B8A66E}"/>
              </a:ext>
            </a:extLst>
          </p:cNvPr>
          <p:cNvSpPr txBox="1">
            <a:spLocks/>
          </p:cNvSpPr>
          <p:nvPr/>
        </p:nvSpPr>
        <p:spPr>
          <a:xfrm>
            <a:off x="345550" y="5260360"/>
            <a:ext cx="8191868" cy="1059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</a:pPr>
            <a:r>
              <a:rPr lang="ru-RU" b="1" dirty="0">
                <a:solidFill>
                  <a:schemeClr val="tx1"/>
                </a:solidFill>
                <a:latin typeface="Montserrat" panose="00000500000000000000" pitchFamily="2" charset="-52"/>
              </a:rPr>
              <a:t>Кроме того, за счет краевого бюджета в 2023 году осуществляется поставка оборудования:</a:t>
            </a: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3198 ноутбуков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301 интерактивный комплекс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</a:rPr>
              <a:t>558 Смарт-ТВ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BF43305-727F-4D1D-9A31-F588469206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89" y="156960"/>
            <a:ext cx="908089" cy="752885"/>
          </a:xfrm>
          <a:prstGeom prst="rect">
            <a:avLst/>
          </a:prstGeom>
        </p:spPr>
      </p:pic>
      <p:sp>
        <p:nvSpPr>
          <p:cNvPr id="26" name="TextBox 27">
            <a:extLst>
              <a:ext uri="{FF2B5EF4-FFF2-40B4-BE49-F238E27FC236}">
                <a16:creationId xmlns:a16="http://schemas.microsoft.com/office/drawing/2014/main" id="{A41F2B9B-9117-4ED9-8F52-05AE9826A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780" y="2588762"/>
            <a:ext cx="9060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100" i="1" dirty="0">
                <a:latin typeface="Montserrat" panose="00000500000000000000" pitchFamily="2" charset="-52"/>
              </a:rPr>
              <a:t>Смарт-ТВ</a:t>
            </a:r>
          </a:p>
        </p:txBody>
      </p:sp>
      <p:sp>
        <p:nvSpPr>
          <p:cNvPr id="27" name="CustomShape 20">
            <a:extLst>
              <a:ext uri="{FF2B5EF4-FFF2-40B4-BE49-F238E27FC236}">
                <a16:creationId xmlns:a16="http://schemas.microsoft.com/office/drawing/2014/main" id="{2CD62BA9-1B50-493D-82CE-6556C79E1C6D}"/>
              </a:ext>
            </a:extLst>
          </p:cNvPr>
          <p:cNvSpPr/>
          <p:nvPr/>
        </p:nvSpPr>
        <p:spPr>
          <a:xfrm>
            <a:off x="5499771" y="3537215"/>
            <a:ext cx="927603" cy="25609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50" b="0" i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Arial"/>
              </a:rPr>
              <a:t>IP</a:t>
            </a:r>
            <a:r>
              <a:rPr lang="ru-RU" sz="1050" b="0" i="1" strike="noStrike" spc="-1" dirty="0">
                <a:solidFill>
                  <a:srgbClr val="000000"/>
                </a:solidFill>
                <a:latin typeface="Montserrat" panose="00000500000000000000" pitchFamily="2" charset="-52"/>
                <a:ea typeface="Arial"/>
              </a:rPr>
              <a:t>-камеры</a:t>
            </a:r>
            <a:endParaRPr lang="en-US" sz="1050" b="0" i="1" strike="noStrike" spc="-1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5612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>
            <a:extLst>
              <a:ext uri="{FF2B5EF4-FFF2-40B4-BE49-F238E27FC236}">
                <a16:creationId xmlns:a16="http://schemas.microsoft.com/office/drawing/2014/main" id="{CFCEB50A-FEC6-41AB-87D5-01A62E9219F3}"/>
              </a:ext>
            </a:extLst>
          </p:cNvPr>
          <p:cNvSpPr txBox="1">
            <a:spLocks/>
          </p:cNvSpPr>
          <p:nvPr/>
        </p:nvSpPr>
        <p:spPr>
          <a:xfrm>
            <a:off x="180927" y="110234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О достижении плановых значений показателей федерального проекта «Цифровая образовательная среда» национального проекта «Образование»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2B7F3D-A6FF-4176-B6A3-919011C67824}"/>
              </a:ext>
            </a:extLst>
          </p:cNvPr>
          <p:cNvSpPr/>
          <p:nvPr/>
        </p:nvSpPr>
        <p:spPr>
          <a:xfrm>
            <a:off x="-3443" y="862462"/>
            <a:ext cx="12192000" cy="598785"/>
          </a:xfrm>
          <a:prstGeom prst="rect">
            <a:avLst/>
          </a:prstGeom>
          <a:solidFill>
            <a:srgbClr val="D1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C925A-6838-40AC-9C62-BB59B3B573C8}"/>
              </a:ext>
            </a:extLst>
          </p:cNvPr>
          <p:cNvSpPr txBox="1"/>
          <p:nvPr/>
        </p:nvSpPr>
        <p:spPr>
          <a:xfrm>
            <a:off x="362675" y="926823"/>
            <a:ext cx="11634978" cy="48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Регистрация</a:t>
            </a:r>
            <a:r>
              <a:rPr lang="ru-RU" sz="1600" b="1" dirty="0">
                <a:latin typeface="Montserrat" panose="00000500000000000000" pitchFamily="2" charset="-52"/>
              </a:rPr>
              <a:t> учащихся в Сферум или ФГИС «Моя Школа»</a:t>
            </a:r>
          </a:p>
          <a:p>
            <a:pPr>
              <a:lnSpc>
                <a:spcPct val="80000"/>
              </a:lnSpc>
            </a:pPr>
            <a:r>
              <a:rPr lang="ru-RU" sz="1600" b="1" dirty="0">
                <a:latin typeface="Montserrat" panose="00000500000000000000" pitchFamily="2" charset="-52"/>
              </a:rPr>
              <a:t>План 2023 г. – 25%, план 2024 – 30%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155B01E-6E07-4186-BA0F-379F472E54C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1341" y="1630336"/>
          <a:ext cx="10980453" cy="4606680"/>
        </p:xfrm>
        <a:graphic>
          <a:graphicData uri="http://schemas.openxmlformats.org/drawingml/2006/table">
            <a:tbl>
              <a:tblPr/>
              <a:tblGrid>
                <a:gridCol w="908204">
                  <a:extLst>
                    <a:ext uri="{9D8B030D-6E8A-4147-A177-3AD203B41FA5}">
                      <a16:colId xmlns:a16="http://schemas.microsoft.com/office/drawing/2014/main" val="1044280859"/>
                    </a:ext>
                  </a:extLst>
                </a:gridCol>
                <a:gridCol w="2781380">
                  <a:extLst>
                    <a:ext uri="{9D8B030D-6E8A-4147-A177-3AD203B41FA5}">
                      <a16:colId xmlns:a16="http://schemas.microsoft.com/office/drawing/2014/main" val="3889812527"/>
                    </a:ext>
                  </a:extLst>
                </a:gridCol>
                <a:gridCol w="1513675">
                  <a:extLst>
                    <a:ext uri="{9D8B030D-6E8A-4147-A177-3AD203B41FA5}">
                      <a16:colId xmlns:a16="http://schemas.microsoft.com/office/drawing/2014/main" val="860267008"/>
                    </a:ext>
                  </a:extLst>
                </a:gridCol>
                <a:gridCol w="378420">
                  <a:extLst>
                    <a:ext uri="{9D8B030D-6E8A-4147-A177-3AD203B41FA5}">
                      <a16:colId xmlns:a16="http://schemas.microsoft.com/office/drawing/2014/main" val="2143196787"/>
                    </a:ext>
                  </a:extLst>
                </a:gridCol>
                <a:gridCol w="908204">
                  <a:extLst>
                    <a:ext uri="{9D8B030D-6E8A-4147-A177-3AD203B41FA5}">
                      <a16:colId xmlns:a16="http://schemas.microsoft.com/office/drawing/2014/main" val="2974462962"/>
                    </a:ext>
                  </a:extLst>
                </a:gridCol>
                <a:gridCol w="2976895">
                  <a:extLst>
                    <a:ext uri="{9D8B030D-6E8A-4147-A177-3AD203B41FA5}">
                      <a16:colId xmlns:a16="http://schemas.microsoft.com/office/drawing/2014/main" val="4182246326"/>
                    </a:ext>
                  </a:extLst>
                </a:gridCol>
                <a:gridCol w="1513675">
                  <a:extLst>
                    <a:ext uri="{9D8B030D-6E8A-4147-A177-3AD203B41FA5}">
                      <a16:colId xmlns:a16="http://schemas.microsoft.com/office/drawing/2014/main" val="3059100277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Территория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Показатель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Территория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Показатель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04506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ЗАТО Звёздный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Чусовской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80519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82%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Краснокамский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10885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Кудымкарский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4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Очёрский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04996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Частинский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64%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5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Большесосновский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08938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Ильинский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57%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Юсьвинский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90279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Губаха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57%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9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Сивинский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36462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Еловский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56%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A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Кунгурский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386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Кизел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B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2573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Уинский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54%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32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Горнозаводский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94312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Лысьвенский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53%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Куединский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934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Кишертский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48%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Октябрьский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7431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12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Бардымский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Гайнский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8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8621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Александровский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Добрянский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1150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Кочёвский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Суксунский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203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Чайковский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Карагайский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6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7067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Оханский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Красновишерский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1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68863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Березники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Косинский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29455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Чердынский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Верещагинский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D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6463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Чернушинский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Берёзовский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D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67920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Нытвенский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Юрлинский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8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5357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21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Ординский МО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Краевые школы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11950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Осинский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Школы при вузах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36860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</a:t>
                      </a:r>
                    </a:p>
                  </a:txBody>
                  <a:tcPr marL="72000" marR="72000" marT="9065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Соликамский ГО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28%</a:t>
                      </a:r>
                    </a:p>
                  </a:txBody>
                  <a:tcPr marL="72000" marR="72000" marT="906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90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06156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B645B0-5EFD-49B8-8877-8A3500334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189" y="156960"/>
            <a:ext cx="908089" cy="7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7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01F85F-E053-4300-A5F5-CE35486DBB91}"/>
              </a:ext>
            </a:extLst>
          </p:cNvPr>
          <p:cNvSpPr/>
          <p:nvPr/>
        </p:nvSpPr>
        <p:spPr>
          <a:xfrm>
            <a:off x="-3443" y="862462"/>
            <a:ext cx="12192000" cy="512051"/>
          </a:xfrm>
          <a:prstGeom prst="rect">
            <a:avLst/>
          </a:prstGeom>
          <a:solidFill>
            <a:srgbClr val="D1F1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437D5F-EC0C-4B22-9954-F1D5065E120F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О достижении плановых значений показателей федерального проекта «Цифровая образовательная среда» национального проекта «Образование»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9986F8-DEE2-4BFC-B438-42E37A710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492" y="121014"/>
            <a:ext cx="690348" cy="572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CECC98-1AD5-4540-8AE1-910736FF3682}"/>
              </a:ext>
            </a:extLst>
          </p:cNvPr>
          <p:cNvSpPr txBox="1"/>
          <p:nvPr/>
        </p:nvSpPr>
        <p:spPr>
          <a:xfrm>
            <a:off x="352806" y="888226"/>
            <a:ext cx="11433810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Активность</a:t>
            </a: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</a:rPr>
              <a:t> педагогов в Сферум или ФГИС «Моя Школа» (входы за последние 12 мес.)</a:t>
            </a:r>
            <a:br>
              <a:rPr lang="ru-RU" sz="1600" b="1" dirty="0">
                <a:latin typeface="Montserrat" panose="00000500000000000000" pitchFamily="2" charset="-52"/>
              </a:rPr>
            </a:br>
            <a:r>
              <a:rPr lang="ru-RU" sz="1600" b="1" dirty="0">
                <a:latin typeface="Montserrat" panose="00000500000000000000" pitchFamily="2" charset="-52"/>
              </a:rPr>
              <a:t>план 2023 г. – 40%, план 2024 г. – 45%</a:t>
            </a:r>
            <a:endParaRPr lang="ru-RU" sz="1600" b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695059F-D69F-4465-8FC4-EB35C0064C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3177" y="1500129"/>
          <a:ext cx="11703867" cy="4735728"/>
        </p:xfrm>
        <a:graphic>
          <a:graphicData uri="http://schemas.openxmlformats.org/drawingml/2006/table">
            <a:tbl>
              <a:tblPr/>
              <a:tblGrid>
                <a:gridCol w="468023">
                  <a:extLst>
                    <a:ext uri="{9D8B030D-6E8A-4147-A177-3AD203B41FA5}">
                      <a16:colId xmlns:a16="http://schemas.microsoft.com/office/drawing/2014/main" val="1496979828"/>
                    </a:ext>
                  </a:extLst>
                </a:gridCol>
                <a:gridCol w="2325976">
                  <a:extLst>
                    <a:ext uri="{9D8B030D-6E8A-4147-A177-3AD203B41FA5}">
                      <a16:colId xmlns:a16="http://schemas.microsoft.com/office/drawing/2014/main" val="3468814825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16013634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169430212"/>
                    </a:ext>
                  </a:extLst>
                </a:gridCol>
                <a:gridCol w="1077624">
                  <a:extLst>
                    <a:ext uri="{9D8B030D-6E8A-4147-A177-3AD203B41FA5}">
                      <a16:colId xmlns:a16="http://schemas.microsoft.com/office/drawing/2014/main" val="1477619451"/>
                    </a:ext>
                  </a:extLst>
                </a:gridCol>
                <a:gridCol w="280292">
                  <a:extLst>
                    <a:ext uri="{9D8B030D-6E8A-4147-A177-3AD203B41FA5}">
                      <a16:colId xmlns:a16="http://schemas.microsoft.com/office/drawing/2014/main" val="2727483673"/>
                    </a:ext>
                  </a:extLst>
                </a:gridCol>
                <a:gridCol w="481708">
                  <a:extLst>
                    <a:ext uri="{9D8B030D-6E8A-4147-A177-3AD203B41FA5}">
                      <a16:colId xmlns:a16="http://schemas.microsoft.com/office/drawing/2014/main" val="2247022834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36958557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043181335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314176584"/>
                    </a:ext>
                  </a:extLst>
                </a:gridCol>
                <a:gridCol w="1075844">
                  <a:extLst>
                    <a:ext uri="{9D8B030D-6E8A-4147-A177-3AD203B41FA5}">
                      <a16:colId xmlns:a16="http://schemas.microsoft.com/office/drawing/2014/main" val="1548001086"/>
                    </a:ext>
                  </a:extLst>
                </a:gridCol>
              </a:tblGrid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6822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Территория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Сферум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ФГИС МШ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Сферум / ФГИС МШ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6822" marB="0" anchor="ctr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Территория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Сферум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ФГИС МШ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Сферум / ФГИС МШ</a:t>
                      </a:r>
                    </a:p>
                  </a:txBody>
                  <a:tcPr marL="72000" marR="72000" marT="682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78890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ЗАТО Звёздный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Лысьвенский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587016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Октябрьский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E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Частинский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128618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Кунгурский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Чердынский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293784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Кизел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88220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Березники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B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Очёрский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31773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Берёзовский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Верещагинский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790618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Губахинский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Добрянский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598843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Карагайский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931165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Гайнский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32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Чернушинский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85596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Чайковский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Уинский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F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97532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Осинский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Большесосновский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255265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12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Сивинский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Кишертский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57343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Кудымкарский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Оханский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319272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Красновишерский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Нытвенский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4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01166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Суксунский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Краснокамский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255360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Кочёвский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Александровский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D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86397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Куединский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5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Косинский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47135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Ординский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Юсьвинский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2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903894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Еловский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Горнозаводский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A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C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411572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Бардымский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Соликамский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986561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21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Юрлинский МО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Краевые школы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256208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Чусовской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Школы при вузах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33853"/>
                  </a:ext>
                </a:extLst>
              </a:tr>
              <a:tr h="1364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</a:t>
                      </a:r>
                    </a:p>
                  </a:txBody>
                  <a:tcPr marL="72000" marR="72000" marT="6822" marB="0" anchor="b">
                    <a:lnL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Ильинский ГО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41%</a:t>
                      </a:r>
                    </a:p>
                  </a:txBody>
                  <a:tcPr marL="72000" marR="72000" marT="6822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8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969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7017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>
            <a:extLst>
              <a:ext uri="{FF2B5EF4-FFF2-40B4-BE49-F238E27FC236}">
                <a16:creationId xmlns:a16="http://schemas.microsoft.com/office/drawing/2014/main" id="{F9C8F7FB-757B-4DE7-BA2D-B2C85EBF5ABF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Услуги в электронном виде: запись в детский сад в 2023 г.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CF6D114-E4A8-40E1-AE73-BB7A2331E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156305"/>
              </p:ext>
            </p:extLst>
          </p:nvPr>
        </p:nvGraphicFramePr>
        <p:xfrm>
          <a:off x="572250" y="1531317"/>
          <a:ext cx="11284390" cy="4735341"/>
        </p:xfrm>
        <a:graphic>
          <a:graphicData uri="http://schemas.openxmlformats.org/drawingml/2006/table">
            <a:tbl>
              <a:tblPr/>
              <a:tblGrid>
                <a:gridCol w="1165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3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0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33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07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3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641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Муниципалитет</a:t>
                      </a:r>
                    </a:p>
                  </a:txBody>
                  <a:tcPr marL="72000" marR="72000" marT="641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Доля заявлений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 ЕПГУ, %</a:t>
                      </a:r>
                    </a:p>
                  </a:txBody>
                  <a:tcPr marL="72000" marR="72000" marT="641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641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Муниципалитет</a:t>
                      </a:r>
                    </a:p>
                  </a:txBody>
                  <a:tcPr marL="72000" marR="72000" marT="641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Доля заявлений с ЕПГУ, %</a:t>
                      </a:r>
                    </a:p>
                  </a:txBody>
                  <a:tcPr marL="72000" marR="72000" marT="641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Берёзовский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Кишертский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Большесосновский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Куединский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Кизел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Очёрский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89%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Кочёвский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Осинский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89%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Уинский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Октябрьский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87%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Частинский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Соликамский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87%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0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Юсьвинский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86%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Чусовской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C1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Краснокамский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86%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Верещагинский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ЗАТО Звёздный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85%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Кудымкарский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99%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32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Лысьвенский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84%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Бардымский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98%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6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Добрянский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82%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12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Оханский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98%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C8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82%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Суксунский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98%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9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Березники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81%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Карагайский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97%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C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Кунгурский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78%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Губахинский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96%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Горнозаводский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75%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Гайнский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96%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3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Еловский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Ильинский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94%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A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Ординский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65%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Красновишерский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93%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Нытвенский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61%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Чайковский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92%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Александровский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60%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Чернушинский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92%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Чердынский ГО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8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21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Косинский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92%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Сивинский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8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Юрлинский МО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91%</a:t>
                      </a: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6417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86%</a:t>
                      </a:r>
                    </a:p>
                  </a:txBody>
                  <a:tcPr marL="72000" marR="72000" marT="6417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A4F749-29FD-494B-8326-D8AD94711917}"/>
              </a:ext>
            </a:extLst>
          </p:cNvPr>
          <p:cNvSpPr txBox="1"/>
          <p:nvPr/>
        </p:nvSpPr>
        <p:spPr>
          <a:xfrm>
            <a:off x="504825" y="985657"/>
            <a:ext cx="832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Всего в электронном виде подано 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15 931 (86%) </a:t>
            </a:r>
            <a:r>
              <a:rPr lang="ru-RU" dirty="0">
                <a:latin typeface="Montserrat" panose="00000500000000000000" pitchFamily="2" charset="-52"/>
              </a:rPr>
              <a:t>заявления из </a:t>
            </a:r>
            <a:r>
              <a:rPr lang="ru-RU" b="1" dirty="0">
                <a:latin typeface="Montserrat" panose="00000500000000000000" pitchFamily="2" charset="-52"/>
              </a:rPr>
              <a:t>18 564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527AF-061C-43DF-BB5D-38FE793AAEFE}"/>
              </a:ext>
            </a:extLst>
          </p:cNvPr>
          <p:cNvSpPr txBox="1"/>
          <p:nvPr/>
        </p:nvSpPr>
        <p:spPr>
          <a:xfrm>
            <a:off x="9727353" y="9864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План на 2024 год 90 %!</a:t>
            </a:r>
          </a:p>
        </p:txBody>
      </p:sp>
    </p:spTree>
    <p:extLst>
      <p:ext uri="{BB962C8B-B14F-4D97-AF65-F5344CB8AC3E}">
        <p14:creationId xmlns:p14="http://schemas.microsoft.com/office/powerpoint/2010/main" val="1549764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C2B1CF3-22F9-4F2D-8CB0-1D4BB915BBC8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Услуги в электронном виде: запись в 1 класс в 2023 г.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21430B0-1AA6-40BA-A2AC-D201C76A13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47481" y="1598807"/>
          <a:ext cx="10748771" cy="4518495"/>
        </p:xfrm>
        <a:graphic>
          <a:graphicData uri="http://schemas.openxmlformats.org/drawingml/2006/table">
            <a:tbl>
              <a:tblPr/>
              <a:tblGrid>
                <a:gridCol w="83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6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6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06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4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4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Муниципалитет</a:t>
                      </a: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Количество заявлений с ЕПГУ, %</a:t>
                      </a: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Муниципалитет</a:t>
                      </a: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Количество заявлений с ЕПГУ, %</a:t>
                      </a:r>
                    </a:p>
                  </a:txBody>
                  <a:tcPr marL="72000" marR="72000" marT="56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Уинский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78%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Кочёвский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Юсьвинский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78%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Берёзовский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Карагайский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71%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C9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Еловский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B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ЗАТО Звёздный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70%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A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Чусовской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65%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Суксунский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Ильинский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64%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2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Добрянский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Октябрьский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63%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4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Березники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Губахинский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62%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5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Кизел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Гайнский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62%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Соликамский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Куединский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61%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6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32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Краснокамский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Нытвенский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61%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6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Оханский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F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12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Частинский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61%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7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Юрлинский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Бардымский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Лысьвенский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Осинский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B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Кунгурский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Чайковский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Ординский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56%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Большесосновский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Кудымкарский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54%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Сивинский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5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Кишертский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49%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Очёрский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Чердынский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47%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Красновишерский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Верещагинский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46%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Александровский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F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21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Горнозаводский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46%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Косинский МО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6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Чернушинский ГО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45%</a:t>
                      </a: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56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53%</a:t>
                      </a:r>
                    </a:p>
                  </a:txBody>
                  <a:tcPr marL="72000" marR="72000" marT="56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7ED833-7083-4737-81D9-3A43DAEF27DB}"/>
              </a:ext>
            </a:extLst>
          </p:cNvPr>
          <p:cNvSpPr txBox="1"/>
          <p:nvPr/>
        </p:nvSpPr>
        <p:spPr>
          <a:xfrm>
            <a:off x="504000" y="986400"/>
            <a:ext cx="834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Всего в электронном виде подано 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18 744 (53%) </a:t>
            </a:r>
            <a:r>
              <a:rPr lang="ru-RU" dirty="0">
                <a:latin typeface="Montserrat" panose="00000500000000000000" pitchFamily="2" charset="-52"/>
              </a:rPr>
              <a:t>заявления из </a:t>
            </a:r>
            <a:r>
              <a:rPr lang="ru-RU" b="1" dirty="0">
                <a:latin typeface="Montserrat" panose="00000500000000000000" pitchFamily="2" charset="-52"/>
              </a:rPr>
              <a:t>35 262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03BB8-8D95-4546-9343-70CD01D57433}"/>
              </a:ext>
            </a:extLst>
          </p:cNvPr>
          <p:cNvSpPr txBox="1"/>
          <p:nvPr/>
        </p:nvSpPr>
        <p:spPr>
          <a:xfrm>
            <a:off x="9727353" y="9864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План на 2024 год </a:t>
            </a:r>
            <a:r>
              <a:rPr lang="en-US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6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0 %!</a:t>
            </a:r>
          </a:p>
        </p:txBody>
      </p:sp>
    </p:spTree>
    <p:extLst>
      <p:ext uri="{BB962C8B-B14F-4D97-AF65-F5344CB8AC3E}">
        <p14:creationId xmlns:p14="http://schemas.microsoft.com/office/powerpoint/2010/main" val="2685416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F662CE97-B02F-4BC1-B48A-6DA49D109D84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Услуги в электронном виде: запись в кружки и секции в 2022-2023 </a:t>
            </a:r>
            <a:r>
              <a:rPr lang="ru-RU" sz="2400" dirty="0" err="1">
                <a:solidFill>
                  <a:schemeClr val="tx1"/>
                </a:solidFill>
              </a:rPr>
              <a:t>уч.г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FBC6F8E-010C-4F53-91D6-0E00DEFD57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55700" y="1482598"/>
          <a:ext cx="10740552" cy="4845260"/>
        </p:xfrm>
        <a:graphic>
          <a:graphicData uri="http://schemas.openxmlformats.org/drawingml/2006/table">
            <a:tbl>
              <a:tblPr/>
              <a:tblGrid>
                <a:gridCol w="789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6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83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42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6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Муниципалитет</a:t>
                      </a: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Доля заявлений в электронном виде, %</a:t>
                      </a: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№ п/п</a:t>
                      </a: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Муниципалитет</a:t>
                      </a: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Доля заявлений в электронном виде, %</a:t>
                      </a:r>
                    </a:p>
                  </a:txBody>
                  <a:tcPr marL="72000" marR="72000" marT="7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Частинский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Очёрский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ЗАТО Звёздный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Карагайский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Берёзовский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25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Большесосновский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Кудымкарский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D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26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Верещагинский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7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Осинский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Ординский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28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Красновишерский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Горнозаводский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29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Чайковский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Соликамский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Гайнский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Бардымский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7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31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Кизел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Еловский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32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Ильинский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11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Октябрьский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33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Кишертский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12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Чердынский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34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Косинский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13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Оханский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35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Нытвенский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14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Кочёвский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край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15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Александровский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37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Сивинский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Куединский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38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Суксунский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Пермский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39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Уинский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Лысьвенский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Чернушинский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Кунгурский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41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Чусовской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Краснокамский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42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Юрлинский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21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ГО город Березники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43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Юсьвинский МО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8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Добрянский ГО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0%</a:t>
                      </a: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2000" marR="72000" marT="7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5%</a:t>
                      </a:r>
                    </a:p>
                  </a:txBody>
                  <a:tcPr marL="72000" marR="72000" marT="7525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D00787-3989-4711-B657-A571E2E5FAE4}"/>
              </a:ext>
            </a:extLst>
          </p:cNvPr>
          <p:cNvSpPr txBox="1"/>
          <p:nvPr/>
        </p:nvSpPr>
        <p:spPr>
          <a:xfrm>
            <a:off x="504000" y="986400"/>
            <a:ext cx="82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Всего в электронном виде подано 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8 </a:t>
            </a:r>
            <a:r>
              <a:rPr lang="en-US" b="1" dirty="0">
                <a:solidFill>
                  <a:srgbClr val="C00000"/>
                </a:solidFill>
                <a:latin typeface="Montserrat" panose="00000500000000000000" pitchFamily="2" charset="-52"/>
              </a:rPr>
              <a:t>964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 (5%) </a:t>
            </a:r>
            <a:r>
              <a:rPr lang="ru-RU" dirty="0">
                <a:latin typeface="Montserrat" panose="00000500000000000000" pitchFamily="2" charset="-52"/>
              </a:rPr>
              <a:t>заявления из </a:t>
            </a:r>
            <a:r>
              <a:rPr lang="en-US" b="1" dirty="0">
                <a:latin typeface="Montserrat" panose="00000500000000000000" pitchFamily="2" charset="-52"/>
              </a:rPr>
              <a:t>197</a:t>
            </a:r>
            <a:r>
              <a:rPr lang="ru-RU" b="1" dirty="0">
                <a:latin typeface="Montserrat" panose="00000500000000000000" pitchFamily="2" charset="-52"/>
              </a:rPr>
              <a:t> </a:t>
            </a:r>
            <a:r>
              <a:rPr lang="en-US" b="1" dirty="0">
                <a:latin typeface="Montserrat" panose="00000500000000000000" pitchFamily="2" charset="-52"/>
              </a:rPr>
              <a:t>194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5F8CA-0A5D-4254-BEA3-19600E4A0561}"/>
              </a:ext>
            </a:extLst>
          </p:cNvPr>
          <p:cNvSpPr txBox="1"/>
          <p:nvPr/>
        </p:nvSpPr>
        <p:spPr>
          <a:xfrm>
            <a:off x="9754247" y="91381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План на 2024 год 40 %!</a:t>
            </a:r>
          </a:p>
        </p:txBody>
      </p:sp>
    </p:spTree>
    <p:extLst>
      <p:ext uri="{BB962C8B-B14F-4D97-AF65-F5344CB8AC3E}">
        <p14:creationId xmlns:p14="http://schemas.microsoft.com/office/powerpoint/2010/main" val="2954264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CC0CC00-BEC3-4A30-BBE0-DDF1A91EFB77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Развитие Электронной Пермской Образовательной Системы (ЭПОС)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FBF0C-F935-47C5-9069-41595702D75F}"/>
              </a:ext>
            </a:extLst>
          </p:cNvPr>
          <p:cNvSpPr txBox="1"/>
          <p:nvPr/>
        </p:nvSpPr>
        <p:spPr>
          <a:xfrm>
            <a:off x="351240" y="947161"/>
            <a:ext cx="669607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Что сделано в 2022-2023 учебном году:</a:t>
            </a:r>
          </a:p>
          <a:p>
            <a:endParaRPr lang="ru-RU" b="1" dirty="0">
              <a:latin typeface="Montserrat" panose="00000500000000000000" pitchFamily="2" charset="-52"/>
            </a:endParaRP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Запись в 1 класс через ЕПГУ во всех территориях Пермского края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Переход детских садов в ЭПОС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Возможность входа через ЕСИА для всех пользователей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Интеграция ЭПОС со «</a:t>
            </a:r>
            <a:r>
              <a:rPr lang="ru-RU" dirty="0" err="1">
                <a:latin typeface="Montserrat" panose="00000500000000000000" pitchFamily="2" charset="-52"/>
              </a:rPr>
              <a:t>Сферум</a:t>
            </a:r>
            <a:r>
              <a:rPr lang="ru-RU" dirty="0">
                <a:latin typeface="Montserrat" panose="00000500000000000000" pitchFamily="2" charset="-52"/>
              </a:rPr>
              <a:t>»</a:t>
            </a:r>
            <a:r>
              <a:rPr lang="en-US" dirty="0">
                <a:latin typeface="Montserrat" panose="00000500000000000000" pitchFamily="2" charset="-52"/>
              </a:rPr>
              <a:t> </a:t>
            </a:r>
            <a:r>
              <a:rPr lang="ru-RU" dirty="0">
                <a:latin typeface="Montserrat" panose="00000500000000000000" pitchFamily="2" charset="-52"/>
              </a:rPr>
              <a:t>и ВК Мессенджер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Интеграция ЭПОС с ФГИС «Моя школа»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Интеграция ЭПОС с разделом «Портфолио» на ЕПГУ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Автоматическое предоставление информации в органы соцзащиты по обучающимся для предоставления компенсации на школьную форму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Запуск обновленной версии подсистемы учета контингента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58E11-CFE9-414E-A9A3-ED92610CF35A}"/>
              </a:ext>
            </a:extLst>
          </p:cNvPr>
          <p:cNvSpPr txBox="1"/>
          <p:nvPr/>
        </p:nvSpPr>
        <p:spPr>
          <a:xfrm>
            <a:off x="7352207" y="2493739"/>
            <a:ext cx="4438558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Планы на 2023-2024 учебный год:</a:t>
            </a:r>
          </a:p>
          <a:p>
            <a:endParaRPr lang="ru-RU" b="1" dirty="0">
              <a:latin typeface="Montserrat" panose="00000500000000000000" pitchFamily="2" charset="-52"/>
            </a:endParaRP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Перевод услуги по аттестации педагогов в электронную форму (ЕПГУ+ЭПОС)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Перевод </a:t>
            </a:r>
            <a:r>
              <a:rPr lang="ru-RU">
                <a:latin typeface="Montserrat" panose="00000500000000000000" pitchFamily="2" charset="-52"/>
              </a:rPr>
              <a:t>услуги по  компенсации </a:t>
            </a:r>
            <a:r>
              <a:rPr lang="ru-RU" dirty="0">
                <a:latin typeface="Montserrat" panose="00000500000000000000" pitchFamily="2" charset="-52"/>
              </a:rPr>
              <a:t>части родительской платы в электронную форму (ЕПГУ+ЭПОС)</a:t>
            </a:r>
          </a:p>
          <a:p>
            <a:pPr marL="342900" indent="-342900">
              <a:lnSpc>
                <a:spcPct val="90000"/>
              </a:lnSpc>
              <a:spcBef>
                <a:spcPts val="900"/>
              </a:spcBef>
              <a:buFont typeface="+mj-lt"/>
              <a:buAutoNum type="arabicPeriod"/>
            </a:pPr>
            <a:r>
              <a:rPr lang="ru-RU" dirty="0">
                <a:latin typeface="Montserrat" panose="00000500000000000000" pitchFamily="2" charset="-52"/>
              </a:rPr>
              <a:t>Развитие интеграции ЭПОС с федеральными платформами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0E1704-40DD-4F40-B924-6617AE77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08" y="947161"/>
            <a:ext cx="4101859" cy="130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02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>
            <a:extLst>
              <a:ext uri="{FF2B5EF4-FFF2-40B4-BE49-F238E27FC236}">
                <a16:creationId xmlns:a16="http://schemas.microsoft.com/office/drawing/2014/main" id="{ADB87205-0285-4D16-AEF7-01A05D629B90}"/>
              </a:ext>
            </a:extLst>
          </p:cNvPr>
          <p:cNvSpPr txBox="1">
            <a:spLocks/>
          </p:cNvSpPr>
          <p:nvPr/>
        </p:nvSpPr>
        <p:spPr>
          <a:xfrm>
            <a:off x="1362634" y="49213"/>
            <a:ext cx="10494005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Идем к цели!</a:t>
            </a:r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FB744922-5F9E-4A4E-93B2-13C5279B9799}"/>
              </a:ext>
            </a:extLst>
          </p:cNvPr>
          <p:cNvSpPr txBox="1">
            <a:spLocks/>
          </p:cNvSpPr>
          <p:nvPr/>
        </p:nvSpPr>
        <p:spPr>
          <a:xfrm>
            <a:off x="471753" y="1154607"/>
            <a:ext cx="6429380" cy="370042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С 1 сентября все чаты переводим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в ВК Мессенджер!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Все видеозвонки и совещания в формате ВКС – в </a:t>
            </a:r>
            <a:r>
              <a:rPr lang="ru-RU" sz="2000" dirty="0" err="1">
                <a:solidFill>
                  <a:schemeClr val="tx1"/>
                </a:solidFill>
              </a:rPr>
              <a:t>Сферум</a:t>
            </a:r>
            <a:r>
              <a:rPr lang="ru-RU" sz="2000" dirty="0">
                <a:solidFill>
                  <a:schemeClr val="tx1"/>
                </a:solidFill>
              </a:rPr>
              <a:t>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Каждый педагог и учащийся школы должен знать и уметь использовать ФГИС «Моя школа» – активно входим и изучаем!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Вся поставляемая компьютерная и презентационная техника должна использоваться в образовательном процессе!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D800C0F-9C1E-4FCB-B353-39977E39989E}"/>
              </a:ext>
            </a:extLst>
          </p:cNvPr>
          <p:cNvGrpSpPr/>
          <p:nvPr/>
        </p:nvGrpSpPr>
        <p:grpSpPr>
          <a:xfrm>
            <a:off x="7543799" y="1186713"/>
            <a:ext cx="3864473" cy="2232389"/>
            <a:chOff x="309594" y="1109108"/>
            <a:chExt cx="3864473" cy="2232389"/>
          </a:xfrm>
        </p:grpSpPr>
        <p:pic>
          <p:nvPicPr>
            <p:cNvPr id="8" name="Picture 2" descr="https://drive.promo/wp-content/uploads/2020/04/slider-new.png">
              <a:extLst>
                <a:ext uri="{FF2B5EF4-FFF2-40B4-BE49-F238E27FC236}">
                  <a16:creationId xmlns:a16="http://schemas.microsoft.com/office/drawing/2014/main" id="{D45FB614-28BB-4C0C-A6AD-A1386E134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94" y="1109108"/>
              <a:ext cx="3864473" cy="223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0CD2E582-DB0E-4764-B473-E654DCE2C972}"/>
                </a:ext>
              </a:extLst>
            </p:cNvPr>
            <p:cNvSpPr/>
            <p:nvPr/>
          </p:nvSpPr>
          <p:spPr>
            <a:xfrm>
              <a:off x="2733940" y="1413139"/>
              <a:ext cx="200025" cy="247650"/>
            </a:xfrm>
            <a:prstGeom prst="ellipse">
              <a:avLst/>
            </a:prstGeom>
            <a:solidFill>
              <a:srgbClr val="F465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8241E-0E5F-4F73-84AB-B5F1A56D7C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>
          <a:xfrm>
            <a:off x="359437" y="49213"/>
            <a:ext cx="1003197" cy="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7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"/>
            <a:ext cx="12192000" cy="6856835"/>
          </a:xfrm>
          <a:prstGeom prst="rect">
            <a:avLst/>
          </a:prstGeom>
        </p:spPr>
      </p:pic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</a:rPr>
              <a:t>Образование детей с ОВЗ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03D21D-4A61-013F-9F5B-F6B84B20E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8" y="389728"/>
            <a:ext cx="2238062" cy="118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0AADF8-6884-4924-AD6C-5524EE793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3" y="450439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42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025" y="260866"/>
            <a:ext cx="8625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Система общего образования детей с ОВЗ в </a:t>
            </a:r>
            <a:r>
              <a:rPr lang="ru-RU" sz="2400" b="1" dirty="0" err="1"/>
              <a:t>Ординском</a:t>
            </a:r>
            <a:r>
              <a:rPr lang="ru-RU" sz="2400" b="1" dirty="0"/>
              <a:t> МО</a:t>
            </a:r>
          </a:p>
          <a:p>
            <a:pPr algn="ctr"/>
            <a:r>
              <a:rPr lang="ru-RU" sz="2400" b="1" dirty="0"/>
              <a:t>2022 – 2023 учебный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0380" y="1323641"/>
            <a:ext cx="101203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/>
              <a:t> </a:t>
            </a:r>
            <a:r>
              <a:rPr lang="ru-RU" sz="2800"/>
              <a:t>233 </a:t>
            </a:r>
            <a:r>
              <a:rPr lang="ru-RU" sz="2800" b="1"/>
              <a:t>ребенка с ОВЗ  </a:t>
            </a:r>
            <a:r>
              <a:rPr lang="ru-RU" sz="2800"/>
              <a:t>(во всех общеобразовательных организациях округа)</a:t>
            </a:r>
          </a:p>
          <a:p>
            <a:r>
              <a:rPr lang="ru-RU" sz="2800"/>
              <a:t>1 </a:t>
            </a:r>
            <a:r>
              <a:rPr lang="ru-RU" sz="2800" b="1"/>
              <a:t>коррекционная школа </a:t>
            </a:r>
            <a:r>
              <a:rPr lang="ru-RU" sz="2800"/>
              <a:t>(МКОУ «Ашапская общеобразовательная школа – интернат для обучающихся с  ограниченными возможностями здоровья»)</a:t>
            </a:r>
          </a:p>
          <a:p>
            <a:r>
              <a:rPr lang="ru-RU" sz="2800"/>
              <a:t>65 </a:t>
            </a:r>
            <a:r>
              <a:rPr lang="ru-RU" sz="2800" b="1"/>
              <a:t>инклюзивных классов </a:t>
            </a:r>
            <a:r>
              <a:rPr lang="ru-RU" sz="2800"/>
              <a:t>(во всех общеобразовательных организациях округа)</a:t>
            </a:r>
          </a:p>
          <a:p>
            <a:endParaRPr lang="ru-RU" sz="1400"/>
          </a:p>
          <a:p>
            <a:r>
              <a:rPr lang="ru-RU" sz="1400"/>
              <a:t> </a:t>
            </a:r>
          </a:p>
          <a:p>
            <a:endParaRPr lang="ru-RU" sz="1400"/>
          </a:p>
          <a:p>
            <a:endParaRPr lang="ru-RU" sz="1400" dirty="0"/>
          </a:p>
        </p:txBody>
      </p:sp>
      <p:pic>
        <p:nvPicPr>
          <p:cNvPr id="6" name="Рисунок 5" descr="https://defectolog.22edu.ru/upload/landing/984/%D0%A3%D1%87%D0%B8%D1%82%D0%B5%D0%BB%D1%8C_%D0%BF%D1%80%D0%BE%D0%B7%D1%80%D0%B0%D1%87.@1x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0" y="4258720"/>
            <a:ext cx="2476500" cy="20704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57D24B-F7C3-43BE-8559-44D832D642A4}"/>
              </a:ext>
            </a:extLst>
          </p:cNvPr>
          <p:cNvSpPr/>
          <p:nvPr/>
        </p:nvSpPr>
        <p:spPr>
          <a:xfrm>
            <a:off x="728419" y="4912963"/>
            <a:ext cx="6044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2020 - 2021 учебный год – 205 детей с ОВЗ</a:t>
            </a:r>
          </a:p>
          <a:p>
            <a:r>
              <a:rPr lang="ru-RU" sz="2000" dirty="0"/>
              <a:t>2021 - 2022 учебный год – 221 детей с ОВЗ</a:t>
            </a:r>
          </a:p>
          <a:p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924B8-043B-4FED-9448-BFFCEC25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Montserrat" panose="00000500000000000000" pitchFamily="2" charset="-52"/>
              </a:rPr>
              <a:t>02-08 октября 2023 г.</a:t>
            </a:r>
            <a:br>
              <a:rPr lang="ru-RU" sz="4000" b="1" dirty="0">
                <a:solidFill>
                  <a:srgbClr val="C00000"/>
                </a:solidFill>
                <a:latin typeface="Montserrat" panose="00000500000000000000" pitchFamily="2" charset="-52"/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E2C6D3-D2A7-49E1-B708-C6AC24C1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03-07 октября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–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Всероссийский форум классных руководителей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05 октября</a:t>
            </a:r>
            <a:r>
              <a:rPr lang="ru-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 – День Учителя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08 октября</a:t>
            </a:r>
            <a:r>
              <a:rPr lang="ru-RU" sz="2000" b="1" dirty="0">
                <a:solidFill>
                  <a:srgbClr val="002060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– День педагога дополнительного образования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Montserrat" panose="00000500000000000000" pitchFamily="2" charset="-52"/>
                <a:ea typeface="Times New Roman" panose="02020603050405020304" pitchFamily="18" charset="0"/>
              </a:rPr>
              <a:t>Всероссийский форум</a:t>
            </a:r>
            <a:r>
              <a:rPr lang="ru-RU" sz="2000" dirty="0">
                <a:solidFill>
                  <a:srgbClr val="FF0000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latin typeface="Montserrat" panose="00000500000000000000" pitchFamily="2" charset="-52"/>
                <a:ea typeface="Times New Roman" panose="02020603050405020304" pitchFamily="18" charset="0"/>
              </a:rPr>
              <a:t>«Все звёзды в гости к нам!» </a:t>
            </a:r>
            <a:r>
              <a:rPr lang="ru-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более </a:t>
            </a:r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400 </a:t>
            </a:r>
            <a:r>
              <a:rPr lang="ru-RU" sz="2000" dirty="0">
                <a:solidFill>
                  <a:prstClr val="black"/>
                </a:solidFill>
                <a:latin typeface="Montserrat" panose="00000500000000000000" pitchFamily="2" charset="-52"/>
              </a:rPr>
              <a:t>участников</a:t>
            </a:r>
          </a:p>
          <a:p>
            <a:pPr>
              <a:lnSpc>
                <a:spcPts val="1800"/>
              </a:lnSpc>
            </a:pPr>
            <a:r>
              <a:rPr lang="ru-RU" sz="2400" dirty="0"/>
              <a:t>Межрегиональный педагогический </a:t>
            </a:r>
            <a:r>
              <a:rPr lang="ru-RU" sz="2400" dirty="0" err="1"/>
              <a:t>этнофест</a:t>
            </a:r>
            <a:r>
              <a:rPr lang="ru-RU" sz="2400" dirty="0"/>
              <a:t> «На берегах Камы»-</a:t>
            </a:r>
            <a:r>
              <a:rPr lang="ru-RU" sz="2000" b="1" dirty="0"/>
              <a:t>образовательно-методическое путешествие педагогов </a:t>
            </a:r>
            <a:r>
              <a:rPr lang="ru-RU" sz="2000" dirty="0"/>
              <a:t>на теплоходе «Василий Чапаев» </a:t>
            </a:r>
            <a:br>
              <a:rPr lang="ru-RU" sz="2000" b="1" dirty="0"/>
            </a:br>
            <a:r>
              <a:rPr lang="ru-RU" sz="2000" b="1" dirty="0"/>
              <a:t>маршрут: </a:t>
            </a:r>
            <a:r>
              <a:rPr lang="ru-RU" sz="2000" dirty="0"/>
              <a:t>Пермь–Чайковский–Елабуга–Сарапул–Пермь</a:t>
            </a:r>
          </a:p>
          <a:p>
            <a:pPr>
              <a:lnSpc>
                <a:spcPts val="1800"/>
              </a:lnSpc>
            </a:pPr>
            <a:endParaRPr lang="ru-RU" sz="2400" dirty="0"/>
          </a:p>
          <a:p>
            <a:pPr>
              <a:lnSpc>
                <a:spcPts val="1800"/>
              </a:lnSpc>
            </a:pPr>
            <a:endParaRPr lang="ru-RU" dirty="0">
              <a:solidFill>
                <a:prstClr val="black"/>
              </a:solidFill>
              <a:latin typeface="Montserrat" panose="00000500000000000000" pitchFamily="2" charset="-52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ru-RU" b="1" dirty="0">
              <a:solidFill>
                <a:srgbClr val="002060"/>
              </a:solidFill>
              <a:latin typeface="Montserrat" panose="00000500000000000000" pitchFamily="2" charset="-52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8DADB-8FF5-47C5-9DF1-EF358FF7F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281" y="365126"/>
            <a:ext cx="5361927" cy="12002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CD5BB0-382D-4860-97AF-99AEA17D221D}"/>
              </a:ext>
            </a:extLst>
          </p:cNvPr>
          <p:cNvSpPr/>
          <p:nvPr/>
        </p:nvSpPr>
        <p:spPr>
          <a:xfrm>
            <a:off x="4417017" y="4602997"/>
            <a:ext cx="5935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Акция «Спасибо Учителю»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357 </a:t>
            </a:r>
            <a:r>
              <a:rPr lang="ru-RU" sz="2400" dirty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учеников в </a:t>
            </a:r>
            <a:r>
              <a:rPr lang="ru-RU" sz="2400" dirty="0" err="1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Ординском</a:t>
            </a:r>
            <a:r>
              <a:rPr lang="ru-RU" sz="2400" dirty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МО подписали</a:t>
            </a:r>
            <a:r>
              <a:rPr lang="ru-RU" sz="2400" dirty="0">
                <a:solidFill>
                  <a:prstClr val="black"/>
                </a:solidFill>
                <a:latin typeface="Montserrat" panose="00000500000000000000" pitchFamily="2" charset="-52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открытки: </a:t>
            </a:r>
            <a:r>
              <a:rPr lang="ru-RU" sz="2400" b="1" u="sng" dirty="0" err="1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спасибоучителю.рф</a:t>
            </a:r>
            <a:r>
              <a:rPr lang="ru-RU" sz="2400" b="1" u="sng" dirty="0">
                <a:solidFill>
                  <a:srgbClr val="002060"/>
                </a:solidFill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 descr="https://avatars.mds.yandex.net/i?id=2a00000189683971bf454d11f9a8df242979-1051926-fast-images&amp;n=13">
            <a:extLst>
              <a:ext uri="{FF2B5EF4-FFF2-40B4-BE49-F238E27FC236}">
                <a16:creationId xmlns:a16="http://schemas.microsoft.com/office/drawing/2014/main" id="{A180D740-3A58-474E-9C63-706178795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56" y="4282779"/>
            <a:ext cx="2869905" cy="1889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253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DD8C5-45FA-42A2-A637-A5FBC761B0D9}"/>
              </a:ext>
            </a:extLst>
          </p:cNvPr>
          <p:cNvSpPr txBox="1"/>
          <p:nvPr/>
        </p:nvSpPr>
        <p:spPr>
          <a:xfrm>
            <a:off x="1303186" y="967230"/>
            <a:ext cx="27953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30 058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обучающихся с ОВЗ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57233-D30C-42F2-AA3F-D08B3DA57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042" y="1019735"/>
            <a:ext cx="584539" cy="51582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FE56C04-EDB3-4E5D-9C7F-B816DFA3F2CA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  <a:ea typeface="Arial"/>
                <a:cs typeface="Arial" panose="020B0604020202020204" pitchFamily="34" charset="0"/>
                <a:sym typeface="Arial"/>
              </a:rPr>
              <a:t>Система общего образования детей с ОВЗ в Пермском крае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219E2C-243F-4791-AA48-9BB79C032B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4894" y="4775764"/>
            <a:ext cx="641815" cy="585655"/>
          </a:xfrm>
          <a:prstGeom prst="rect">
            <a:avLst/>
          </a:prstGeom>
        </p:spPr>
      </p:pic>
      <p:sp>
        <p:nvSpPr>
          <p:cNvPr id="8" name="Объект 4">
            <a:extLst>
              <a:ext uri="{FF2B5EF4-FFF2-40B4-BE49-F238E27FC236}">
                <a16:creationId xmlns:a16="http://schemas.microsoft.com/office/drawing/2014/main" id="{5B5ACB65-4731-4E91-A702-2E8D32ECC36E}"/>
              </a:ext>
            </a:extLst>
          </p:cNvPr>
          <p:cNvSpPr txBox="1">
            <a:spLocks/>
          </p:cNvSpPr>
          <p:nvPr/>
        </p:nvSpPr>
        <p:spPr>
          <a:xfrm>
            <a:off x="297291" y="1848380"/>
            <a:ext cx="2549242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2D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Формы обучения</a:t>
            </a:r>
          </a:p>
        </p:txBody>
      </p:sp>
      <p:pic>
        <p:nvPicPr>
          <p:cNvPr id="9" name="Picture 2" descr="https://cdn3.iconfinder.com/data/icons/education-180/64/x-06-512.png">
            <a:extLst>
              <a:ext uri="{FF2B5EF4-FFF2-40B4-BE49-F238E27FC236}">
                <a16:creationId xmlns:a16="http://schemas.microsoft.com/office/drawing/2014/main" id="{6A88C286-CD73-4514-9734-2BF1F44D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" y="2398832"/>
            <a:ext cx="651189" cy="6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D8BB12-408B-44CC-ACB2-3E0C20192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1" y="3358832"/>
            <a:ext cx="678247" cy="679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889FCD-DB8E-4260-B827-575783E917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51" y="4221053"/>
            <a:ext cx="817901" cy="746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20023C-5580-484B-A97D-A86EAF583363}"/>
              </a:ext>
            </a:extLst>
          </p:cNvPr>
          <p:cNvSpPr txBox="1"/>
          <p:nvPr/>
        </p:nvSpPr>
        <p:spPr>
          <a:xfrm>
            <a:off x="1250573" y="3395777"/>
            <a:ext cx="30370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1 624 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коррекционных класса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EF2BE-FE74-4074-9739-F9FD7304C302}"/>
              </a:ext>
            </a:extLst>
          </p:cNvPr>
          <p:cNvSpPr txBox="1"/>
          <p:nvPr/>
        </p:nvSpPr>
        <p:spPr>
          <a:xfrm>
            <a:off x="1259431" y="4290277"/>
            <a:ext cx="31132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6 573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инклюзивных класса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AA8BDD-6B06-4EDE-B2E7-2AF98497C4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77" y="5036184"/>
            <a:ext cx="846650" cy="8074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310F17-210D-44D1-9C67-208577C0C3E6}"/>
              </a:ext>
            </a:extLst>
          </p:cNvPr>
          <p:cNvSpPr txBox="1"/>
          <p:nvPr/>
        </p:nvSpPr>
        <p:spPr>
          <a:xfrm>
            <a:off x="1258190" y="5036184"/>
            <a:ext cx="3368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3</a:t>
            </a:r>
            <a:r>
              <a:rPr lang="ru-RU" sz="1400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1400" dirty="0">
                <a:latin typeface="Montserrat" panose="00000500000000000000" pitchFamily="2" charset="-52"/>
              </a:rPr>
              <a:t>«Ресурсных класса»</a:t>
            </a:r>
          </a:p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2</a:t>
            </a:r>
            <a:r>
              <a:rPr lang="ru-RU" sz="1400" dirty="0">
                <a:latin typeface="Montserrat" panose="00000500000000000000" pitchFamily="2" charset="-52"/>
              </a:rPr>
              <a:t> «Автономных класса»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2C62B-F739-4302-BBE1-F8F99B5E8E8B}"/>
              </a:ext>
            </a:extLst>
          </p:cNvPr>
          <p:cNvSpPr txBox="1"/>
          <p:nvPr/>
        </p:nvSpPr>
        <p:spPr>
          <a:xfrm>
            <a:off x="1233261" y="2440557"/>
            <a:ext cx="30389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40</a:t>
            </a: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коррекционных школ</a:t>
            </a: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96D637CF-2C04-4FE1-94F8-CA61C22E2FC1}"/>
              </a:ext>
            </a:extLst>
          </p:cNvPr>
          <p:cNvSpPr txBox="1">
            <a:spLocks/>
          </p:cNvSpPr>
          <p:nvPr/>
        </p:nvSpPr>
        <p:spPr>
          <a:xfrm>
            <a:off x="8162805" y="924675"/>
            <a:ext cx="2549242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Проекты</a:t>
            </a: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929A8A77-331E-42B9-8769-2FFEF93CC2F3}"/>
              </a:ext>
            </a:extLst>
          </p:cNvPr>
          <p:cNvSpPr txBox="1">
            <a:spLocks/>
          </p:cNvSpPr>
          <p:nvPr/>
        </p:nvSpPr>
        <p:spPr>
          <a:xfrm>
            <a:off x="3996332" y="950470"/>
            <a:ext cx="344290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1C2D38"/>
                </a:solidFill>
                <a:latin typeface="Montserrat" panose="00000500000000000000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Специальные образовательные условия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FD98A8-3E87-4DCB-A46C-EF30AD2708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22" y="1446679"/>
            <a:ext cx="440792" cy="4407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ECCD63-4704-4CD7-B75B-AEEB75A9E34F}"/>
              </a:ext>
            </a:extLst>
          </p:cNvPr>
          <p:cNvSpPr txBox="1"/>
          <p:nvPr/>
        </p:nvSpPr>
        <p:spPr>
          <a:xfrm>
            <a:off x="4885563" y="1457848"/>
            <a:ext cx="303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Оборудование для дистанционного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обучения детей-инвалидов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CD7585-D087-414F-ABB9-074923963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69" y="2131795"/>
            <a:ext cx="454649" cy="4546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384165-B9D1-431D-8BDD-5F6CA309CB89}"/>
              </a:ext>
            </a:extLst>
          </p:cNvPr>
          <p:cNvSpPr txBox="1"/>
          <p:nvPr/>
        </p:nvSpPr>
        <p:spPr>
          <a:xfrm>
            <a:off x="4885563" y="2175320"/>
            <a:ext cx="2814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Оборудование для мастерских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75D1E-E803-4E6B-B0CA-CFFEF81B9978}"/>
              </a:ext>
            </a:extLst>
          </p:cNvPr>
          <p:cNvSpPr txBox="1"/>
          <p:nvPr/>
        </p:nvSpPr>
        <p:spPr>
          <a:xfrm>
            <a:off x="4897484" y="2757676"/>
            <a:ext cx="295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Оборудование для психолого-педагогического сопровождения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5494D3-1963-4EBD-9CEC-9997EC359BB0}"/>
              </a:ext>
            </a:extLst>
          </p:cNvPr>
          <p:cNvSpPr txBox="1"/>
          <p:nvPr/>
        </p:nvSpPr>
        <p:spPr>
          <a:xfrm>
            <a:off x="4855060" y="3540485"/>
            <a:ext cx="309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Диагностический инструментарий для ПМПК</a:t>
            </a:r>
          </a:p>
        </p:txBody>
      </p:sp>
      <p:pic>
        <p:nvPicPr>
          <p:cNvPr id="25" name="Picture 12" descr="https://a-t-tech.ru/upload/iblock/df9/configuration.png">
            <a:extLst>
              <a:ext uri="{FF2B5EF4-FFF2-40B4-BE49-F238E27FC236}">
                <a16:creationId xmlns:a16="http://schemas.microsoft.com/office/drawing/2014/main" id="{C015956E-0001-48DE-A75B-9534273C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02" y="2751171"/>
            <a:ext cx="507453" cy="50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s://w7.pngwing.com/pngs/38/911/png-transparent-blended-learning-education-computer-icons-instructor-led-training-others-miscellaneous-class-logo.png">
            <a:extLst>
              <a:ext uri="{FF2B5EF4-FFF2-40B4-BE49-F238E27FC236}">
                <a16:creationId xmlns:a16="http://schemas.microsoft.com/office/drawing/2014/main" id="{15357283-9176-4C40-BE0C-688A04FB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9952" y="3539431"/>
            <a:ext cx="696580" cy="4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761F8972-16B6-46F3-91F0-43E0E788B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0755" y="5666814"/>
            <a:ext cx="2054291" cy="73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5646D2-37B1-436E-88A6-C638CD87A8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69" y="3046368"/>
            <a:ext cx="1802109" cy="90022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B20836C8-E197-45D6-BC13-2A17BA08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05" y="4850276"/>
            <a:ext cx="2375618" cy="75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24AB1C5-88E7-456C-B31D-549BF99CBCD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400" y="4081110"/>
            <a:ext cx="1405610" cy="12131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895415B-6510-4A44-98A8-8AB3778D1E41}"/>
              </a:ext>
            </a:extLst>
          </p:cNvPr>
          <p:cNvSpPr txBox="1"/>
          <p:nvPr/>
        </p:nvSpPr>
        <p:spPr>
          <a:xfrm>
            <a:off x="8162206" y="3087696"/>
            <a:ext cx="1298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Montserrat" panose="00000500000000000000" pitchFamily="2" charset="-52"/>
              </a:rPr>
              <a:t>«Ментальное здоровье»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36CD76-59DB-42A0-B275-F00ECD54FAA9}"/>
              </a:ext>
            </a:extLst>
          </p:cNvPr>
          <p:cNvSpPr txBox="1"/>
          <p:nvPr/>
        </p:nvSpPr>
        <p:spPr>
          <a:xfrm>
            <a:off x="10602811" y="4001272"/>
            <a:ext cx="22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tserrat" panose="00000500000000000000" pitchFamily="2" charset="-52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7E9FB5-64C6-4C05-BE0C-E13013FEC83A}"/>
              </a:ext>
            </a:extLst>
          </p:cNvPr>
          <p:cNvSpPr txBox="1"/>
          <p:nvPr/>
        </p:nvSpPr>
        <p:spPr>
          <a:xfrm>
            <a:off x="9995693" y="3004897"/>
            <a:ext cx="1279745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Montserrat" panose="00000500000000000000" pitchFamily="2" charset="-52"/>
              </a:rPr>
              <a:t>Ресурсный центр </a:t>
            </a:r>
            <a:br>
              <a:rPr lang="ru-RU" sz="1000" b="1" dirty="0">
                <a:latin typeface="Montserrat" panose="00000500000000000000" pitchFamily="2" charset="-52"/>
              </a:rPr>
            </a:br>
            <a:r>
              <a:rPr lang="ru-RU" sz="1000" b="1" dirty="0">
                <a:latin typeface="Montserrat" panose="00000500000000000000" pitchFamily="2" charset="-52"/>
              </a:rPr>
              <a:t>по работе</a:t>
            </a:r>
            <a:br>
              <a:rPr lang="ru-RU" sz="1000" b="1" dirty="0">
                <a:latin typeface="Montserrat" panose="00000500000000000000" pitchFamily="2" charset="-52"/>
              </a:rPr>
            </a:br>
            <a:r>
              <a:rPr lang="ru-RU" sz="1000" b="1" dirty="0">
                <a:latin typeface="Montserrat" panose="00000500000000000000" pitchFamily="2" charset="-52"/>
              </a:rPr>
              <a:t>с детьми с РАС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F2702C-3405-46E7-9862-FEA7C89FBA79}"/>
              </a:ext>
            </a:extLst>
          </p:cNvPr>
          <p:cNvSpPr txBox="1"/>
          <p:nvPr/>
        </p:nvSpPr>
        <p:spPr>
          <a:xfrm>
            <a:off x="1258190" y="587206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ОСОБАЯ ЗАБОТА!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58CBD-35BF-44EB-B4A8-50F132702946}"/>
              </a:ext>
            </a:extLst>
          </p:cNvPr>
          <p:cNvSpPr txBox="1"/>
          <p:nvPr/>
        </p:nvSpPr>
        <p:spPr>
          <a:xfrm>
            <a:off x="4843708" y="4235239"/>
            <a:ext cx="295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Дополнительное образование детей с ОВЗ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BD1EE8-7D3A-4202-85BB-A34C5A27BAC8}"/>
              </a:ext>
            </a:extLst>
          </p:cNvPr>
          <p:cNvSpPr txBox="1"/>
          <p:nvPr/>
        </p:nvSpPr>
        <p:spPr>
          <a:xfrm>
            <a:off x="4822901" y="4832548"/>
            <a:ext cx="333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Открытие специализированных классов для детей с РАС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FCA0187-257A-44F8-8E60-631ADA0AAB8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68" y="4259329"/>
            <a:ext cx="452991" cy="4134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3BCAE0C-42FF-445D-86F7-AD718BE45A81}"/>
              </a:ext>
            </a:extLst>
          </p:cNvPr>
          <p:cNvSpPr txBox="1"/>
          <p:nvPr/>
        </p:nvSpPr>
        <p:spPr>
          <a:xfrm>
            <a:off x="4785352" y="5548402"/>
            <a:ext cx="3697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Индивидуальное питание</a:t>
            </a:r>
          </a:p>
          <a:p>
            <a:r>
              <a:rPr lang="ru-RU" sz="1200" dirty="0" err="1">
                <a:latin typeface="Montserrat" panose="00000500000000000000" pitchFamily="2" charset="-52"/>
              </a:rPr>
              <a:t>СанПин</a:t>
            </a:r>
            <a:endParaRPr lang="ru-RU" sz="1200" b="1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024066-8C03-4AA7-9113-A64315D8CEF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12" y="5510116"/>
            <a:ext cx="534378" cy="534378"/>
          </a:xfrm>
          <a:prstGeom prst="rect">
            <a:avLst/>
          </a:prstGeom>
        </p:spPr>
      </p:pic>
      <p:pic>
        <p:nvPicPr>
          <p:cNvPr id="40" name="Picture 2" descr="https://r1.nubex.ru/s2642-bbe/f8007_c5/%D0%A2%D0%B5%D1%85%D0%BD%D0%B8%D1%87%D0%B5%D1%81%D0%BA%D0%B0%D1%8F.png?1653462982">
            <a:extLst>
              <a:ext uri="{FF2B5EF4-FFF2-40B4-BE49-F238E27FC236}">
                <a16:creationId xmlns:a16="http://schemas.microsoft.com/office/drawing/2014/main" id="{F4818B7B-6A75-420A-BFBE-9CF2F4BF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9301" y="1400327"/>
            <a:ext cx="743653" cy="70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8B1B16A-E2D4-4E11-B219-8C317FABAC44}"/>
              </a:ext>
            </a:extLst>
          </p:cNvPr>
          <p:cNvSpPr txBox="1"/>
          <p:nvPr/>
        </p:nvSpPr>
        <p:spPr>
          <a:xfrm>
            <a:off x="9207036" y="1387996"/>
            <a:ext cx="2119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Montserrat" panose="00000500000000000000" pitchFamily="2" charset="-52"/>
              </a:rPr>
              <a:t>Профессиональное обучение школьников</a:t>
            </a:r>
            <a:br>
              <a:rPr lang="ru-RU" sz="1050" b="1" dirty="0">
                <a:latin typeface="Montserrat" panose="00000500000000000000" pitchFamily="2" charset="-52"/>
              </a:rPr>
            </a:br>
            <a:r>
              <a:rPr lang="ru-RU" sz="1050" b="1" dirty="0">
                <a:latin typeface="Montserrat" panose="00000500000000000000" pitchFamily="2" charset="-52"/>
              </a:rPr>
              <a:t>с интеллектуальной  недостаточностью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27D20A5-3347-400C-AADA-ABB86121F600}"/>
              </a:ext>
            </a:extLst>
          </p:cNvPr>
          <p:cNvSpPr/>
          <p:nvPr/>
        </p:nvSpPr>
        <p:spPr>
          <a:xfrm rot="1783122">
            <a:off x="11018398" y="1430477"/>
            <a:ext cx="1005865" cy="263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Montserrat" panose="00000500000000000000" pitchFamily="2" charset="-52"/>
              </a:rPr>
              <a:t>НОВОЕ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4D2429-AF54-4373-AAB6-1E6FF71B2BF0}"/>
              </a:ext>
            </a:extLst>
          </p:cNvPr>
          <p:cNvSpPr txBox="1"/>
          <p:nvPr/>
        </p:nvSpPr>
        <p:spPr>
          <a:xfrm>
            <a:off x="9269937" y="2323845"/>
            <a:ext cx="21443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Montserrat" panose="00000500000000000000" pitchFamily="2" charset="-52"/>
              </a:rPr>
              <a:t>Мини-футбол </a:t>
            </a:r>
            <a:br>
              <a:rPr lang="ru-RU" sz="1050" b="1" dirty="0">
                <a:latin typeface="Montserrat" panose="00000500000000000000" pitchFamily="2" charset="-52"/>
              </a:rPr>
            </a:br>
            <a:r>
              <a:rPr lang="ru-RU" sz="1050" b="1" dirty="0">
                <a:latin typeface="Montserrat" panose="00000500000000000000" pitchFamily="2" charset="-52"/>
              </a:rPr>
              <a:t>в коррекционных школах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524CFAA-4281-4BC6-AD63-AFD08281A22B}"/>
              </a:ext>
            </a:extLst>
          </p:cNvPr>
          <p:cNvSpPr/>
          <p:nvPr/>
        </p:nvSpPr>
        <p:spPr>
          <a:xfrm rot="1783122">
            <a:off x="10851489" y="2357473"/>
            <a:ext cx="1005865" cy="263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Montserrat" panose="00000500000000000000" pitchFamily="2" charset="-52"/>
              </a:rPr>
              <a:t>НОВОЕ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3B3490-4023-419E-B7F7-8875C808BA0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2320" y="2280180"/>
            <a:ext cx="1197617" cy="546966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C7FF13B-730C-4FEE-BAA6-EC2C2674570D}"/>
              </a:ext>
            </a:extLst>
          </p:cNvPr>
          <p:cNvSpPr/>
          <p:nvPr/>
        </p:nvSpPr>
        <p:spPr>
          <a:xfrm rot="1783122">
            <a:off x="11018399" y="3222337"/>
            <a:ext cx="1005865" cy="263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Montserrat" panose="00000500000000000000" pitchFamily="2" charset="-52"/>
              </a:rPr>
              <a:t>НОВОЕ</a:t>
            </a:r>
          </a:p>
        </p:txBody>
      </p:sp>
    </p:spTree>
    <p:extLst>
      <p:ext uri="{BB962C8B-B14F-4D97-AF65-F5344CB8AC3E}">
        <p14:creationId xmlns:p14="http://schemas.microsoft.com/office/powerpoint/2010/main" val="662608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>
            <a:extLst>
              <a:ext uri="{FF2B5EF4-FFF2-40B4-BE49-F238E27FC236}">
                <a16:creationId xmlns:a16="http://schemas.microsoft.com/office/drawing/2014/main" id="{57443C90-A83F-4BEA-821F-C74CFBDAE83C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  <a:ea typeface="Arial"/>
                <a:cs typeface="Arial" panose="020B0604020202020204" pitchFamily="34" charset="0"/>
              </a:rPr>
              <a:t>Региональный проект «Профессиональное обучение в школе детей</a:t>
            </a:r>
            <a:br>
              <a:rPr lang="ru-RU" sz="2400" dirty="0">
                <a:solidFill>
                  <a:schemeClr val="tx1"/>
                </a:solidFill>
                <a:ea typeface="Arial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ea typeface="Arial"/>
                <a:cs typeface="Arial" panose="020B0604020202020204" pitchFamily="34" charset="0"/>
              </a:rPr>
              <a:t>с «интеллектуальной недостаточностью»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6A505-1F1E-4C74-B381-E8B980501906}"/>
              </a:ext>
            </a:extLst>
          </p:cNvPr>
          <p:cNvSpPr txBox="1"/>
          <p:nvPr/>
        </p:nvSpPr>
        <p:spPr>
          <a:xfrm>
            <a:off x="546239" y="2113067"/>
            <a:ext cx="3481961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Общеобразовательная школа-интернат Пермского края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14FC9-EF8E-4A88-831C-3ACC0CA4764A}"/>
              </a:ext>
            </a:extLst>
          </p:cNvPr>
          <p:cNvSpPr txBox="1"/>
          <p:nvPr/>
        </p:nvSpPr>
        <p:spPr>
          <a:xfrm>
            <a:off x="500689" y="4957797"/>
            <a:ext cx="3612154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Киселевская школа-интернат 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для обучающихся с ОВЗ </a:t>
            </a:r>
            <a:r>
              <a:rPr lang="ru-RU" sz="1200" dirty="0" err="1">
                <a:latin typeface="Montserrat" panose="00000500000000000000" pitchFamily="2" charset="-52"/>
              </a:rPr>
              <a:t>Суксунского</a:t>
            </a:r>
            <a:r>
              <a:rPr lang="ru-RU" sz="1200" dirty="0">
                <a:latin typeface="Montserrat" panose="00000500000000000000" pitchFamily="2" charset="-52"/>
              </a:rPr>
              <a:t> ГО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35658-7F3C-4AFF-BF7A-7408792885CB}"/>
              </a:ext>
            </a:extLst>
          </p:cNvPr>
          <p:cNvSpPr txBox="1"/>
          <p:nvPr/>
        </p:nvSpPr>
        <p:spPr>
          <a:xfrm>
            <a:off x="515781" y="5582629"/>
            <a:ext cx="3612245" cy="4616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Коррекционная школа-интернат</a:t>
            </a:r>
          </a:p>
          <a:p>
            <a:r>
              <a:rPr lang="ru-RU" sz="1200" dirty="0">
                <a:latin typeface="Montserrat" panose="00000500000000000000" pitchFamily="2" charset="-52"/>
              </a:rPr>
              <a:t>для обучающихся с ОВЗ г. Чусовой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464D2-3E93-4C1F-A476-B81280661536}"/>
              </a:ext>
            </a:extLst>
          </p:cNvPr>
          <p:cNvSpPr txBox="1"/>
          <p:nvPr/>
        </p:nvSpPr>
        <p:spPr>
          <a:xfrm>
            <a:off x="2457543" y="3345192"/>
            <a:ext cx="1552137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2000" rIns="72000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Пермский торгово-технологический колледж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B160B-42F9-426C-9A46-B93A795BDE61}"/>
              </a:ext>
            </a:extLst>
          </p:cNvPr>
          <p:cNvSpPr txBox="1"/>
          <p:nvPr/>
        </p:nvSpPr>
        <p:spPr>
          <a:xfrm>
            <a:off x="485507" y="1676491"/>
            <a:ext cx="364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Montserrat" panose="00000500000000000000" pitchFamily="2" charset="-52"/>
              </a:rPr>
              <a:t>Модель 1:  сетевое взаимодействие школы и СПО для получения профессии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A24EF-4883-466D-9C14-BDDB662ACFB3}"/>
              </a:ext>
            </a:extLst>
          </p:cNvPr>
          <p:cNvSpPr txBox="1"/>
          <p:nvPr/>
        </p:nvSpPr>
        <p:spPr>
          <a:xfrm>
            <a:off x="435178" y="4502661"/>
            <a:ext cx="357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Montserrat" panose="00000500000000000000" pitchFamily="2" charset="-52"/>
              </a:rPr>
              <a:t>Модель 2:  профессиональное обучение непосредственно в школе (лицензия)</a:t>
            </a:r>
          </a:p>
        </p:txBody>
      </p:sp>
      <p:sp>
        <p:nvSpPr>
          <p:cNvPr id="11" name="Двойная стрелка вверх/вниз 16">
            <a:extLst>
              <a:ext uri="{FF2B5EF4-FFF2-40B4-BE49-F238E27FC236}">
                <a16:creationId xmlns:a16="http://schemas.microsoft.com/office/drawing/2014/main" id="{686BBF9D-CA22-4550-A916-BEA83214A56B}"/>
              </a:ext>
            </a:extLst>
          </p:cNvPr>
          <p:cNvSpPr/>
          <p:nvPr/>
        </p:nvSpPr>
        <p:spPr>
          <a:xfrm>
            <a:off x="2925697" y="2622655"/>
            <a:ext cx="615828" cy="669423"/>
          </a:xfrm>
          <a:prstGeom prst="upDownArrow">
            <a:avLst>
              <a:gd name="adj1" fmla="val 50000"/>
              <a:gd name="adj2" fmla="val 318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Montserrat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994AC-366E-4603-ACC9-47929E114491}"/>
              </a:ext>
            </a:extLst>
          </p:cNvPr>
          <p:cNvSpPr txBox="1"/>
          <p:nvPr/>
        </p:nvSpPr>
        <p:spPr>
          <a:xfrm>
            <a:off x="949179" y="1100562"/>
            <a:ext cx="3441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Montserrat" panose="00000500000000000000" pitchFamily="2" charset="-52"/>
              </a:rPr>
              <a:t>Опыт работы более 5 лет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2EC2B7E2-0167-49C1-966B-3A2944279113}"/>
              </a:ext>
            </a:extLst>
          </p:cNvPr>
          <p:cNvSpPr/>
          <p:nvPr/>
        </p:nvSpPr>
        <p:spPr>
          <a:xfrm>
            <a:off x="4040051" y="1100562"/>
            <a:ext cx="408372" cy="5085141"/>
          </a:xfrm>
          <a:prstGeom prst="righ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BE17FC-3789-4BCB-AC4B-F30BD372BEE3}"/>
              </a:ext>
            </a:extLst>
          </p:cNvPr>
          <p:cNvSpPr txBox="1"/>
          <p:nvPr/>
        </p:nvSpPr>
        <p:spPr>
          <a:xfrm>
            <a:off x="4300885" y="1097706"/>
            <a:ext cx="15641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Montserrat" panose="00000500000000000000" pitchFamily="2" charset="-52"/>
              </a:rPr>
              <a:t>616</a:t>
            </a:r>
            <a:r>
              <a:rPr lang="ru-RU" sz="1100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  <a:r>
              <a:rPr lang="ru-RU" sz="1100" dirty="0">
                <a:latin typeface="Montserrat" panose="00000500000000000000" pitchFamily="2" charset="-52"/>
              </a:rPr>
              <a:t>обучающихся получили профессии: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повар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токарь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оператор ЭВМ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слесарь по ремонту автомобилей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животновод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err="1">
                <a:latin typeface="Montserrat" panose="00000500000000000000" pitchFamily="2" charset="-52"/>
              </a:rPr>
              <a:t>плодоовощевод</a:t>
            </a:r>
            <a:endParaRPr lang="ru-RU" sz="1100" dirty="0">
              <a:latin typeface="Montserrat" panose="00000500000000000000" pitchFamily="2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тракторист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каменщик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штукатур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5FF2D4-CFAA-4E90-ADED-5D0076460BFF}"/>
              </a:ext>
            </a:extLst>
          </p:cNvPr>
          <p:cNvSpPr/>
          <p:nvPr/>
        </p:nvSpPr>
        <p:spPr>
          <a:xfrm rot="20415689">
            <a:off x="268961" y="1013422"/>
            <a:ext cx="1091954" cy="3195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ФАКТ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83E8FFD-F8E8-4FF9-AE12-3744ABB08BA4}"/>
              </a:ext>
            </a:extLst>
          </p:cNvPr>
          <p:cNvSpPr/>
          <p:nvPr/>
        </p:nvSpPr>
        <p:spPr>
          <a:xfrm rot="20349848">
            <a:off x="5909318" y="912439"/>
            <a:ext cx="1091954" cy="31959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8BD74-8585-42FF-9D35-6C7C69CE16C6}"/>
              </a:ext>
            </a:extLst>
          </p:cNvPr>
          <p:cNvSpPr txBox="1"/>
          <p:nvPr/>
        </p:nvSpPr>
        <p:spPr>
          <a:xfrm>
            <a:off x="6303817" y="1571797"/>
            <a:ext cx="2236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Montserrat" panose="00000500000000000000" pitchFamily="2" charset="-52"/>
              </a:rPr>
              <a:t>40</a:t>
            </a:r>
            <a:r>
              <a:rPr lang="ru-RU" sz="1200" dirty="0">
                <a:latin typeface="Montserrat" panose="00000500000000000000" pitchFamily="2" charset="-52"/>
              </a:rPr>
              <a:t> коррекционных школ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142CD0-B092-4F56-BBBA-E912829B0095}"/>
              </a:ext>
            </a:extLst>
          </p:cNvPr>
          <p:cNvSpPr txBox="1"/>
          <p:nvPr/>
        </p:nvSpPr>
        <p:spPr>
          <a:xfrm>
            <a:off x="6303817" y="1104519"/>
            <a:ext cx="399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Montserrat" panose="00000500000000000000" pitchFamily="2" charset="-52"/>
              </a:rPr>
              <a:t>Профобучение</a:t>
            </a:r>
            <a:r>
              <a:rPr lang="ru-RU" sz="1400" b="1" dirty="0">
                <a:latin typeface="Montserrat" panose="00000500000000000000" pitchFamily="2" charset="-52"/>
              </a:rPr>
              <a:t> в 100 % коррекционных школ, 2024г. - 2025г.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B1C59B-4B39-4C8A-8EA2-7F9F46EB9BD4}"/>
              </a:ext>
            </a:extLst>
          </p:cNvPr>
          <p:cNvSpPr txBox="1"/>
          <p:nvPr/>
        </p:nvSpPr>
        <p:spPr>
          <a:xfrm>
            <a:off x="6303817" y="2115215"/>
            <a:ext cx="364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Montserrat" panose="00000500000000000000" pitchFamily="2" charset="-52"/>
              </a:rPr>
              <a:t>Модель 1:  сетевое взаимодействие школы и СПО для получения профессии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D6A090-55DA-4C4F-A9CA-C97E8C377918}"/>
              </a:ext>
            </a:extLst>
          </p:cNvPr>
          <p:cNvSpPr txBox="1"/>
          <p:nvPr/>
        </p:nvSpPr>
        <p:spPr>
          <a:xfrm>
            <a:off x="6294292" y="4620964"/>
            <a:ext cx="357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Montserrat" panose="00000500000000000000" pitchFamily="2" charset="-52"/>
              </a:rPr>
              <a:t>Модель 2:  профессиональное обучение непосредственно в школе (лицензия)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5DA22A-760E-4818-84C7-1395227826E2}"/>
              </a:ext>
            </a:extLst>
          </p:cNvPr>
          <p:cNvSpPr txBox="1"/>
          <p:nvPr/>
        </p:nvSpPr>
        <p:spPr>
          <a:xfrm>
            <a:off x="6362560" y="3653516"/>
            <a:ext cx="3438666" cy="2769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СПО Пермского края</a:t>
            </a:r>
          </a:p>
        </p:txBody>
      </p:sp>
      <p:sp>
        <p:nvSpPr>
          <p:cNvPr id="22" name="Двойная стрелка вверх/вниз 33">
            <a:extLst>
              <a:ext uri="{FF2B5EF4-FFF2-40B4-BE49-F238E27FC236}">
                <a16:creationId xmlns:a16="http://schemas.microsoft.com/office/drawing/2014/main" id="{E0C357A6-C1AB-40BE-A2E8-7A006F18C0F8}"/>
              </a:ext>
            </a:extLst>
          </p:cNvPr>
          <p:cNvSpPr/>
          <p:nvPr/>
        </p:nvSpPr>
        <p:spPr>
          <a:xfrm>
            <a:off x="7878868" y="2929852"/>
            <a:ext cx="615828" cy="669423"/>
          </a:xfrm>
          <a:prstGeom prst="upDownArrow">
            <a:avLst>
              <a:gd name="adj1" fmla="val 50000"/>
              <a:gd name="adj2" fmla="val 318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Montserrat" panose="000005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0F0C3-E474-4740-A9DF-14F5DE94A3BC}"/>
              </a:ext>
            </a:extLst>
          </p:cNvPr>
          <p:cNvSpPr txBox="1"/>
          <p:nvPr/>
        </p:nvSpPr>
        <p:spPr>
          <a:xfrm>
            <a:off x="6393016" y="2581665"/>
            <a:ext cx="3408209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25</a:t>
            </a:r>
            <a:r>
              <a:rPr lang="ru-RU" sz="1200" b="1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коррекционных школ</a:t>
            </a:r>
            <a:endParaRPr lang="ru-RU" sz="1200" b="1" dirty="0">
              <a:latin typeface="Montserrat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640BA9-BEF3-4C9B-815D-D8DD127CFC56}"/>
              </a:ext>
            </a:extLst>
          </p:cNvPr>
          <p:cNvSpPr txBox="1"/>
          <p:nvPr/>
        </p:nvSpPr>
        <p:spPr>
          <a:xfrm>
            <a:off x="6392881" y="5090928"/>
            <a:ext cx="3408344" cy="49244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Montserrat" panose="00000500000000000000" pitchFamily="2" charset="-52"/>
              </a:rPr>
              <a:t>15</a:t>
            </a:r>
            <a:r>
              <a:rPr lang="ru-RU" sz="1200" dirty="0">
                <a:latin typeface="Montserrat" panose="00000500000000000000" pitchFamily="2" charset="-52"/>
              </a:rPr>
              <a:t> коррекционных школ</a:t>
            </a:r>
          </a:p>
          <a:p>
            <a:endParaRPr lang="ru-RU" sz="1200" b="1" dirty="0">
              <a:latin typeface="Montserrat" panose="00000500000000000000" pitchFamily="2" charset="-52"/>
            </a:endParaRPr>
          </a:p>
        </p:txBody>
      </p:sp>
      <p:sp>
        <p:nvSpPr>
          <p:cNvPr id="25" name="Правая фигурная скобка 24">
            <a:extLst>
              <a:ext uri="{FF2B5EF4-FFF2-40B4-BE49-F238E27FC236}">
                <a16:creationId xmlns:a16="http://schemas.microsoft.com/office/drawing/2014/main" id="{F2A284D4-FF48-4AF3-AB94-ED1CEB2F5A6E}"/>
              </a:ext>
            </a:extLst>
          </p:cNvPr>
          <p:cNvSpPr/>
          <p:nvPr/>
        </p:nvSpPr>
        <p:spPr>
          <a:xfrm>
            <a:off x="9927592" y="1003538"/>
            <a:ext cx="408372" cy="4579091"/>
          </a:xfrm>
          <a:prstGeom prst="righ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E8CF28-59EE-4EA0-B219-27E87393C273}"/>
              </a:ext>
            </a:extLst>
          </p:cNvPr>
          <p:cNvSpPr txBox="1"/>
          <p:nvPr/>
        </p:nvSpPr>
        <p:spPr>
          <a:xfrm>
            <a:off x="10329167" y="1003538"/>
            <a:ext cx="176804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Montserrat" panose="00000500000000000000" pitchFamily="2" charset="-52"/>
              </a:rPr>
              <a:t>Профессии: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печник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штукатур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маляр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err="1">
                <a:latin typeface="Montserrat" panose="00000500000000000000" pitchFamily="2" charset="-52"/>
              </a:rPr>
              <a:t>плодоовощевод</a:t>
            </a:r>
            <a:endParaRPr lang="ru-RU" sz="1100" dirty="0">
              <a:latin typeface="Montserrat" panose="00000500000000000000" pitchFamily="2" charset="-52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повар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токарь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тракторист-машинист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продавец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швея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портной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кондитер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парикмахер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слесарь по ремонту автомобиля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столяр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каменщик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>
                <a:latin typeface="Montserrat" panose="00000500000000000000" pitchFamily="2" charset="-52"/>
              </a:rPr>
              <a:t>и др.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7" name="Двойная стрелка вверх/вниз 31">
            <a:extLst>
              <a:ext uri="{FF2B5EF4-FFF2-40B4-BE49-F238E27FC236}">
                <a16:creationId xmlns:a16="http://schemas.microsoft.com/office/drawing/2014/main" id="{BE26C88E-808A-4A18-B2A1-909DD25282ED}"/>
              </a:ext>
            </a:extLst>
          </p:cNvPr>
          <p:cNvSpPr/>
          <p:nvPr/>
        </p:nvSpPr>
        <p:spPr>
          <a:xfrm>
            <a:off x="1139692" y="2628606"/>
            <a:ext cx="615828" cy="669423"/>
          </a:xfrm>
          <a:prstGeom prst="upDownArrow">
            <a:avLst>
              <a:gd name="adj1" fmla="val 50000"/>
              <a:gd name="adj2" fmla="val 3185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62569B-7FE5-4AA3-B5FD-5854D95EAFB4}"/>
              </a:ext>
            </a:extLst>
          </p:cNvPr>
          <p:cNvSpPr txBox="1"/>
          <p:nvPr/>
        </p:nvSpPr>
        <p:spPr>
          <a:xfrm>
            <a:off x="530928" y="3338663"/>
            <a:ext cx="1834286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Пермский техникум промышленных и информационных технологий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76C77F-98FE-422B-8AB4-AC4B2CD88445}"/>
              </a:ext>
            </a:extLst>
          </p:cNvPr>
          <p:cNvSpPr txBox="1"/>
          <p:nvPr/>
        </p:nvSpPr>
        <p:spPr>
          <a:xfrm>
            <a:off x="6362559" y="5772737"/>
            <a:ext cx="531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Montserrat" panose="00000500000000000000" pitchFamily="2" charset="-52"/>
              </a:rPr>
              <a:t>ЗАДАЧА</a:t>
            </a:r>
            <a:r>
              <a:rPr lang="ru-RU" sz="1200" b="1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– заключить договоры сетевого сотрудничества</a:t>
            </a:r>
            <a:br>
              <a:rPr lang="en-US" sz="1200" dirty="0">
                <a:latin typeface="Montserrat" panose="00000500000000000000" pitchFamily="2" charset="-52"/>
              </a:rPr>
            </a:br>
            <a:r>
              <a:rPr lang="en-US" sz="1200" dirty="0">
                <a:latin typeface="Montserrat" panose="00000500000000000000" pitchFamily="2" charset="-52"/>
              </a:rPr>
              <a:t>                      </a:t>
            </a:r>
            <a:r>
              <a:rPr lang="ru-RU" sz="1200" dirty="0">
                <a:latin typeface="Montserrat" panose="00000500000000000000" pitchFamily="2" charset="-52"/>
              </a:rPr>
              <a:t>с СПО</a:t>
            </a:r>
            <a:r>
              <a:rPr lang="en-US" sz="1200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или получить лицензию на профобучение </a:t>
            </a:r>
          </a:p>
        </p:txBody>
      </p:sp>
    </p:spTree>
    <p:extLst>
      <p:ext uri="{BB962C8B-B14F-4D97-AF65-F5344CB8AC3E}">
        <p14:creationId xmlns:p14="http://schemas.microsoft.com/office/powerpoint/2010/main" val="1197946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36B6E7D4-85CA-4179-9C68-ACE6DDE28ACF}"/>
              </a:ext>
            </a:extLst>
          </p:cNvPr>
          <p:cNvSpPr txBox="1">
            <a:spLocks/>
          </p:cNvSpPr>
          <p:nvPr/>
        </p:nvSpPr>
        <p:spPr>
          <a:xfrm>
            <a:off x="359437" y="1028787"/>
            <a:ext cx="5760640" cy="3934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Детям с ОВЗ – профессию!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Введение федеральных адаптированных общеобразовательных программ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для обучающихся с ОВЗ</a:t>
            </a:r>
          </a:p>
          <a:p>
            <a:pPr marL="342900" indent="-342900" algn="l">
              <a:spcBef>
                <a:spcPts val="12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Подготовка кадров для работы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с детьми с ОВЗ и инвалидностью через региональный центр инклюзивного образования</a:t>
            </a:r>
          </a:p>
        </p:txBody>
      </p:sp>
      <p:pic>
        <p:nvPicPr>
          <p:cNvPr id="5" name="Picture 2" descr="https://biecom.ru/wp-content/uploads/2021/11/kratkaya-instrukcziya-nachinayushhemu-rukovoditelyu-kak-delegirovat-zadachi-sotrudnikam-pic001.jpg">
            <a:extLst>
              <a:ext uri="{FF2B5EF4-FFF2-40B4-BE49-F238E27FC236}">
                <a16:creationId xmlns:a16="http://schemas.microsoft.com/office/drawing/2014/main" id="{4CC15677-14B2-44AB-A690-1311434D4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r="11296"/>
          <a:stretch/>
        </p:blipFill>
        <p:spPr bwMode="auto">
          <a:xfrm>
            <a:off x="6000750" y="1169044"/>
            <a:ext cx="5855889" cy="36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>
            <a:extLst>
              <a:ext uri="{FF2B5EF4-FFF2-40B4-BE49-F238E27FC236}">
                <a16:creationId xmlns:a16="http://schemas.microsoft.com/office/drawing/2014/main" id="{090EA7BA-7B64-465D-8937-E47D4F83B2B6}"/>
              </a:ext>
            </a:extLst>
          </p:cNvPr>
          <p:cNvSpPr txBox="1">
            <a:spLocks/>
          </p:cNvSpPr>
          <p:nvPr/>
        </p:nvSpPr>
        <p:spPr>
          <a:xfrm>
            <a:off x="1362634" y="49213"/>
            <a:ext cx="10494005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Идем к цели!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803BA-08BF-4EAB-8F9F-DF68E7BD6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>
          <a:xfrm>
            <a:off x="359437" y="49213"/>
            <a:ext cx="1003197" cy="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64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"/>
            <a:ext cx="12192000" cy="6856835"/>
          </a:xfrm>
          <a:prstGeom prst="rect">
            <a:avLst/>
          </a:prstGeom>
        </p:spPr>
      </p:pic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6" y="1268413"/>
            <a:ext cx="8015500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</a:rPr>
              <a:t>Дополнительное образование и воспитание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BE40EE-B06C-F13B-50CE-D42EC0924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28" y="389728"/>
            <a:ext cx="2238062" cy="118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208E33-F0C7-45AA-9708-CFD85665E8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3" y="450439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16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990B8-EF23-4249-ABC2-EC7A5D41C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Патриотизм — это не только слова, но и дела!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723D93-E9A7-4CDB-B5C8-7390E4E0C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369"/>
            <a:ext cx="10515600" cy="4983594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Объединения патриотической направленности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волонтерские отряды – 285 обучающихся, объединение Пост № 1</a:t>
            </a:r>
          </a:p>
          <a:p>
            <a:pPr marL="268287" indent="0">
              <a:buNone/>
            </a:pPr>
            <a:endParaRPr lang="ru-RU" sz="2000" dirty="0">
              <a:latin typeface="Bookman Old Style" panose="02050604050505020204" pitchFamily="18" charset="0"/>
            </a:endParaRPr>
          </a:p>
          <a:p>
            <a:r>
              <a:rPr lang="ru-RU" sz="2000" b="1" dirty="0">
                <a:latin typeface="Bookman Old Style" panose="02050604050505020204" pitchFamily="18" charset="0"/>
              </a:rPr>
              <a:t>Юнармейское движение в школах</a:t>
            </a:r>
            <a:r>
              <a:rPr lang="ru-RU" sz="2000" dirty="0">
                <a:latin typeface="Bookman Old Style" panose="02050604050505020204" pitchFamily="18" charset="0"/>
              </a:rPr>
              <a:t> </a:t>
            </a:r>
            <a:endParaRPr lang="ru-RU" sz="2000" b="1" dirty="0">
              <a:latin typeface="Bookman Old Style" panose="020506040505050202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21 </a:t>
            </a:r>
            <a:r>
              <a:rPr lang="ru-RU" sz="2000" dirty="0">
                <a:latin typeface="Bookman Old Style" panose="02050604050505020204" pitchFamily="18" charset="0"/>
              </a:rPr>
              <a:t>юнармейских отрядов, в прошлом уч.году-15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299 </a:t>
            </a:r>
            <a:r>
              <a:rPr lang="ru-RU" sz="2000" dirty="0">
                <a:latin typeface="Bookman Old Style" panose="02050604050505020204" pitchFamily="18" charset="0"/>
              </a:rPr>
              <a:t>юнармейцев</a:t>
            </a:r>
          </a:p>
          <a:p>
            <a:endParaRPr lang="ru-RU" sz="2000" b="1" dirty="0">
              <a:latin typeface="Bookman Old Style" panose="02050604050505020204" pitchFamily="18" charset="0"/>
            </a:endParaRPr>
          </a:p>
          <a:p>
            <a:r>
              <a:rPr lang="ru-RU" sz="2000" b="1" dirty="0">
                <a:latin typeface="Bookman Old Style" panose="02050604050505020204" pitchFamily="18" charset="0"/>
              </a:rPr>
              <a:t>Военно-спортивные направления в школах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кадетские классы, «Юные пожарные» -  21  обучающихся</a:t>
            </a:r>
          </a:p>
          <a:p>
            <a:r>
              <a:rPr lang="ru-RU" sz="2000" dirty="0">
                <a:latin typeface="Bookman Old Style" panose="02050604050505020204" pitchFamily="18" charset="0"/>
              </a:rPr>
              <a:t>«Юные инспектора движения» -  66 (66)  обучающихся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РДДМ </a:t>
            </a:r>
            <a:r>
              <a:rPr lang="ru-RU" sz="2000" dirty="0">
                <a:latin typeface="Bookman Old Style" panose="02050604050505020204" pitchFamily="18" charset="0"/>
              </a:rPr>
              <a:t>– 5 образовательных организаций (</a:t>
            </a:r>
            <a:r>
              <a:rPr lang="ru-RU" sz="2000" dirty="0" err="1">
                <a:latin typeface="Bookman Old Style" panose="02050604050505020204" pitchFamily="18" charset="0"/>
              </a:rPr>
              <a:t>Ординская</a:t>
            </a:r>
            <a:r>
              <a:rPr lang="ru-RU" sz="2000" dirty="0">
                <a:latin typeface="Bookman Old Style" panose="02050604050505020204" pitchFamily="18" charset="0"/>
              </a:rPr>
              <a:t> СОШ, </a:t>
            </a:r>
            <a:r>
              <a:rPr lang="ru-RU" sz="2000" dirty="0" err="1">
                <a:latin typeface="Bookman Old Style" panose="02050604050505020204" pitchFamily="18" charset="0"/>
              </a:rPr>
              <a:t>Медянская</a:t>
            </a:r>
            <a:r>
              <a:rPr lang="ru-RU" sz="2000" dirty="0">
                <a:latin typeface="Bookman Old Style" panose="02050604050505020204" pitchFamily="18" charset="0"/>
              </a:rPr>
              <a:t> СОШ, </a:t>
            </a:r>
            <a:r>
              <a:rPr lang="ru-RU" sz="2000" dirty="0" err="1">
                <a:latin typeface="Bookman Old Style" panose="02050604050505020204" pitchFamily="18" charset="0"/>
              </a:rPr>
              <a:t>Красноясыльская</a:t>
            </a:r>
            <a:r>
              <a:rPr lang="ru-RU" sz="2000" dirty="0">
                <a:latin typeface="Bookman Old Style" panose="02050604050505020204" pitchFamily="18" charset="0"/>
              </a:rPr>
              <a:t> ООШ, </a:t>
            </a:r>
            <a:r>
              <a:rPr lang="ru-RU" sz="2000" dirty="0" err="1">
                <a:latin typeface="Bookman Old Style" panose="02050604050505020204" pitchFamily="18" charset="0"/>
              </a:rPr>
              <a:t>Карьевская</a:t>
            </a:r>
            <a:r>
              <a:rPr lang="ru-RU" sz="2000" dirty="0">
                <a:latin typeface="Bookman Old Style" panose="02050604050505020204" pitchFamily="18" charset="0"/>
              </a:rPr>
              <a:t> СОШ, </a:t>
            </a:r>
            <a:r>
              <a:rPr lang="ru-RU" sz="2000" dirty="0" err="1">
                <a:latin typeface="Bookman Old Style" panose="02050604050505020204" pitchFamily="18" charset="0"/>
              </a:rPr>
              <a:t>Ашапская</a:t>
            </a:r>
            <a:r>
              <a:rPr lang="ru-RU" sz="2000" dirty="0">
                <a:latin typeface="Bookman Old Style" panose="02050604050505020204" pitchFamily="18" charset="0"/>
              </a:rPr>
              <a:t> СОШ)</a:t>
            </a:r>
          </a:p>
          <a:p>
            <a:endParaRPr lang="ru-RU" sz="2000" dirty="0">
              <a:latin typeface="Bookman Old Style" panose="02050604050505020204" pitchFamily="18" charset="0"/>
            </a:endParaRPr>
          </a:p>
          <a:p>
            <a:endParaRPr lang="ru-RU" sz="14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26080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DBDCD-F16A-4C05-80E8-00B3311F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265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Учебная неделя начинается с разговоров о важном!</a:t>
            </a:r>
            <a:br>
              <a:rPr lang="ru-RU" sz="2400" b="1" dirty="0"/>
            </a:br>
            <a:r>
              <a:rPr lang="ru-RU" sz="2400" b="1" dirty="0"/>
              <a:t>Ключевые темы: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Picture 16" descr="https://sun9-10.userapi.com/impg/Gp33MBpcbuA_ZEJJtzSllXY1E5Ek0yuStizRhQ/YcBhWEg5DJw.jpg?size=1280x638&amp;quality=95&amp;sign=95e24c76e0741d17cc1ed77b928aaeb4&amp;type=album">
            <a:extLst>
              <a:ext uri="{FF2B5EF4-FFF2-40B4-BE49-F238E27FC236}">
                <a16:creationId xmlns:a16="http://schemas.microsoft.com/office/drawing/2014/main" id="{5F7FF396-C048-42A2-8D46-4E11C63575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0" y="887015"/>
            <a:ext cx="3038302" cy="15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un9-74.userapi.com/impg/fUUvjLskToMD34KbLkpO2J20dbcYWpIwNqNEWA/-w6w_KIbJ7s.jpg?size=1280x1280&amp;quality=95&amp;sign=3ea37b9a9dc8aba264b195217591df74&amp;type=album">
            <a:extLst>
              <a:ext uri="{FF2B5EF4-FFF2-40B4-BE49-F238E27FC236}">
                <a16:creationId xmlns:a16="http://schemas.microsoft.com/office/drawing/2014/main" id="{C5BB9253-270C-4720-8668-3CBC3253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12" y="730083"/>
            <a:ext cx="1451751" cy="145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sun9-53.userapi.com/impg/tQUszdbz_Hk8VN5pNu7uVx08GNNWVvWvAaXmzQ/hSqcGGJY0V8.jpg?size=1280x720&amp;quality=95&amp;sign=de92d5258bf115c731aa5b9528501a8b&amp;type=album">
            <a:extLst>
              <a:ext uri="{FF2B5EF4-FFF2-40B4-BE49-F238E27FC236}">
                <a16:creationId xmlns:a16="http://schemas.microsoft.com/office/drawing/2014/main" id="{7F03FBBB-B547-4595-9778-6AE294596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9528" y="771255"/>
            <a:ext cx="3133345" cy="147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s://sun9-55.userapi.com/impg/1wTUjZbCZgjsA82QmDaVBUiH-Q3bYxlQIy05cQ/i1a5a4qDXT8.jpg?size=1080x1080&amp;quality=95&amp;sign=1b0f7ad4083fd43b425e823d6d52255e&amp;type=album">
            <a:extLst>
              <a:ext uri="{FF2B5EF4-FFF2-40B4-BE49-F238E27FC236}">
                <a16:creationId xmlns:a16="http://schemas.microsoft.com/office/drawing/2014/main" id="{382934BF-A0AC-4AF1-9975-FF3C30475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873" y="251612"/>
            <a:ext cx="1511555" cy="15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sun9-37.userapi.com/impg/bT36f1SPYtFnsprauJIPsM_FyYm4UIBk1eKFsw/psq1Hkirmkg.jpg?size=1080x1080&amp;quality=95&amp;sign=40291112f7f479b2ea3201a56f359d44&amp;type=album">
            <a:extLst>
              <a:ext uri="{FF2B5EF4-FFF2-40B4-BE49-F238E27FC236}">
                <a16:creationId xmlns:a16="http://schemas.microsoft.com/office/drawing/2014/main" id="{069732AF-7CF8-4C1F-BD23-57D5861A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79" y="375082"/>
            <a:ext cx="1491642" cy="149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892BBF-B87C-453E-9C15-AAD21CD29186}"/>
              </a:ext>
            </a:extLst>
          </p:cNvPr>
          <p:cNvSpPr/>
          <p:nvPr/>
        </p:nvSpPr>
        <p:spPr>
          <a:xfrm>
            <a:off x="402957" y="2546792"/>
            <a:ext cx="8741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100 %</a:t>
            </a:r>
            <a:r>
              <a:rPr lang="ru-RU" b="1" dirty="0">
                <a:latin typeface="Montserrat" panose="00000500000000000000" pitchFamily="2" charset="-52"/>
              </a:rPr>
              <a:t> обучающихся охвачены разговорами о важном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05DAB2-91DE-475B-B304-E6CE8AB2F272}"/>
              </a:ext>
            </a:extLst>
          </p:cNvPr>
          <p:cNvSpPr/>
          <p:nvPr/>
        </p:nvSpPr>
        <p:spPr>
          <a:xfrm>
            <a:off x="402957" y="3058828"/>
            <a:ext cx="7135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Наш флаг – наше единство!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4CD272-B91F-4A55-A789-6DE21780EF62}"/>
              </a:ext>
            </a:extLst>
          </p:cNvPr>
          <p:cNvSpPr/>
          <p:nvPr/>
        </p:nvSpPr>
        <p:spPr>
          <a:xfrm>
            <a:off x="268320" y="3458938"/>
            <a:ext cx="38852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Построение классов перед первым уроком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Вынос флага знаменной группой (</a:t>
            </a:r>
            <a:r>
              <a:rPr lang="ru-RU" i="1" dirty="0">
                <a:latin typeface="Montserrat" panose="00000500000000000000" pitchFamily="2" charset="-52"/>
              </a:rPr>
              <a:t>обучающиеся, показавшие высокие достижения в учебе, спорте и творчестве</a:t>
            </a:r>
            <a:r>
              <a:rPr lang="ru-RU" dirty="0">
                <a:latin typeface="Montserrat" panose="00000500000000000000" pitchFamily="2" charset="-5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Информационная часть мероприятия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4DCF50-E175-4A22-9DE7-07F4D4E06087}"/>
              </a:ext>
            </a:extLst>
          </p:cNvPr>
          <p:cNvSpPr/>
          <p:nvPr/>
        </p:nvSpPr>
        <p:spPr>
          <a:xfrm>
            <a:off x="4253701" y="3058828"/>
            <a:ext cx="36659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PermianSlabSerifTypeface" panose="02000000000000000000" pitchFamily="50" charset="0"/>
              </a:rPr>
              <a:t>В жизни всегда есть место подвигу</a:t>
            </a:r>
            <a:r>
              <a:rPr lang="en-US" sz="2400" b="1" dirty="0">
                <a:solidFill>
                  <a:srgbClr val="C00000"/>
                </a:solidFill>
                <a:latin typeface="PermianSlabSerifTypeface" panose="02000000000000000000" pitchFamily="50" charset="0"/>
              </a:rPr>
              <a:t>!</a:t>
            </a:r>
            <a:endParaRPr lang="ru-RU" sz="2400" b="1" dirty="0">
              <a:solidFill>
                <a:srgbClr val="C00000"/>
              </a:solidFill>
              <a:latin typeface="PermianSlabSerifTypeface" panose="02000000000000000000" pitchFamily="50" charset="0"/>
            </a:endParaRPr>
          </a:p>
          <a:p>
            <a:r>
              <a:rPr lang="ru-RU" b="1" dirty="0">
                <a:latin typeface="Montserrat" panose="00000500000000000000"/>
              </a:rPr>
              <a:t> Всероссийский образовательный проект «Парта Героя» </a:t>
            </a:r>
            <a:r>
              <a:rPr lang="ru-RU" dirty="0">
                <a:latin typeface="Montserrat" panose="00000500000000000000"/>
              </a:rPr>
              <a:t>(в рамках проекта «Новая школа» партии «Единая Россия») 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C6DF5E-8714-42E3-968C-2FC9FC4EABC2}"/>
              </a:ext>
            </a:extLst>
          </p:cNvPr>
          <p:cNvSpPr/>
          <p:nvPr/>
        </p:nvSpPr>
        <p:spPr>
          <a:xfrm>
            <a:off x="8222873" y="4824858"/>
            <a:ext cx="3130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/>
              </a:rPr>
              <a:t>создание экспозиций, посвященных памяти</a:t>
            </a:r>
            <a:br>
              <a:rPr lang="ru-RU" dirty="0">
                <a:latin typeface="Montserrat" panose="00000500000000000000"/>
              </a:rPr>
            </a:br>
            <a:r>
              <a:rPr lang="ru-RU" dirty="0">
                <a:latin typeface="Montserrat" panose="00000500000000000000"/>
              </a:rPr>
              <a:t>героев-выпускников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/>
              </a:rPr>
              <a:t>музейные уголки памяти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/>
              </a:rPr>
              <a:t>проведение мероприятий в память о героях </a:t>
            </a:r>
            <a:endParaRPr lang="ru-RU" dirty="0"/>
          </a:p>
        </p:txBody>
      </p:sp>
      <p:pic>
        <p:nvPicPr>
          <p:cNvPr id="3076" name="Picture 4" descr="pic">
            <a:extLst>
              <a:ext uri="{FF2B5EF4-FFF2-40B4-BE49-F238E27FC236}">
                <a16:creationId xmlns:a16="http://schemas.microsoft.com/office/drawing/2014/main" id="{81F7F7F3-4163-4BC9-8FF6-8780FE14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50" y="2021518"/>
            <a:ext cx="2501955" cy="257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1595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EE91B-4340-4515-AF3B-9F1DDBC4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912" y="365125"/>
            <a:ext cx="5975888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PermianSlabSerifTypeface" panose="02000000000000000000" pitchFamily="50" charset="0"/>
              </a:rPr>
              <a:t>Музей – это о нас и для нас!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3D02B7-5945-4E93-B50E-FFDA5CE4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193369"/>
            <a:ext cx="5867400" cy="49835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2 школьных музея имеют аттестацию: МБОУ «</a:t>
            </a:r>
            <a:r>
              <a:rPr lang="ru-RU" dirty="0" err="1"/>
              <a:t>Карьевская</a:t>
            </a:r>
            <a:r>
              <a:rPr lang="ru-RU" dirty="0"/>
              <a:t> СОШ»(рук. </a:t>
            </a:r>
            <a:r>
              <a:rPr lang="ru-RU" dirty="0" err="1"/>
              <a:t>Фатыкова</a:t>
            </a:r>
            <a:r>
              <a:rPr lang="ru-RU" dirty="0"/>
              <a:t> З.Х.), МБОУ  «</a:t>
            </a:r>
            <a:r>
              <a:rPr lang="ru-RU" dirty="0" err="1"/>
              <a:t>Красноясыльская</a:t>
            </a:r>
            <a:r>
              <a:rPr lang="ru-RU" dirty="0"/>
              <a:t> ООШ» (</a:t>
            </a:r>
            <a:r>
              <a:rPr lang="ru-RU" dirty="0" err="1"/>
              <a:t>рук.Бабушкина</a:t>
            </a:r>
            <a:r>
              <a:rPr lang="ru-RU" dirty="0"/>
              <a:t> З.С.). </a:t>
            </a:r>
          </a:p>
          <a:p>
            <a:pPr algn="just"/>
            <a:r>
              <a:rPr lang="ru-RU" dirty="0"/>
              <a:t> МБОУ «</a:t>
            </a:r>
            <a:r>
              <a:rPr lang="ru-RU" dirty="0" err="1"/>
              <a:t>Ашапская</a:t>
            </a:r>
            <a:r>
              <a:rPr lang="ru-RU" dirty="0"/>
              <a:t> СОШ» филиал «</a:t>
            </a:r>
            <a:r>
              <a:rPr lang="ru-RU" dirty="0" err="1"/>
              <a:t>Малоашапская</a:t>
            </a:r>
            <a:r>
              <a:rPr lang="ru-RU" dirty="0"/>
              <a:t> ООШ» работают  совместно с поселением, (рук. </a:t>
            </a:r>
            <a:r>
              <a:rPr lang="ru-RU" dirty="0" err="1"/>
              <a:t>Аросланова</a:t>
            </a:r>
            <a:r>
              <a:rPr lang="ru-RU" dirty="0"/>
              <a:t> </a:t>
            </a:r>
            <a:r>
              <a:rPr lang="ru-RU" dirty="0" err="1"/>
              <a:t>Фаиля</a:t>
            </a:r>
            <a:r>
              <a:rPr lang="ru-RU" dirty="0"/>
              <a:t> </a:t>
            </a:r>
            <a:r>
              <a:rPr lang="ru-RU" dirty="0" err="1"/>
              <a:t>Закиевна</a:t>
            </a:r>
            <a:r>
              <a:rPr lang="ru-RU" dirty="0"/>
              <a:t>).</a:t>
            </a:r>
          </a:p>
          <a:p>
            <a:pPr algn="just"/>
            <a:r>
              <a:rPr lang="ru-RU" dirty="0"/>
              <a:t>Возобновил работу аттестованный музей в с.</a:t>
            </a:r>
            <a:r>
              <a:rPr lang="en-US" dirty="0"/>
              <a:t>II-</a:t>
            </a:r>
            <a:r>
              <a:rPr lang="ru-RU" dirty="0"/>
              <a:t>Ключики (рук. Теплых В.В.) </a:t>
            </a:r>
          </a:p>
          <a:p>
            <a:pPr algn="just"/>
            <a:r>
              <a:rPr lang="ru-RU" dirty="0"/>
              <a:t>МБОУ «</a:t>
            </a:r>
            <a:r>
              <a:rPr lang="ru-RU" dirty="0" err="1"/>
              <a:t>Медянская</a:t>
            </a:r>
            <a:r>
              <a:rPr lang="ru-RU" dirty="0"/>
              <a:t> СОШ»  школьный музей создан, но не имеет аттестации</a:t>
            </a:r>
          </a:p>
          <a:p>
            <a:endParaRPr lang="ru-RU" dirty="0"/>
          </a:p>
        </p:txBody>
      </p:sp>
      <p:pic>
        <p:nvPicPr>
          <p:cNvPr id="4" name="Picture 2" descr="ddDrYWAZfTU">
            <a:extLst>
              <a:ext uri="{FF2B5EF4-FFF2-40B4-BE49-F238E27FC236}">
                <a16:creationId xmlns:a16="http://schemas.microsoft.com/office/drawing/2014/main" id="{92B92847-3BEA-4C63-B966-FCB68361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7" y="3527344"/>
            <a:ext cx="3029382" cy="302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HetnBP0LLE">
            <a:extLst>
              <a:ext uri="{FF2B5EF4-FFF2-40B4-BE49-F238E27FC236}">
                <a16:creationId xmlns:a16="http://schemas.microsoft.com/office/drawing/2014/main" id="{F98E4865-95A6-4330-ACC2-B8701639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4" y="360108"/>
            <a:ext cx="4424788" cy="297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1919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9D4D4-95D6-421C-BA3C-CB0091B1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Маленькие дела с большой любовью!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ECCD8B-47DD-46C9-9AD6-460D368A0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i="1" u="sng" dirty="0">
                <a:solidFill>
                  <a:srgbClr val="0070C0"/>
                </a:solidFill>
                <a:latin typeface="Montserrat" panose="00000500000000000000" pitchFamily="2" charset="-52"/>
              </a:rPr>
              <a:t>#</a:t>
            </a:r>
            <a:r>
              <a:rPr lang="ru-RU" i="1" u="sng" dirty="0" err="1">
                <a:solidFill>
                  <a:srgbClr val="0070C0"/>
                </a:solidFill>
                <a:latin typeface="Montserrat" panose="00000500000000000000" pitchFamily="2" charset="-52"/>
              </a:rPr>
              <a:t>МыВместе</a:t>
            </a:r>
            <a:endParaRPr lang="ru-RU" i="1" u="sng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i="1" u="sng" dirty="0">
                <a:solidFill>
                  <a:srgbClr val="0070C0"/>
                </a:solidFill>
                <a:latin typeface="Montserrat" panose="00000500000000000000" pitchFamily="2" charset="-52"/>
              </a:rPr>
              <a:t>#</a:t>
            </a:r>
            <a:r>
              <a:rPr lang="ru-RU" i="1" u="sng" dirty="0" err="1">
                <a:solidFill>
                  <a:srgbClr val="0070C0"/>
                </a:solidFill>
                <a:latin typeface="Montserrat" panose="00000500000000000000" pitchFamily="2" charset="-52"/>
              </a:rPr>
              <a:t>МыРядом</a:t>
            </a:r>
            <a:endParaRPr lang="ru-RU" i="1" u="sng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i="1" u="sng" dirty="0">
                <a:solidFill>
                  <a:srgbClr val="0070C0"/>
                </a:solidFill>
                <a:latin typeface="Montserrat" panose="00000500000000000000" pitchFamily="2" charset="-52"/>
              </a:rPr>
              <a:t>#</a:t>
            </a:r>
            <a:r>
              <a:rPr lang="ru-RU" i="1" u="sng" dirty="0" err="1">
                <a:solidFill>
                  <a:srgbClr val="0070C0"/>
                </a:solidFill>
                <a:latin typeface="Montserrat" panose="00000500000000000000" pitchFamily="2" charset="-52"/>
              </a:rPr>
              <a:t>ОткрытыеСердца</a:t>
            </a:r>
            <a:endParaRPr lang="ru-RU" i="1" u="sng" dirty="0">
              <a:solidFill>
                <a:srgbClr val="0070C0"/>
              </a:solidFill>
              <a:latin typeface="Montserrat" panose="00000500000000000000" pitchFamily="2" charset="-52"/>
            </a:endParaRP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i="1" u="sng" dirty="0">
                <a:solidFill>
                  <a:srgbClr val="0070C0"/>
                </a:solidFill>
                <a:latin typeface="Montserrat" panose="00000500000000000000" pitchFamily="2" charset="-52"/>
              </a:rPr>
              <a:t>#</a:t>
            </a:r>
            <a:r>
              <a:rPr lang="ru-RU" i="1" u="sng" dirty="0" err="1">
                <a:solidFill>
                  <a:srgbClr val="0070C0"/>
                </a:solidFill>
                <a:latin typeface="Montserrat" panose="00000500000000000000" pitchFamily="2" charset="-52"/>
              </a:rPr>
              <a:t>ВремяДобрыхДел</a:t>
            </a:r>
            <a:endParaRPr lang="ru-RU" i="1" u="sng" dirty="0">
              <a:solidFill>
                <a:srgbClr val="0070C0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32A259-EE96-4180-B42A-6D65E1497823}"/>
              </a:ext>
            </a:extLst>
          </p:cNvPr>
          <p:cNvSpPr/>
          <p:nvPr/>
        </p:nvSpPr>
        <p:spPr>
          <a:xfrm rot="10800000" flipV="1">
            <a:off x="862904" y="4453142"/>
            <a:ext cx="7240477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Montserrat" panose="00000500000000000000" pitchFamily="2" charset="-52"/>
              </a:rPr>
              <a:t>изготовление окопных свечей, маскировочных сетей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Montserrat" panose="00000500000000000000" pitchFamily="2" charset="-52"/>
              </a:rPr>
              <a:t>открытки и письма участникам СВО</a:t>
            </a: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latin typeface="Montserrat" panose="00000500000000000000" pitchFamily="2" charset="-52"/>
              </a:rPr>
              <a:t>гуманитарная помощь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2C25C-0B4A-478F-8A6E-060910ED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1"/>
          <a:stretch/>
        </p:blipFill>
        <p:spPr>
          <a:xfrm>
            <a:off x="5251204" y="1440920"/>
            <a:ext cx="1942837" cy="2300286"/>
          </a:xfrm>
          <a:prstGeom prst="rect">
            <a:avLst/>
          </a:prstGeom>
        </p:spPr>
      </p:pic>
      <p:pic>
        <p:nvPicPr>
          <p:cNvPr id="7" name="Picture 4" descr="https://sun9-32.userapi.com/impg/8JywTBLxH5ylQIlw6smE1vTY58-VqRn3krBIPg/g9rV2_2YqnY.jpg?size=1280x853&amp;quality=95&amp;sign=70e0cc06de2c2a46df321f333dacd7a1&amp;type=album">
            <a:extLst>
              <a:ext uri="{FF2B5EF4-FFF2-40B4-BE49-F238E27FC236}">
                <a16:creationId xmlns:a16="http://schemas.microsoft.com/office/drawing/2014/main" id="{5FB216DA-23AC-4D47-9FF2-FBDF82B1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81" y="1440920"/>
            <a:ext cx="3318006" cy="22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9">
            <a:extLst>
              <a:ext uri="{FF2B5EF4-FFF2-40B4-BE49-F238E27FC236}">
                <a16:creationId xmlns:a16="http://schemas.microsoft.com/office/drawing/2014/main" id="{CF357F2D-3FCB-48B8-89C5-F660FA272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41" y="3952068"/>
            <a:ext cx="2999699" cy="27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17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vetlana-smirnova.dou-malysh.ru/images/deti_14.png">
            <a:extLst>
              <a:ext uri="{FF2B5EF4-FFF2-40B4-BE49-F238E27FC236}">
                <a16:creationId xmlns:a16="http://schemas.microsoft.com/office/drawing/2014/main" id="{87B1D4CD-200C-43D7-A3D0-DA59A89B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00" y="2666894"/>
            <a:ext cx="4317301" cy="36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4">
            <a:extLst>
              <a:ext uri="{FF2B5EF4-FFF2-40B4-BE49-F238E27FC236}">
                <a16:creationId xmlns:a16="http://schemas.microsoft.com/office/drawing/2014/main" id="{EDEF0C3D-34FC-4ECD-85D9-E4F5AA0F4B9E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Отдыхаем и развиваемся вместе!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5AE22-680C-49C4-ADFA-2D4D3A7854C0}"/>
              </a:ext>
            </a:extLst>
          </p:cNvPr>
          <p:cNvSpPr txBox="1"/>
          <p:nvPr/>
        </p:nvSpPr>
        <p:spPr>
          <a:xfrm>
            <a:off x="9362096" y="4178729"/>
            <a:ext cx="13837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Montserrat" panose="00000500000000000000" pitchFamily="2" charset="-52"/>
              </a:rPr>
              <a:t>15</a:t>
            </a:r>
            <a:r>
              <a:rPr lang="ru-RU" sz="1500" dirty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1500" dirty="0">
                <a:latin typeface="Montserrat" panose="00000500000000000000" pitchFamily="2" charset="-52"/>
              </a:rPr>
              <a:t>смен</a:t>
            </a:r>
          </a:p>
          <a:p>
            <a:r>
              <a:rPr lang="ru-RU" sz="1500" b="1" dirty="0">
                <a:solidFill>
                  <a:srgbClr val="C00000"/>
                </a:solidFill>
                <a:latin typeface="Montserrat" panose="00000500000000000000" pitchFamily="2" charset="-52"/>
              </a:rPr>
              <a:t>1500</a:t>
            </a:r>
            <a:r>
              <a:rPr lang="ru-RU" sz="1500" dirty="0">
                <a:latin typeface="Montserrat" panose="000005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5BA421-76F2-42B9-A4FA-A9970E45BA1A}"/>
              </a:ext>
            </a:extLst>
          </p:cNvPr>
          <p:cNvSpPr/>
          <p:nvPr/>
        </p:nvSpPr>
        <p:spPr>
          <a:xfrm>
            <a:off x="239108" y="1904476"/>
            <a:ext cx="90024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Краевые профильные лагеря научно-технической, туристско-краеведческой, экологической направленности, поддержка лидеров детских общественных объединений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EA903D-F52B-4DB7-80AC-EFFA50665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9" y="2568628"/>
            <a:ext cx="2267119" cy="1511708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F93FA449-A7EE-4C65-8B87-26D72CEBE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9631" y="2568628"/>
            <a:ext cx="2153822" cy="151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VomvaHGlUA.jpg">
            <a:extLst>
              <a:ext uri="{FF2B5EF4-FFF2-40B4-BE49-F238E27FC236}">
                <a16:creationId xmlns:a16="http://schemas.microsoft.com/office/drawing/2014/main" id="{1E34254F-F70B-4FA4-846A-CEC55BB78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12" y="2561976"/>
            <a:ext cx="2288429" cy="152681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19551F6-7797-4E23-A160-FDE0BBF3C20E}"/>
              </a:ext>
            </a:extLst>
          </p:cNvPr>
          <p:cNvSpPr/>
          <p:nvPr/>
        </p:nvSpPr>
        <p:spPr>
          <a:xfrm>
            <a:off x="239108" y="4212271"/>
            <a:ext cx="699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Montserrat" panose="00000500000000000000" pitchFamily="2" charset="-52"/>
              </a:rPr>
              <a:t>Краевые профильные смены-погружения для детей интересующихся наукой, искусством и спортом</a:t>
            </a:r>
          </a:p>
        </p:txBody>
      </p:sp>
      <p:pic>
        <p:nvPicPr>
          <p:cNvPr id="14" name="Picture 4" descr="https://sun9-72.userapi.com/impg/zCJwAxTj8xMM5CjEH2INvVHvXxTmo7hQIpLgew/ZBrbKCyVRME.jpg?size=2560x1707&amp;quality=95&amp;sign=a29a5f27679c626b800d2f945ebc0fa6&amp;type=album">
            <a:extLst>
              <a:ext uri="{FF2B5EF4-FFF2-40B4-BE49-F238E27FC236}">
                <a16:creationId xmlns:a16="http://schemas.microsoft.com/office/drawing/2014/main" id="{36624917-81E8-416A-BECD-71F48658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4781555"/>
            <a:ext cx="2263157" cy="15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sun9-45.userapi.com/impg/dgfswOAn5dOGdUVpeJ6Coc379HA7bvLc_-4kWw/PrLJOLjWcT0.jpg?size=2560x1707&amp;quality=95&amp;sign=0089447b382ab65dc932d6cc9d26f098&amp;type=album">
            <a:extLst>
              <a:ext uri="{FF2B5EF4-FFF2-40B4-BE49-F238E27FC236}">
                <a16:creationId xmlns:a16="http://schemas.microsoft.com/office/drawing/2014/main" id="{F316BB9F-2EFE-4A79-BE45-17DE86EE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31" y="4794220"/>
            <a:ext cx="2241331" cy="14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sun9-7.userapi.com/impg/b0q3Zv07GgF5eyt0s9RG_GXjK653iYqcbdKRow/N5mds_qUzvk.jpg?size=2560x1707&amp;quality=95&amp;sign=ac486bf8f372bc95ee03f147a3fe24c9&amp;type=album">
            <a:extLst>
              <a:ext uri="{FF2B5EF4-FFF2-40B4-BE49-F238E27FC236}">
                <a16:creationId xmlns:a16="http://schemas.microsoft.com/office/drawing/2014/main" id="{1967EE26-12E7-45BD-9B8D-5384D522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18" y="4779667"/>
            <a:ext cx="2263157" cy="15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F2C137D-5CFA-44DE-9657-62CCAAF4B69B}"/>
              </a:ext>
            </a:extLst>
          </p:cNvPr>
          <p:cNvSpPr/>
          <p:nvPr/>
        </p:nvSpPr>
        <p:spPr>
          <a:xfrm>
            <a:off x="335360" y="902148"/>
            <a:ext cx="8413943" cy="62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Montserrat" panose="00000500000000000000" pitchFamily="2" charset="-52"/>
              </a:rPr>
              <a:t>Лагеря с дневным пребыванием детей на базе школ: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446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  <a:r>
              <a:rPr lang="ru-RU" sz="1600" dirty="0">
                <a:latin typeface="Montserrat" panose="00000500000000000000" pitchFamily="2" charset="-52"/>
              </a:rPr>
              <a:t>школ,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827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  <a:r>
              <a:rPr lang="ru-RU" sz="1600" dirty="0">
                <a:latin typeface="Montserrat" panose="00000500000000000000" pitchFamily="2" charset="-52"/>
              </a:rPr>
              <a:t>смен,</a:t>
            </a:r>
            <a:r>
              <a:rPr lang="ru-RU" sz="1600" b="1" dirty="0">
                <a:latin typeface="Montserrat" panose="00000500000000000000" pitchFamily="2" charset="-52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Montserrat" panose="00000500000000000000" pitchFamily="2" charset="-52"/>
              </a:rPr>
              <a:t>63 013 </a:t>
            </a:r>
            <a:r>
              <a:rPr lang="ru-RU" sz="1600" dirty="0">
                <a:latin typeface="Montserrat" panose="00000500000000000000" pitchFamily="2" charset="-52"/>
              </a:rPr>
              <a:t>человек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FB97FF4-96B2-41F0-902E-66F664AC66C5}"/>
              </a:ext>
            </a:extLst>
          </p:cNvPr>
          <p:cNvSpPr/>
          <p:nvPr/>
        </p:nvSpPr>
        <p:spPr>
          <a:xfrm>
            <a:off x="335360" y="1572680"/>
            <a:ext cx="28001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latin typeface="Montserrat" panose="00000500000000000000" pitchFamily="2" charset="-52"/>
              </a:rPr>
              <a:t>Профильные смены:</a:t>
            </a:r>
          </a:p>
        </p:txBody>
      </p:sp>
    </p:spTree>
    <p:extLst>
      <p:ext uri="{BB962C8B-B14F-4D97-AF65-F5344CB8AC3E}">
        <p14:creationId xmlns:p14="http://schemas.microsoft.com/office/powerpoint/2010/main" val="33146718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3C57A60A-2795-412A-9739-9420BFE60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332656"/>
            <a:ext cx="7315200" cy="115212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Всего за оздоровительную кампанию 2023 года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было оздоровлено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1579 детей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3A5E5A68-ED23-4A45-8306-F44D224D7FA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346914" y="1628800"/>
            <a:ext cx="5563893" cy="45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altLang="ko-KR" sz="2000" dirty="0">
              <a:solidFill>
                <a:schemeClr val="accent5">
                  <a:lumMod val="25000"/>
                </a:schemeClr>
              </a:solidFill>
              <a:latin typeface="Verdana" pitchFamily="34" charset="0"/>
              <a:ea typeface="굴림" charset="-127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Загородные оздоровительные лагеря – 159 детей,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Лагеря дневного пребывания – 643,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Лагеря труда и отдыха – 88,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Разновозрастные отряды – 510,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Лагеря досуга и отдыха– 190,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Детский специализированный (профильный лагерь) на базе МКОУ «</a:t>
            </a:r>
            <a:r>
              <a:rPr lang="ru-RU" altLang="ko-KR" sz="2000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Ашапская</a:t>
            </a: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 ОШИ» - 23,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ko-KR" sz="20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굴림" charset="-127"/>
              </a:rPr>
              <a:t>Временное трудоустройство через ЦЗН –  73.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ko-KR" sz="2000" dirty="0">
              <a:solidFill>
                <a:schemeClr val="accent5">
                  <a:lumMod val="25000"/>
                </a:schemeClr>
              </a:solidFill>
              <a:latin typeface="Verdana" pitchFamily="34" charset="0"/>
              <a:ea typeface="굴림" charset="-127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ko-KR" sz="2000" dirty="0">
              <a:solidFill>
                <a:schemeClr val="accent5">
                  <a:lumMod val="25000"/>
                </a:schemeClr>
              </a:solidFill>
              <a:latin typeface="Verdana" pitchFamily="34" charset="0"/>
              <a:ea typeface="굴림" charset="-127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altLang="ko-KR" sz="2000" dirty="0">
              <a:solidFill>
                <a:schemeClr val="accent5">
                  <a:lumMod val="25000"/>
                </a:schemeClr>
              </a:solidFill>
              <a:latin typeface="Verdana" pitchFamily="34" charset="0"/>
              <a:ea typeface="굴림" charset="-127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endParaRPr lang="ru-RU" sz="2000" dirty="0"/>
          </a:p>
        </p:txBody>
      </p:sp>
      <p:pic>
        <p:nvPicPr>
          <p:cNvPr id="6" name="Picture 2" descr="C:\Users\user\Desktop\советник по воспитанию\1 июня\Tw_CnaqtQ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158" y="1428737"/>
            <a:ext cx="3024704" cy="2270891"/>
          </a:xfrm>
          <a:prstGeom prst="rect">
            <a:avLst/>
          </a:prstGeom>
          <a:noFill/>
        </p:spPr>
      </p:pic>
      <p:pic>
        <p:nvPicPr>
          <p:cNvPr id="7" name="Picture 2" descr="C:\Users\школа\Downloads\jJzJQQMSc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3" y="4143380"/>
            <a:ext cx="3143273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327AF29-C943-A560-589C-602673DD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kern="0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 </a:t>
            </a:r>
            <a:r>
              <a:rPr lang="ru-RU" sz="2000" b="1" kern="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рамках Года педагога и наставника проведен интеллектуальный конкурс для педагогов Ординского МО, который был посвящен Пермскому краю, населяющим его народам, их традициям, культуре.</a:t>
            </a:r>
            <a:br>
              <a:rPr lang="ru-RU" sz="2000" b="1" kern="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Приняли участие 7 команд из всех школ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Ординского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МО. </a:t>
            </a:r>
            <a:r>
              <a:rPr lang="ru-RU" sz="2000" b="1" kern="0" dirty="0">
                <a:solidFill>
                  <a:srgbClr val="00206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33715E-283D-73B2-25B4-B7E161D7A9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965">
            <a:off x="637416" y="2396004"/>
            <a:ext cx="2831708" cy="36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4A8507-C44E-8BAA-35BC-CB014202F1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842">
            <a:off x="7369889" y="2094560"/>
            <a:ext cx="3607631" cy="451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школа\AppData\Local\Microsoft\Windows\Temporary Internet Files\Content.Word\_DSC0682.jpg">
            <a:extLst>
              <a:ext uri="{FF2B5EF4-FFF2-40B4-BE49-F238E27FC236}">
                <a16:creationId xmlns:a16="http://schemas.microsoft.com/office/drawing/2014/main" id="{2B8BA4A8-F01E-43A8-80B3-4B6F635518FF}"/>
              </a:ext>
            </a:extLst>
          </p:cNvPr>
          <p:cNvPicPr/>
          <p:nvPr/>
        </p:nvPicPr>
        <p:blipFill>
          <a:blip r:embed="rId4" cstate="print">
            <a:lum bright="30000"/>
          </a:blip>
          <a:srcRect t="20798" r="16889" b="3971"/>
          <a:stretch>
            <a:fillRect/>
          </a:stretch>
        </p:blipFill>
        <p:spPr bwMode="auto">
          <a:xfrm>
            <a:off x="3877534" y="1866382"/>
            <a:ext cx="3236188" cy="255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1381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Отдыхаем и развиваемся вместе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372732"/>
            <a:ext cx="10515600" cy="480423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 Участие в мероприятии: </a:t>
            </a:r>
          </a:p>
          <a:p>
            <a:pPr algn="ctr">
              <a:buNone/>
            </a:pPr>
            <a:r>
              <a:rPr lang="ru-RU" sz="3200" b="1" dirty="0"/>
              <a:t>«Дети едут к детям!» </a:t>
            </a:r>
            <a:r>
              <a:rPr lang="ru-RU" dirty="0"/>
              <a:t>- 140 детей</a:t>
            </a:r>
          </a:p>
          <a:p>
            <a:pPr>
              <a:buNone/>
            </a:pPr>
            <a:r>
              <a:rPr lang="ru-RU" dirty="0" err="1"/>
              <a:t>Медянская</a:t>
            </a:r>
            <a:r>
              <a:rPr lang="ru-RU" dirty="0"/>
              <a:t> СОШ                                              </a:t>
            </a:r>
            <a:r>
              <a:rPr lang="ru-RU" dirty="0" err="1"/>
              <a:t>Шляпниковская</a:t>
            </a:r>
            <a:r>
              <a:rPr lang="ru-RU" dirty="0"/>
              <a:t> ООШ</a:t>
            </a:r>
          </a:p>
          <a:p>
            <a:pPr>
              <a:buNone/>
            </a:pPr>
            <a:r>
              <a:rPr lang="ru-RU" dirty="0" err="1"/>
              <a:t>Красноясыльская</a:t>
            </a:r>
            <a:r>
              <a:rPr lang="ru-RU" dirty="0"/>
              <a:t> ООШ                                  </a:t>
            </a:r>
            <a:r>
              <a:rPr lang="ru-RU" dirty="0" err="1"/>
              <a:t>Карьевская</a:t>
            </a:r>
            <a:r>
              <a:rPr lang="ru-RU" dirty="0"/>
              <a:t> СОШ</a:t>
            </a:r>
          </a:p>
          <a:p>
            <a:pPr>
              <a:buNone/>
            </a:pPr>
            <a:r>
              <a:rPr lang="ru-RU" dirty="0" err="1"/>
              <a:t>Ординская</a:t>
            </a:r>
            <a:r>
              <a:rPr lang="ru-RU" dirty="0"/>
              <a:t> СОШ                                               </a:t>
            </a:r>
            <a:r>
              <a:rPr lang="ru-RU" dirty="0" err="1"/>
              <a:t>Карьевская</a:t>
            </a:r>
            <a:r>
              <a:rPr lang="ru-RU" dirty="0"/>
              <a:t> СОШ</a:t>
            </a:r>
          </a:p>
          <a:p>
            <a:pPr>
              <a:buNone/>
            </a:pPr>
            <a:r>
              <a:rPr lang="ru-RU" dirty="0" err="1"/>
              <a:t>Ашапская</a:t>
            </a:r>
            <a:r>
              <a:rPr lang="ru-RU" dirty="0"/>
              <a:t> ОШИ                                                </a:t>
            </a:r>
            <a:r>
              <a:rPr lang="ru-RU" dirty="0" err="1"/>
              <a:t>Карьевская</a:t>
            </a:r>
            <a:r>
              <a:rPr lang="ru-RU" dirty="0"/>
              <a:t> СОШ</a:t>
            </a:r>
          </a:p>
          <a:p>
            <a:pPr>
              <a:buNone/>
            </a:pPr>
            <a:r>
              <a:rPr lang="ru-RU" dirty="0" err="1"/>
              <a:t>Ашапская</a:t>
            </a:r>
            <a:r>
              <a:rPr lang="ru-RU" dirty="0"/>
              <a:t> СОШ                                                 </a:t>
            </a:r>
            <a:r>
              <a:rPr lang="ru-RU" dirty="0" err="1"/>
              <a:t>Красноясыльская</a:t>
            </a:r>
            <a:r>
              <a:rPr lang="ru-RU" dirty="0"/>
              <a:t> ООШ</a:t>
            </a:r>
          </a:p>
          <a:p>
            <a:pPr>
              <a:buNone/>
            </a:pPr>
            <a:r>
              <a:rPr lang="ru-RU" dirty="0" err="1"/>
              <a:t>Ашапская</a:t>
            </a:r>
            <a:r>
              <a:rPr lang="ru-RU" dirty="0"/>
              <a:t> СОШ                                                 </a:t>
            </a:r>
            <a:r>
              <a:rPr lang="ru-RU" dirty="0" err="1"/>
              <a:t>Ашапская</a:t>
            </a:r>
            <a:r>
              <a:rPr lang="ru-RU" dirty="0"/>
              <a:t> ОШИ</a:t>
            </a:r>
          </a:p>
          <a:p>
            <a:pPr>
              <a:buNone/>
            </a:pPr>
            <a:r>
              <a:rPr lang="ru-RU" dirty="0" err="1"/>
              <a:t>Ординская</a:t>
            </a:r>
            <a:r>
              <a:rPr lang="ru-RU" dirty="0"/>
              <a:t> СОШ                                               </a:t>
            </a:r>
            <a:r>
              <a:rPr lang="ru-RU" dirty="0" err="1"/>
              <a:t>Шляпниковская</a:t>
            </a:r>
            <a:r>
              <a:rPr lang="ru-RU" dirty="0"/>
              <a:t> ООШ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4109536" y="267512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4667240" y="314806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3584808" y="3625623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с вырезом 7"/>
          <p:cNvSpPr/>
          <p:nvPr/>
        </p:nvSpPr>
        <p:spPr>
          <a:xfrm>
            <a:off x="4372510" y="410564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3199628" y="432969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4861714" y="4953305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3587293" y="532479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36BDB-26BB-451B-B917-78792A45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Сделай свою жизнь ярче. Выбирай спорт!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7EEFCB-F107-409D-8328-59DD60D1B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881"/>
            <a:ext cx="3222356" cy="509208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prstClr val="black"/>
                </a:solidFill>
                <a:latin typeface="Montserrat" panose="00000500000000000000" pitchFamily="2" charset="-52"/>
              </a:rPr>
              <a:t>Пермский край</a:t>
            </a:r>
          </a:p>
          <a:p>
            <a:r>
              <a:rPr lang="ru-RU" b="1" dirty="0">
                <a:solidFill>
                  <a:prstClr val="black"/>
                </a:solidFill>
                <a:latin typeface="Montserrat" panose="00000500000000000000" pitchFamily="2" charset="-52"/>
              </a:rPr>
              <a:t>Всероссийский образовательный проект «Самбо в школу»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20</a:t>
            </a:r>
            <a:r>
              <a:rPr lang="ru-RU" dirty="0">
                <a:solidFill>
                  <a:prstClr val="black"/>
                </a:solidFill>
                <a:latin typeface="Montserrat" panose="00000500000000000000" pitchFamily="2" charset="-52"/>
              </a:rPr>
              <a:t> муниципальных образований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61 </a:t>
            </a:r>
            <a:r>
              <a:rPr lang="ru-RU" dirty="0">
                <a:solidFill>
                  <a:prstClr val="black"/>
                </a:solidFill>
                <a:latin typeface="Montserrat" panose="00000500000000000000" pitchFamily="2" charset="-52"/>
              </a:rPr>
              <a:t>школа</a:t>
            </a:r>
          </a:p>
          <a:p>
            <a:r>
              <a:rPr lang="ru-RU" b="1" dirty="0">
                <a:solidFill>
                  <a:prstClr val="black"/>
                </a:solidFill>
                <a:latin typeface="Montserrat" panose="00000500000000000000" pitchFamily="2" charset="-52"/>
              </a:rPr>
              <a:t>Всероссийский образовательный проект «Футбол в школе»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35</a:t>
            </a:r>
            <a:r>
              <a:rPr lang="ru-RU" dirty="0">
                <a:solidFill>
                  <a:prstClr val="black"/>
                </a:solidFill>
                <a:latin typeface="Montserrat" panose="00000500000000000000" pitchFamily="2" charset="-52"/>
              </a:rPr>
              <a:t> муниципальных образований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56</a:t>
            </a:r>
            <a:r>
              <a:rPr lang="ru-RU" dirty="0">
                <a:solidFill>
                  <a:prstClr val="black"/>
                </a:solidFill>
                <a:latin typeface="Montserrat" panose="00000500000000000000" pitchFamily="2" charset="-52"/>
              </a:rPr>
              <a:t> школ</a:t>
            </a:r>
            <a:r>
              <a:rPr lang="ru-RU" b="1" dirty="0">
                <a:latin typeface="Montserrat" panose="00000500000000000000" pitchFamily="2" charset="-52"/>
              </a:rPr>
              <a:t> </a:t>
            </a:r>
          </a:p>
          <a:p>
            <a:r>
              <a:rPr lang="ru-RU" b="1" dirty="0">
                <a:latin typeface="Montserrat" panose="00000500000000000000" pitchFamily="2" charset="-52"/>
              </a:rPr>
              <a:t>Образовательный проект «Шахматы в школу»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17</a:t>
            </a:r>
            <a:r>
              <a:rPr lang="ru-RU" dirty="0">
                <a:latin typeface="Montserrat" panose="00000500000000000000" pitchFamily="2" charset="-52"/>
              </a:rPr>
              <a:t> муниципальных образований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176 </a:t>
            </a:r>
            <a:r>
              <a:rPr lang="ru-RU" dirty="0">
                <a:latin typeface="Montserrat" panose="00000500000000000000" pitchFamily="2" charset="-52"/>
              </a:rPr>
              <a:t>школ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969FE7-9721-43E8-A3FE-6204718EF76E}"/>
              </a:ext>
            </a:extLst>
          </p:cNvPr>
          <p:cNvSpPr/>
          <p:nvPr/>
        </p:nvSpPr>
        <p:spPr>
          <a:xfrm>
            <a:off x="4556502" y="1084881"/>
            <a:ext cx="67972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МБОУ «</a:t>
            </a:r>
            <a:r>
              <a:rPr lang="ru-RU" dirty="0" err="1"/>
              <a:t>Ординская</a:t>
            </a:r>
            <a:r>
              <a:rPr lang="ru-RU" dirty="0"/>
              <a:t> СОШ», МБОУ «</a:t>
            </a:r>
            <a:r>
              <a:rPr lang="ru-RU" dirty="0" err="1"/>
              <a:t>Карьевская</a:t>
            </a:r>
            <a:r>
              <a:rPr lang="ru-RU" dirty="0"/>
              <a:t> СОШ», МБОУ «</a:t>
            </a:r>
            <a:r>
              <a:rPr lang="ru-RU" dirty="0" err="1"/>
              <a:t>Ашапская</a:t>
            </a:r>
            <a:r>
              <a:rPr lang="ru-RU" dirty="0"/>
              <a:t> СОШ»</a:t>
            </a:r>
          </a:p>
          <a:p>
            <a:r>
              <a:rPr lang="ru-RU" dirty="0"/>
              <a:t> В  МБОУ «</a:t>
            </a:r>
            <a:r>
              <a:rPr lang="ru-RU" dirty="0" err="1"/>
              <a:t>Медянская</a:t>
            </a:r>
            <a:r>
              <a:rPr lang="ru-RU" dirty="0"/>
              <a:t> СОШ»  руководителем  шахматного кружка более 20 лет  является Токарева Татьяна Ивановна. Принимают участие в шахматных олимпиадах, межмуниципальных турнирах. В 2022 году </a:t>
            </a:r>
            <a:r>
              <a:rPr lang="ru-RU" dirty="0" err="1"/>
              <a:t>Галиуллин</a:t>
            </a:r>
            <a:r>
              <a:rPr lang="ru-RU" dirty="0"/>
              <a:t> Тимур, 7 класс  занял </a:t>
            </a:r>
            <a:r>
              <a:rPr lang="en-US" dirty="0"/>
              <a:t>II</a:t>
            </a:r>
            <a:r>
              <a:rPr lang="ru-RU" dirty="0"/>
              <a:t> место в </a:t>
            </a:r>
            <a:r>
              <a:rPr lang="ru-RU" dirty="0" err="1"/>
              <a:t>г.Пермь</a:t>
            </a:r>
            <a:r>
              <a:rPr lang="ru-RU" dirty="0"/>
              <a:t>; </a:t>
            </a:r>
            <a:r>
              <a:rPr lang="ru-RU" dirty="0" err="1"/>
              <a:t>Гатауллин</a:t>
            </a:r>
            <a:r>
              <a:rPr lang="ru-RU" dirty="0"/>
              <a:t> Эльвир стал победителем онлайн-олимпиады. Школа вошла в проект «Шахматы в школе» и получила оборудование: магнитные шахматы,  доску и шахматные часы.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CA5C72-C49F-4B89-BCED-CC8FAEA2E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73" y="3670204"/>
            <a:ext cx="4518582" cy="28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036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17382-096B-4904-B6EA-049B196A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756" y="365125"/>
            <a:ext cx="4550044" cy="132556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Школьный театр – новое образовательное пространство</a:t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BBA8F6-6753-41DE-98C9-3132B3C9A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5965556" cy="581183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рамках национального проекта «Образование», с целью развития творческих способностей детей в театрализованной деятельности, приобщения детей к театральной культуре в 5 школах </a:t>
            </a:r>
            <a:r>
              <a:rPr lang="ru-RU" dirty="0" err="1"/>
              <a:t>Ординского</a:t>
            </a:r>
            <a:r>
              <a:rPr lang="ru-RU" dirty="0"/>
              <a:t> МО организована работа театральных студий. На муниципальном уровне проводится фестиваль «Театральные подмостки».</a:t>
            </a:r>
          </a:p>
          <a:p>
            <a:r>
              <a:rPr lang="ru-RU" b="1" dirty="0">
                <a:solidFill>
                  <a:srgbClr val="C00000"/>
                </a:solidFill>
                <a:latin typeface="Montserrat" panose="00000500000000000000"/>
              </a:rPr>
              <a:t>Краевые мероприятия:</a:t>
            </a:r>
          </a:p>
          <a:p>
            <a:r>
              <a:rPr lang="ru-RU" b="1" dirty="0">
                <a:latin typeface="Montserrat" panose="00000500000000000000"/>
              </a:rPr>
              <a:t>27-29 августа</a:t>
            </a:r>
            <a:r>
              <a:rPr lang="ru-RU" dirty="0">
                <a:latin typeface="Montserrat" panose="00000500000000000000"/>
              </a:rPr>
              <a:t> – семинар для руководителей школьных театров </a:t>
            </a:r>
          </a:p>
          <a:p>
            <a:r>
              <a:rPr lang="ru-RU" b="1" dirty="0">
                <a:latin typeface="Montserrat" panose="00000500000000000000"/>
              </a:rPr>
              <a:t>13-18 ноября </a:t>
            </a:r>
            <a:r>
              <a:rPr lang="ru-RU" dirty="0">
                <a:latin typeface="Montserrat" panose="00000500000000000000"/>
              </a:rPr>
              <a:t>– краевой лагерь для участников школьных театров </a:t>
            </a:r>
          </a:p>
          <a:p>
            <a:r>
              <a:rPr lang="ru-RU" b="1" dirty="0">
                <a:latin typeface="Montserrat" panose="00000500000000000000"/>
              </a:rPr>
              <a:t>Ноябрь</a:t>
            </a:r>
            <a:r>
              <a:rPr lang="ru-RU" dirty="0">
                <a:latin typeface="Montserrat" panose="00000500000000000000"/>
              </a:rPr>
              <a:t> – краевой фестиваль школьных театров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D3CED4-29ED-4CD6-B076-5CA42BD3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0" b="14305"/>
          <a:stretch/>
        </p:blipFill>
        <p:spPr>
          <a:xfrm>
            <a:off x="7009761" y="1910166"/>
            <a:ext cx="4490114" cy="32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3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4C03F-C151-41AF-807D-636587CB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Национальный проект «Образование».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Прошлое, наученное настоящим – дорога в будущее!</a:t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EF096C-D075-4DB4-9BF8-A802C2F40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Созданы Центры образования цифрового и гуманитарного профилей «Точка роста»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Обновлена материально-техническая база общеобразовательных организаций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для детей с ОВЗ</a:t>
            </a:r>
          </a:p>
          <a:p>
            <a:r>
              <a:rPr lang="ru-RU" dirty="0">
                <a:latin typeface="Bookman Old Style" panose="02050604050505020204" pitchFamily="18" charset="0"/>
              </a:rPr>
              <a:t>Общеобразовательные организации получили современную компьютерную технику</a:t>
            </a:r>
          </a:p>
          <a:p>
            <a:r>
              <a:rPr lang="ru-RU" dirty="0">
                <a:latin typeface="Bookman Old Style" panose="02050604050505020204" pitchFamily="18" charset="0"/>
              </a:rPr>
              <a:t>Участие школьников в центре выявления,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поддержки и развития способностей</a:t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>и талантов у детей и молодежи «Академия первых»</a:t>
            </a:r>
          </a:p>
          <a:p>
            <a:endParaRPr lang="ru-RU" dirty="0"/>
          </a:p>
        </p:txBody>
      </p:sp>
      <p:pic>
        <p:nvPicPr>
          <p:cNvPr id="4" name="Picture 12" descr="https://gas-kvas.com/uploads/posts/2023-01/1674661555_gas-kvas-com-p-kompyuter-konturnii-risunok-9.png">
            <a:extLst>
              <a:ext uri="{FF2B5EF4-FFF2-40B4-BE49-F238E27FC236}">
                <a16:creationId xmlns:a16="http://schemas.microsoft.com/office/drawing/2014/main" id="{D286E90B-05A0-4AC5-BBB8-5201E8EF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240" y="4282528"/>
            <a:ext cx="862159" cy="7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https://yt3.googleusercontent.com/ytc/AGIKgqPErkwdbDDjelu3CpE7ArMtLEu2ojRJMcd_ISl-=s900-c-k-c0x00ffffff-no-rj">
            <a:extLst>
              <a:ext uri="{FF2B5EF4-FFF2-40B4-BE49-F238E27FC236}">
                <a16:creationId xmlns:a16="http://schemas.microsoft.com/office/drawing/2014/main" id="{4ED99318-B202-4605-B97C-4B5DFB0AB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056" y="1969113"/>
            <a:ext cx="846962" cy="8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h-poperechenskaya-r81.gosweb.gosuslugi.ru/netcat_files/120/2007/deti_s_OVZ.jpg">
            <a:extLst>
              <a:ext uri="{FF2B5EF4-FFF2-40B4-BE49-F238E27FC236}">
                <a16:creationId xmlns:a16="http://schemas.microsoft.com/office/drawing/2014/main" id="{CE73510A-0B78-4BE3-8B01-1FF7D151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160" y="3015460"/>
            <a:ext cx="827080" cy="8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mg.hhcdn.ru/zp-image/aHR0cHM6Ly9jZG4xLnpwLnJ1L2pvYi9hdHRhY2hlcy8yMDIxLzA3LzdmLzEzLzdmMTMwZmRkY2FjMmRkMWIxMzg1Zjg4NjYzNmJhYzNk.jpg">
            <a:extLst>
              <a:ext uri="{FF2B5EF4-FFF2-40B4-BE49-F238E27FC236}">
                <a16:creationId xmlns:a16="http://schemas.microsoft.com/office/drawing/2014/main" id="{7D055ADB-EE6F-4FE3-934F-74CA1EE84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3918" y="4902856"/>
            <a:ext cx="909842" cy="7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022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89C2-A4F2-4C42-A233-FD79CA51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Задачи, требующие незамедлительного решения!!!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BF517E-3194-4AC9-863D-9B882924E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Привести в надлежащее состояние данные по детям, охваченным ДО, в ЭПОС (до 01 сентября 2023 г.):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исключить «</a:t>
            </a:r>
            <a:r>
              <a:rPr lang="ru-RU" dirty="0" err="1">
                <a:latin typeface="Montserrat" panose="00000500000000000000" pitchFamily="2" charset="-52"/>
              </a:rPr>
              <a:t>задвоение</a:t>
            </a:r>
            <a:r>
              <a:rPr lang="ru-RU" dirty="0">
                <a:latin typeface="Montserrat" panose="00000500000000000000" pitchFamily="2" charset="-52"/>
              </a:rPr>
              <a:t>» данных (иные технические ошибки)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проверить внесение сведений о завершении обучения (отчислении)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latin typeface="Montserrat" panose="00000500000000000000" pitchFamily="2" charset="-52"/>
              </a:rPr>
              <a:t>исключить программы без зачислений (по которым </a:t>
            </a:r>
            <a:br>
              <a:rPr lang="ru-RU" dirty="0">
                <a:latin typeface="Montserrat" panose="00000500000000000000" pitchFamily="2" charset="-52"/>
              </a:rPr>
            </a:br>
            <a:r>
              <a:rPr lang="ru-RU" dirty="0">
                <a:latin typeface="Montserrat" panose="00000500000000000000" pitchFamily="2" charset="-52"/>
              </a:rPr>
              <a:t>не осуществляется обучение), не относящиеся к тематике ДО, не соответствующие требованиям к объему программ ДО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C00000"/>
                </a:solidFill>
                <a:latin typeface="Montserrat" panose="00000500000000000000" pitchFamily="2" charset="-52"/>
              </a:rPr>
              <a:t>обеспечить внесение данных об охвате ДО детей - инвалидов, детей с ОВЗ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0151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97D5C0A4-2423-4C3B-B6D3-9ED33173A333}"/>
              </a:ext>
            </a:extLst>
          </p:cNvPr>
          <p:cNvSpPr txBox="1">
            <a:spLocks/>
          </p:cNvSpPr>
          <p:nvPr/>
        </p:nvSpPr>
        <p:spPr>
          <a:xfrm>
            <a:off x="335360" y="49213"/>
            <a:ext cx="11521280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Школьное пространство должно быть воспитывающим!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E48E16-0544-42E6-AFDA-15B6547EC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51" y="941447"/>
            <a:ext cx="2998373" cy="1753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312F24-A8B6-4DE6-9BCA-4BB3AB8345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52" y="4613857"/>
            <a:ext cx="3240272" cy="1479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447BA2-43E6-4BEA-AD01-87C2A10F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940718"/>
            <a:ext cx="3338515" cy="17527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BC365B0-E2F8-4908-BEF2-957F6BEE3581}"/>
              </a:ext>
            </a:extLst>
          </p:cNvPr>
          <p:cNvSpPr/>
          <p:nvPr/>
        </p:nvSpPr>
        <p:spPr>
          <a:xfrm>
            <a:off x="335360" y="1017852"/>
            <a:ext cx="3554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tserrat" panose="00000500000000000000" pitchFamily="2" charset="-52"/>
              </a:rPr>
              <a:t>Обязательные экспозиции: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9795849-520E-40F4-A708-9212437E5F28}"/>
              </a:ext>
            </a:extLst>
          </p:cNvPr>
          <p:cNvSpPr/>
          <p:nvPr/>
        </p:nvSpPr>
        <p:spPr>
          <a:xfrm>
            <a:off x="335359" y="309966"/>
            <a:ext cx="5383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Montserrat" panose="00000500000000000000" pitchFamily="2" charset="-52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Montserrat" panose="00000500000000000000" pitchFamily="2" charset="-52"/>
              </a:rPr>
              <a:t>до 1 сентября 2024 г.</a:t>
            </a:r>
            <a:r>
              <a:rPr lang="ru-RU" sz="2400" dirty="0">
                <a:latin typeface="Montserrat" panose="00000500000000000000" pitchFamily="2" charset="-52"/>
              </a:rPr>
              <a:t> – </a:t>
            </a:r>
            <a:r>
              <a:rPr lang="ru-RU" sz="2400" b="1" dirty="0">
                <a:latin typeface="Montserrat" panose="00000500000000000000" pitchFamily="2" charset="-52"/>
              </a:rPr>
              <a:t>100 %</a:t>
            </a:r>
            <a:r>
              <a:rPr lang="ru-RU" sz="2400" dirty="0">
                <a:latin typeface="Montserrat" panose="00000500000000000000" pitchFamily="2" charset="-52"/>
              </a:rPr>
              <a:t> школ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EB03CE-A393-4B87-A984-B29468F2B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4613857"/>
            <a:ext cx="2997721" cy="15840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24A5BD-3197-4700-BB5B-7968CF3A7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45" y="2820153"/>
            <a:ext cx="3201979" cy="168153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88FB93-ED28-478B-9A7B-DF39D353A6A5}"/>
              </a:ext>
            </a:extLst>
          </p:cNvPr>
          <p:cNvSpPr/>
          <p:nvPr/>
        </p:nvSpPr>
        <p:spPr>
          <a:xfrm>
            <a:off x="335361" y="1417962"/>
            <a:ext cx="484107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latin typeface="Montserrat" panose="00000500000000000000" pitchFamily="2" charset="-52"/>
              </a:rPr>
              <a:t>Государственные символы Российской Федерации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2000" b="1" dirty="0">
                <a:latin typeface="Montserrat" panose="00000500000000000000" pitchFamily="2" charset="-52"/>
              </a:rPr>
              <a:t>Возможности и проекты для детей: 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РДДМ «Движение первых»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программа «Орлята России»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«Навигаторы детства»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платформа проектов «Добро.ru»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МДЦ «Артек», ВДЦ «Орленок», ВДЦ «Океан», ВДЦ «Смена»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образовательный центр «Сириус»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Всероссийский проект «Билет в будущее»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платформа проектов «Россия – страна возможностей»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Всероссийский конкурс «Большая перемена»</a:t>
            </a:r>
          </a:p>
          <a:p>
            <a:pPr marL="358775" indent="-358775">
              <a:buFont typeface="Wingdings" panose="05000000000000000000" pitchFamily="2" charset="2"/>
              <a:buChar char="§"/>
            </a:pPr>
            <a:r>
              <a:rPr lang="ru-RU" sz="2000" dirty="0">
                <a:latin typeface="Montserrat" panose="00000500000000000000" pitchFamily="2" charset="-52"/>
              </a:rPr>
              <a:t>Общество «ЗНАНИЕ» и т.д.</a:t>
            </a:r>
          </a:p>
        </p:txBody>
      </p:sp>
    </p:spTree>
    <p:extLst>
      <p:ext uri="{BB962C8B-B14F-4D97-AF65-F5344CB8AC3E}">
        <p14:creationId xmlns:p14="http://schemas.microsoft.com/office/powerpoint/2010/main" val="26650916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102A97B0-432D-4640-BF0E-AA4CE7DBB611}"/>
              </a:ext>
            </a:extLst>
          </p:cNvPr>
          <p:cNvSpPr txBox="1">
            <a:spLocks/>
          </p:cNvSpPr>
          <p:nvPr/>
        </p:nvSpPr>
        <p:spPr>
          <a:xfrm>
            <a:off x="614558" y="6494443"/>
            <a:ext cx="2520950" cy="338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4A0CD1F-CDE4-4EBB-9E73-8F0400F3449F}"/>
              </a:ext>
            </a:extLst>
          </p:cNvPr>
          <p:cNvSpPr txBox="1">
            <a:spLocks/>
          </p:cNvSpPr>
          <p:nvPr/>
        </p:nvSpPr>
        <p:spPr>
          <a:xfrm>
            <a:off x="3258350" y="6438293"/>
            <a:ext cx="5675300" cy="4047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/>
          </a:p>
        </p:txBody>
      </p:sp>
      <p:sp>
        <p:nvSpPr>
          <p:cNvPr id="6" name="Объект 3">
            <a:extLst>
              <a:ext uri="{FF2B5EF4-FFF2-40B4-BE49-F238E27FC236}">
                <a16:creationId xmlns:a16="http://schemas.microsoft.com/office/drawing/2014/main" id="{E25B7F5E-6D4D-451D-B2E3-BB24ED326C09}"/>
              </a:ext>
            </a:extLst>
          </p:cNvPr>
          <p:cNvSpPr txBox="1">
            <a:spLocks/>
          </p:cNvSpPr>
          <p:nvPr/>
        </p:nvSpPr>
        <p:spPr>
          <a:xfrm>
            <a:off x="618264" y="1290214"/>
            <a:ext cx="6352311" cy="3042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Не забываем про детей-инвалидов и детей с ОВЗ в дополнительном образовании!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Театральные кружки, музеи, хоры, спортивные и туристические клубы –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в каждой школе!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Помним о Героях!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Вовлекаем в Движение Первых школьников и студентов!</a:t>
            </a:r>
          </a:p>
          <a:p>
            <a:pPr marL="342900" indent="-342900" algn="l">
              <a:spcBef>
                <a:spcPts val="600"/>
              </a:spcBef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Делаем школьные пространства воспитывающими!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8E4DE-34E2-4796-9F84-68D22CAB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630" y="1169043"/>
            <a:ext cx="4576677" cy="3042666"/>
          </a:xfrm>
          <a:prstGeom prst="rect">
            <a:avLst/>
          </a:prstGeom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4C973944-D826-41CC-90F3-A6B63826B767}"/>
              </a:ext>
            </a:extLst>
          </p:cNvPr>
          <p:cNvSpPr txBox="1">
            <a:spLocks/>
          </p:cNvSpPr>
          <p:nvPr/>
        </p:nvSpPr>
        <p:spPr>
          <a:xfrm>
            <a:off x="1362634" y="49213"/>
            <a:ext cx="10494005" cy="71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tx1"/>
                </a:solidFill>
              </a:rPr>
              <a:t>Идем к цели!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A398EB-DD9E-4288-8D94-68227D41B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55"/>
          <a:stretch/>
        </p:blipFill>
        <p:spPr>
          <a:xfrm>
            <a:off x="359437" y="49213"/>
            <a:ext cx="1003197" cy="7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46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8DF978-A482-2630-A9BA-EDBDFC9A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86" y="-1"/>
            <a:ext cx="12223686" cy="684026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950C2AC-24EC-6F74-9EA9-B6BED663C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1" y="191070"/>
            <a:ext cx="10426890" cy="6666930"/>
          </a:xfrm>
        </p:spPr>
        <p:txBody>
          <a:bodyPr>
            <a:normAutofit/>
          </a:bodyPr>
          <a:lstStyle/>
          <a:p>
            <a:pPr indent="0" algn="ctr">
              <a:spcAft>
                <a:spcPts val="800"/>
              </a:spcAft>
              <a:buNone/>
            </a:pPr>
            <a:r>
              <a:rPr lang="ru-RU" sz="2400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задачи в области реализации государственной политики: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 ФОП (ДОУ) и ФООП (школа);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обновленных ФГОС (новые учебники, рабочие программы);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 обновленной программы воспитания;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Патриотическое воспитание;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Историческое просвещение;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Духовно-нравственное просвещение;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функциональной грамотности;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проектов «Разговор о важном» и «</a:t>
            </a:r>
            <a:r>
              <a:rPr lang="ru-RU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Профминимум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в учебно-воспитательную работу школ;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одарёнными детьми и участие в </a:t>
            </a:r>
            <a:r>
              <a:rPr lang="ru-RU" sz="2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ВсОШ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Доступность дошкольного и школьного образования;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учителя (цифровой контент и конструкторы УМД, оптимизация методической службы);</a:t>
            </a: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Реализация Концепции дополнительного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9316386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3207A4-54BA-93B6-FCD9-3EB92E2A5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95"/>
            <a:ext cx="12192000" cy="6856835"/>
          </a:xfrm>
          <a:prstGeom prst="rect">
            <a:avLst/>
          </a:prstGeom>
        </p:spPr>
      </p:pic>
      <p:sp>
        <p:nvSpPr>
          <p:cNvPr id="9" name="Текст 21">
            <a:extLst>
              <a:ext uri="{FF2B5EF4-FFF2-40B4-BE49-F238E27FC236}">
                <a16:creationId xmlns:a16="http://schemas.microsoft.com/office/drawing/2014/main" id="{2B5B901E-5FAB-20AC-00CD-C3F6CC631EA4}"/>
              </a:ext>
            </a:extLst>
          </p:cNvPr>
          <p:cNvSpPr txBox="1">
            <a:spLocks/>
          </p:cNvSpPr>
          <p:nvPr/>
        </p:nvSpPr>
        <p:spPr>
          <a:xfrm>
            <a:off x="1241979" y="474206"/>
            <a:ext cx="5918237" cy="50958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Управление образования администрации </a:t>
            </a:r>
            <a:r>
              <a:rPr lang="ru-RU" sz="2000" dirty="0" err="1"/>
              <a:t>Ординского</a:t>
            </a:r>
            <a:r>
              <a:rPr lang="ru-RU" sz="2000" dirty="0"/>
              <a:t> муниципального округа Пермского края</a:t>
            </a:r>
          </a:p>
        </p:txBody>
      </p:sp>
      <p:sp>
        <p:nvSpPr>
          <p:cNvPr id="10" name="Текст 12" descr="текстовый блок с названием презентации на титуле" title="Название презентации — Титул">
            <a:extLst>
              <a:ext uri="{FF2B5EF4-FFF2-40B4-BE49-F238E27FC236}">
                <a16:creationId xmlns:a16="http://schemas.microsoft.com/office/drawing/2014/main" id="{4BBB347F-9713-6F48-E1B3-C51641014AF0}"/>
              </a:ext>
            </a:extLst>
          </p:cNvPr>
          <p:cNvSpPr txBox="1">
            <a:spLocks/>
          </p:cNvSpPr>
          <p:nvPr/>
        </p:nvSpPr>
        <p:spPr>
          <a:xfrm>
            <a:off x="346075" y="1268413"/>
            <a:ext cx="11509375" cy="377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dirty="0">
              <a:solidFill>
                <a:schemeClr val="tx1"/>
              </a:solidFill>
            </a:endParaRPr>
          </a:p>
          <a:p>
            <a:endParaRPr lang="ru-RU" sz="3200" dirty="0">
              <a:solidFill>
                <a:schemeClr val="tx1"/>
              </a:solidFill>
            </a:endParaRPr>
          </a:p>
          <a:p>
            <a:r>
              <a:rPr lang="ru-RU" sz="3200" dirty="0">
                <a:solidFill>
                  <a:schemeClr val="tx1"/>
                </a:solidFill>
              </a:rPr>
              <a:t>Основные стратегические ориентиры в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реализации государственной политики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в системе образования </a:t>
            </a:r>
            <a:r>
              <a:rPr lang="ru-RU" sz="3200" dirty="0" err="1">
                <a:solidFill>
                  <a:schemeClr val="tx1"/>
                </a:solidFill>
              </a:rPr>
              <a:t>Ординского</a:t>
            </a:r>
            <a:r>
              <a:rPr lang="ru-RU" sz="3200" dirty="0">
                <a:solidFill>
                  <a:schemeClr val="tx1"/>
                </a:solidFill>
              </a:rPr>
              <a:t> муниципального округа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391D61B4-D5DC-4F60-92D9-EF5BA7672B32}"/>
              </a:ext>
            </a:extLst>
          </p:cNvPr>
          <p:cNvSpPr txBox="1">
            <a:spLocks/>
          </p:cNvSpPr>
          <p:nvPr/>
        </p:nvSpPr>
        <p:spPr>
          <a:xfrm>
            <a:off x="346075" y="5214650"/>
            <a:ext cx="11509375" cy="9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PermianSlabSerifTypeface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>
                <a:solidFill>
                  <a:schemeClr val="tx1"/>
                </a:solidFill>
              </a:rPr>
              <a:t>Докладчик: Погорелова Ольга Владимировна,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4D0DDCA3-CB65-7B0F-2A5E-6758A75929D9}"/>
              </a:ext>
            </a:extLst>
          </p:cNvPr>
          <p:cNvSpPr txBox="1">
            <a:spLocks/>
          </p:cNvSpPr>
          <p:nvPr/>
        </p:nvSpPr>
        <p:spPr>
          <a:xfrm>
            <a:off x="5181902" y="6211968"/>
            <a:ext cx="1761339" cy="541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tx1"/>
                </a:solidFill>
                <a:latin typeface="PermianSerifTypeface" panose="02000000000000000000" pitchFamily="50" charset="0"/>
              </a:rPr>
              <a:t>Орда, 2023</a:t>
            </a: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ED6FE2CD-B001-C4E0-4ED7-9A8D44935051}"/>
              </a:ext>
            </a:extLst>
          </p:cNvPr>
          <p:cNvSpPr txBox="1">
            <a:spLocks/>
          </p:cNvSpPr>
          <p:nvPr/>
        </p:nvSpPr>
        <p:spPr>
          <a:xfrm>
            <a:off x="346075" y="5926936"/>
            <a:ext cx="10093325" cy="7222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ermianSlabSerifTypeface" panose="02000000000000000000" pitchFamily="50" charset="0"/>
              </a:rPr>
              <a:t>начальник управления образования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049153-10AE-9455-723C-7517D8A0A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7" b="99677" l="1973" r="99314">
                        <a14:foregroundMark x1="30017" y1="27464" x2="30017" y2="27464"/>
                        <a14:foregroundMark x1="46569" y1="4847" x2="46569" y2="4847"/>
                        <a14:foregroundMark x1="41424" y1="92569" x2="41424" y2="92569"/>
                        <a14:foregroundMark x1="7804" y1="56058" x2="7804" y2="56058"/>
                        <a14:foregroundMark x1="3859" y1="27302" x2="3859" y2="27302"/>
                        <a14:foregroundMark x1="3431" y1="63328" x2="3431" y2="63328"/>
                        <a14:foregroundMark x1="2744" y1="30533" x2="2744" y2="30533"/>
                        <a14:foregroundMark x1="2058" y1="64297" x2="2058" y2="64297"/>
                        <a14:foregroundMark x1="1973" y1="35057" x2="1973" y2="35057"/>
                        <a14:foregroundMark x1="92882" y1="32633" x2="92882" y2="32633"/>
                        <a14:foregroundMark x1="45540" y1="26656" x2="45540" y2="26656"/>
                        <a14:foregroundMark x1="45369" y1="18578" x2="45369" y2="18578"/>
                        <a14:foregroundMark x1="37479" y1="70921" x2="37479" y2="70921"/>
                        <a14:foregroundMark x1="65866" y1="77221" x2="65866" y2="77221"/>
                        <a14:foregroundMark x1="67667" y1="76737" x2="67667" y2="76737"/>
                        <a14:foregroundMark x1="69983" y1="76090" x2="69983" y2="76090"/>
                        <a14:foregroundMark x1="66038" y1="75606" x2="66038" y2="75606"/>
                        <a14:foregroundMark x1="65952" y1="74313" x2="65952" y2="74313"/>
                        <a14:foregroundMark x1="66810" y1="74637" x2="66810" y2="74637"/>
                        <a14:foregroundMark x1="66123" y1="74637" x2="66123" y2="74637"/>
                        <a14:foregroundMark x1="65952" y1="79483" x2="65952" y2="79483"/>
                        <a14:foregroundMark x1="50858" y1="51535" x2="50858" y2="51535"/>
                        <a14:foregroundMark x1="65952" y1="85460" x2="65952" y2="85460"/>
                        <a14:foregroundMark x1="68010" y1="85784" x2="68010" y2="85784"/>
                        <a14:foregroundMark x1="70154" y1="85460" x2="70154" y2="85460"/>
                        <a14:foregroundMark x1="72384" y1="85460" x2="72384" y2="85460"/>
                        <a14:foregroundMark x1="74099" y1="85460" x2="74099" y2="85460"/>
                        <a14:foregroundMark x1="75901" y1="87561" x2="75901" y2="87561"/>
                        <a14:foregroundMark x1="77702" y1="86914" x2="77702" y2="86914"/>
                        <a14:foregroundMark x1="79760" y1="87722" x2="79760" y2="87722"/>
                        <a14:foregroundMark x1="66552" y1="96123" x2="66552" y2="96123"/>
                        <a14:foregroundMark x1="68696" y1="95477" x2="68696" y2="95477"/>
                        <a14:foregroundMark x1="71098" y1="95477" x2="71098" y2="95477"/>
                        <a14:foregroundMark x1="72813" y1="94992" x2="72813" y2="94992"/>
                        <a14:foregroundMark x1="75300" y1="94023" x2="75300" y2="94023"/>
                        <a14:foregroundMark x1="77101" y1="94184" x2="77101" y2="94184"/>
                        <a14:foregroundMark x1="78559" y1="94669" x2="78559" y2="94669"/>
                        <a14:foregroundMark x1="80446" y1="94830" x2="80446" y2="94830"/>
                        <a14:foregroundMark x1="86621" y1="96446" x2="86621" y2="96446"/>
                        <a14:foregroundMark x1="34305" y1="90792" x2="34305" y2="90792"/>
                        <a14:foregroundMark x1="31818" y1="89822" x2="31818" y2="89822"/>
                        <a14:foregroundMark x1="99314" y1="58805" x2="99314" y2="58805"/>
                        <a14:foregroundMark x1="73928" y1="94830" x2="73928" y2="94830"/>
                        <a14:foregroundMark x1="73842" y1="98223" x2="73842" y2="98223"/>
                        <a14:foregroundMark x1="85763" y1="99677" x2="85763" y2="99677"/>
                        <a14:foregroundMark x1="65677" y1="88811" x2="65677" y2="88811"/>
                        <a14:foregroundMark x1="65863" y1="94406" x2="65863" y2="94406"/>
                        <a14:foregroundMark x1="78108" y1="83916" x2="78108" y2="83916"/>
                        <a14:foregroundMark x1="85343" y1="94406" x2="85343" y2="94406"/>
                        <a14:foregroundMark x1="87755" y1="98601" x2="87755" y2="98601"/>
                        <a14:foregroundMark x1="77737" y1="89860" x2="77737" y2="89860"/>
                        <a14:foregroundMark x1="65863" y1="87413" x2="65863" y2="87413"/>
                        <a14:foregroundMark x1="65863" y1="93357" x2="65863" y2="93357"/>
                        <a14:foregroundMark x1="65677" y1="95804" x2="65677" y2="95804"/>
                        <a14:foregroundMark x1="24490" y1="87762" x2="24490" y2="87762"/>
                        <a14:foregroundMark x1="23562" y1="88811" x2="23562" y2="88811"/>
                        <a14:foregroundMark x1="23748" y1="84615" x2="23748" y2="84615"/>
                        <a14:foregroundMark x1="65677" y1="87063" x2="65677" y2="87063"/>
                        <a14:foregroundMark x1="65863" y1="87413" x2="65863" y2="87413"/>
                        <a14:foregroundMark x1="65677" y1="87063" x2="65677" y2="87063"/>
                        <a14:foregroundMark x1="65677" y1="87413" x2="65677" y2="87413"/>
                        <a14:foregroundMark x1="65492" y1="87413" x2="65492" y2="87413"/>
                        <a14:foregroundMark x1="79221" y1="87413" x2="79221" y2="87413"/>
                        <a14:foregroundMark x1="79221" y1="86713" x2="79221" y2="86713"/>
                        <a14:foregroundMark x1="79406" y1="87762" x2="79406" y2="87762"/>
                        <a14:foregroundMark x1="79221" y1="87413" x2="79221" y2="87413"/>
                        <a14:foregroundMark x1="71985" y1="86713" x2="71985" y2="86713"/>
                        <a14:foregroundMark x1="71985" y1="86713" x2="71985" y2="86713"/>
                        <a14:foregroundMark x1="71985" y1="87762" x2="71985" y2="87762"/>
                        <a14:foregroundMark x1="65863" y1="87413" x2="65863" y2="87413"/>
                        <a14:foregroundMark x1="65677" y1="87413" x2="65677" y2="87413"/>
                        <a14:foregroundMark x1="65863" y1="86713" x2="65863" y2="86713"/>
                        <a14:foregroundMark x1="65863" y1="87762" x2="65863" y2="87762"/>
                        <a14:foregroundMark x1="79406" y1="86713" x2="79406" y2="86713"/>
                        <a14:foregroundMark x1="79406" y1="87063" x2="79406" y2="87063"/>
                        <a14:foregroundMark x1="79406" y1="86713" x2="79406" y2="86713"/>
                        <a14:foregroundMark x1="79035" y1="87063" x2="79035" y2="87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91" y="389727"/>
            <a:ext cx="4240399" cy="2725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7F0166-B2BF-4499-8C87-E2FE5B534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436629"/>
            <a:ext cx="722868" cy="10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4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636E1-2D82-43DB-95AA-B9E3C8C6D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Ярмарка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интегрированных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уроков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7AAD6-39C2-4FD4-8D18-55F8E4E811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Проведение ярмарки интегрированных уроков с объединением самых разных областей и предметов. </a:t>
            </a:r>
          </a:p>
          <a:p>
            <a:pPr marL="0" indent="0">
              <a:buNone/>
            </a:pPr>
            <a:r>
              <a:rPr lang="ru-RU" dirty="0"/>
              <a:t>Приняли участие 22 педагога, самыми активными были учителя из </a:t>
            </a:r>
            <a:r>
              <a:rPr lang="ru-RU" dirty="0" err="1"/>
              <a:t>Малоашапской</a:t>
            </a:r>
            <a:r>
              <a:rPr lang="ru-RU" dirty="0"/>
              <a:t> школы! </a:t>
            </a:r>
          </a:p>
        </p:txBody>
      </p:sp>
      <p:pic>
        <p:nvPicPr>
          <p:cNvPr id="1026" name="Picture 2" descr="https://sun9-52.userapi.com/impg/R75oVpZI488uInADUtsoeSQUMYUr--t7lz20Jw/HFy0Ot_bThs.jpg?size=1280x1280&amp;quality=95&amp;sign=51855e33ae78a5c0156ab3a08eb18c67&amp;type=album">
            <a:extLst>
              <a:ext uri="{FF2B5EF4-FFF2-40B4-BE49-F238E27FC236}">
                <a16:creationId xmlns:a16="http://schemas.microsoft.com/office/drawing/2014/main" id="{12875829-E33E-4D46-AA3D-6380B1E420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98" y="365125"/>
            <a:ext cx="63853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57689-C90C-5B07-4AAE-44065C3B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XIII фестиваль "</a:t>
            </a:r>
            <a:r>
              <a:rPr lang="ru-RU" sz="2400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Карьевская</a:t>
            </a:r>
            <a:r>
              <a:rPr lang="ru-RU" sz="2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весна - 2023" народного творчества обучающихся 8-9 классов школ с этнокультурным компонентом содержания образования, посвященном Году педагога и наставника.</a:t>
            </a:r>
            <a:br>
              <a:rPr lang="ru-RU" sz="2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 сохранения национально-культурной самобытности татарского народа 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943457-828F-E708-0589-CB5767151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969" y="1906293"/>
            <a:ext cx="6741762" cy="426203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2DA780-63BF-1DB2-F469-A97C29028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2" y="1906293"/>
            <a:ext cx="5151549" cy="33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6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6475</Words>
  <Application>Microsoft Office PowerPoint</Application>
  <PresentationFormat>Широкоэкранный</PresentationFormat>
  <Paragraphs>1595</Paragraphs>
  <Slides>78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101" baseType="lpstr">
      <vt:lpstr>굴림</vt:lpstr>
      <vt:lpstr>Microsoft YaHei</vt:lpstr>
      <vt:lpstr>-apple-system</vt:lpstr>
      <vt:lpstr>Arial</vt:lpstr>
      <vt:lpstr>Bookman Old Style</vt:lpstr>
      <vt:lpstr>Calibri</vt:lpstr>
      <vt:lpstr>Calibri Light</vt:lpstr>
      <vt:lpstr>Cambria</vt:lpstr>
      <vt:lpstr>DejaVu Sans</vt:lpstr>
      <vt:lpstr>Gill Sans Light</vt:lpstr>
      <vt:lpstr>Mangal</vt:lpstr>
      <vt:lpstr>Montserrat</vt:lpstr>
      <vt:lpstr>Montserrat ExtraBold</vt:lpstr>
      <vt:lpstr>Montserrat ExtraLight</vt:lpstr>
      <vt:lpstr>PermianSerifTypeface</vt:lpstr>
      <vt:lpstr>PermianSlabSerifTypeface</vt:lpstr>
      <vt:lpstr>Stem Medium</vt:lpstr>
      <vt:lpstr>Times New Roman</vt:lpstr>
      <vt:lpstr>Trebuchet MS</vt:lpstr>
      <vt:lpstr>Verdana</vt:lpstr>
      <vt:lpstr>Wingdings</vt:lpstr>
      <vt:lpstr>XO Oriel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Миссия Года – признание особого статуса педагогических работников </vt:lpstr>
      <vt:lpstr>02-08 октября 2023 г. </vt:lpstr>
      <vt:lpstr>В рамках Года педагога и наставника проведен интеллектуальный конкурс для педагогов Ординского МО, который был посвящен Пермскому краю, населяющим его народам, их традициям, культуре. Приняли участие 7 команд из всех школ Ординского МО.  </vt:lpstr>
      <vt:lpstr>Ярмарка  интегрированных  уроков</vt:lpstr>
      <vt:lpstr>XIII фестиваль "Карьевская весна - 2023" народного творчества обучающихся 8-9 классов школ с этнокультурным компонентом содержания образования, посвященном Году педагога и наставника. Цель: сохранения национально-культурной самобытности татарского народа .</vt:lpstr>
      <vt:lpstr>   - Торжественное чествование педагогических работников школ и детских садов на праздниках Дня села Ординского МО - Создание памятных фотоальбомов о педагогах-ветеранах педагогического труда обучающимися общеобразовательных организаций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Доступность дошкольного образования</vt:lpstr>
      <vt:lpstr> Поддержка и развитие способностей и талантов детей</vt:lpstr>
      <vt:lpstr>Презентация PowerPoint</vt:lpstr>
      <vt:lpstr>Презентация PowerPoint</vt:lpstr>
      <vt:lpstr>Организация развивающей среды </vt:lpstr>
      <vt:lpstr>Организация развивающей среды </vt:lpstr>
      <vt:lpstr>Презентация PowerPoint</vt:lpstr>
      <vt:lpstr>Презентация PowerPoint</vt:lpstr>
      <vt:lpstr>Единая модель профориентации – профориентационный минимум Реализуется в рамках федерального проекта «Успех каждого ребенка» национального проекта «Образование» </vt:lpstr>
      <vt:lpstr>Региональный проект «Открытый университет»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ЕГЭ в Ординском муниципальном округе</vt:lpstr>
      <vt:lpstr>Итоги ЕГЭ по русскому языку  (средний балл)</vt:lpstr>
      <vt:lpstr>Итоги ЕГЭ   математика  профиль (средний балл)</vt:lpstr>
      <vt:lpstr>ИТОГИ ЕГЭ ПО ФИЗИКЕ (СРЕДНИЙ БАЛЛ)</vt:lpstr>
      <vt:lpstr>ИТОГИ ЕГЭ ПО ХИМИИ (СРЕДНИЙ БАЛЛ)</vt:lpstr>
      <vt:lpstr>ИТОГИ ЕГЭ ПО ОБЩЕСТВОЗНАНИЮ (СРЕДНИЙ БАЛЛ)</vt:lpstr>
      <vt:lpstr>Итоги ЕГЭ по биологии (средний балл)</vt:lpstr>
      <vt:lpstr>Итоги ЕГЭ по истории (средний балл)</vt:lpstr>
      <vt:lpstr>Итоги ЕГЭ по информатике ИКТ(средний балл)</vt:lpstr>
      <vt:lpstr>Итоги ЕГЭ математика базовая (средний балл)</vt:lpstr>
      <vt:lpstr>Аттестат с отличием, медаль за особые успехи в учении  получили 2 ученицы  МБОУ «Ашапская  СОШ» - Светлана Панькова и Ангелина Чуракова. </vt:lpstr>
      <vt:lpstr>Итоги ОГЭ -  9</vt:lpstr>
      <vt:lpstr>Получили аттестаты  в 2022-2023 учебном году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Патриотизм — это не только слова, но и дела! </vt:lpstr>
      <vt:lpstr>Учебная неделя начинается с разговоров о важном! Ключевые темы: </vt:lpstr>
      <vt:lpstr>Музей – это о нас и для нас! </vt:lpstr>
      <vt:lpstr>Маленькие дела с большой любовью!</vt:lpstr>
      <vt:lpstr>Презентация PowerPoint</vt:lpstr>
      <vt:lpstr>Всего за оздоровительную кампанию 2023 года  было оздоровлено  1579 детей</vt:lpstr>
      <vt:lpstr>Отдыхаем и развиваемся вместе</vt:lpstr>
      <vt:lpstr>Сделай свою жизнь ярче. Выбирай спорт! </vt:lpstr>
      <vt:lpstr>Школьный театр – новое образовательное пространство </vt:lpstr>
      <vt:lpstr>Национальный проект «Образование».  Прошлое, наученное настоящим – дорога в будущее! </vt:lpstr>
      <vt:lpstr>Задачи, требующие незамедлительного решения!!!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Qwerty</dc:creator>
  <cp:lastModifiedBy>Qwerty</cp:lastModifiedBy>
  <cp:revision>101</cp:revision>
  <cp:lastPrinted>2023-08-28T06:02:04Z</cp:lastPrinted>
  <dcterms:created xsi:type="dcterms:W3CDTF">2023-08-24T11:22:34Z</dcterms:created>
  <dcterms:modified xsi:type="dcterms:W3CDTF">2023-08-28T06:39:21Z</dcterms:modified>
</cp:coreProperties>
</file>