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63"/>
  </p:notesMasterIdLst>
  <p:sldIdLst>
    <p:sldId id="258" r:id="rId2"/>
    <p:sldId id="365" r:id="rId3"/>
    <p:sldId id="366" r:id="rId4"/>
    <p:sldId id="367" r:id="rId5"/>
    <p:sldId id="368" r:id="rId6"/>
    <p:sldId id="369" r:id="rId7"/>
    <p:sldId id="257" r:id="rId8"/>
    <p:sldId id="259" r:id="rId9"/>
    <p:sldId id="352" r:id="rId10"/>
    <p:sldId id="304" r:id="rId11"/>
    <p:sldId id="305" r:id="rId12"/>
    <p:sldId id="306" r:id="rId13"/>
    <p:sldId id="307" r:id="rId14"/>
    <p:sldId id="308" r:id="rId15"/>
    <p:sldId id="309" r:id="rId16"/>
    <p:sldId id="319" r:id="rId17"/>
    <p:sldId id="310" r:id="rId18"/>
    <p:sldId id="311" r:id="rId19"/>
    <p:sldId id="312" r:id="rId20"/>
    <p:sldId id="313" r:id="rId21"/>
    <p:sldId id="314" r:id="rId22"/>
    <p:sldId id="315" r:id="rId23"/>
    <p:sldId id="316" r:id="rId24"/>
    <p:sldId id="361" r:id="rId25"/>
    <p:sldId id="317" r:id="rId26"/>
    <p:sldId id="363" r:id="rId27"/>
    <p:sldId id="328" r:id="rId28"/>
    <p:sldId id="329" r:id="rId29"/>
    <p:sldId id="295" r:id="rId30"/>
    <p:sldId id="330" r:id="rId31"/>
    <p:sldId id="331" r:id="rId32"/>
    <p:sldId id="332" r:id="rId33"/>
    <p:sldId id="333" r:id="rId34"/>
    <p:sldId id="337" r:id="rId35"/>
    <p:sldId id="336" r:id="rId36"/>
    <p:sldId id="338" r:id="rId37"/>
    <p:sldId id="339" r:id="rId38"/>
    <p:sldId id="346" r:id="rId39"/>
    <p:sldId id="373" r:id="rId40"/>
    <p:sldId id="356" r:id="rId41"/>
    <p:sldId id="347" r:id="rId42"/>
    <p:sldId id="348" r:id="rId43"/>
    <p:sldId id="351" r:id="rId44"/>
    <p:sldId id="265" r:id="rId45"/>
    <p:sldId id="284" r:id="rId46"/>
    <p:sldId id="334" r:id="rId47"/>
    <p:sldId id="370" r:id="rId48"/>
    <p:sldId id="288" r:id="rId49"/>
    <p:sldId id="286" r:id="rId50"/>
    <p:sldId id="344" r:id="rId51"/>
    <p:sldId id="289" r:id="rId52"/>
    <p:sldId id="360" r:id="rId53"/>
    <p:sldId id="354" r:id="rId54"/>
    <p:sldId id="355" r:id="rId55"/>
    <p:sldId id="340" r:id="rId56"/>
    <p:sldId id="335" r:id="rId57"/>
    <p:sldId id="341" r:id="rId58"/>
    <p:sldId id="358" r:id="rId59"/>
    <p:sldId id="345" r:id="rId60"/>
    <p:sldId id="342" r:id="rId61"/>
    <p:sldId id="372" r:id="rId6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56" autoAdjust="0"/>
    <p:restoredTop sz="91159" autoAdjust="0"/>
  </p:normalViewPr>
  <p:slideViewPr>
    <p:cSldViewPr>
      <p:cViewPr varScale="1">
        <p:scale>
          <a:sx n="57" d="100"/>
          <a:sy n="57" d="100"/>
        </p:scale>
        <p:origin x="-151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По соглашению</c:v>
                </c:pt>
              </c:strCache>
            </c:strRef>
          </c:tx>
          <c:dLbls>
            <c:showVal val="1"/>
          </c:dLbls>
          <c:cat>
            <c:strRef>
              <c:f>Лист1!$A$2:$A$5</c:f>
              <c:strCache>
                <c:ptCount val="3"/>
                <c:pt idx="0">
                  <c:v>ДОУ</c:v>
                </c:pt>
                <c:pt idx="1">
                  <c:v>Общеобразовательные организации</c:v>
                </c:pt>
                <c:pt idx="2">
                  <c:v>Доп. образование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25362</c:v>
                </c:pt>
                <c:pt idx="1">
                  <c:v>33614</c:v>
                </c:pt>
                <c:pt idx="2">
                  <c:v>31177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 за 8 месяцев</c:v>
                </c:pt>
              </c:strCache>
            </c:strRef>
          </c:tx>
          <c:dLbls>
            <c:showVal val="1"/>
          </c:dLbls>
          <c:cat>
            <c:strRef>
              <c:f>Лист1!$A$2:$A$5</c:f>
              <c:strCache>
                <c:ptCount val="3"/>
                <c:pt idx="0">
                  <c:v>ДОУ</c:v>
                </c:pt>
                <c:pt idx="1">
                  <c:v>Общеобразовательные организации</c:v>
                </c:pt>
                <c:pt idx="2">
                  <c:v>Доп. образование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27151</c:v>
                </c:pt>
                <c:pt idx="1">
                  <c:v>34460</c:v>
                </c:pt>
                <c:pt idx="2">
                  <c:v>32500</c:v>
                </c:pt>
              </c:numCache>
            </c:numRef>
          </c:val>
        </c:ser>
        <c:dLbls>
          <c:showVal val="1"/>
        </c:dLbls>
        <c:overlap val="-25"/>
        <c:axId val="186392576"/>
        <c:axId val="186394112"/>
      </c:barChart>
      <c:catAx>
        <c:axId val="186392576"/>
        <c:scaling>
          <c:orientation val="minMax"/>
        </c:scaling>
        <c:axPos val="b"/>
        <c:majorTickMark val="none"/>
        <c:tickLblPos val="nextTo"/>
        <c:crossAx val="186394112"/>
        <c:crosses val="autoZero"/>
        <c:auto val="1"/>
        <c:lblAlgn val="ctr"/>
        <c:lblOffset val="100"/>
      </c:catAx>
      <c:valAx>
        <c:axId val="186394112"/>
        <c:scaling>
          <c:orientation val="minMax"/>
        </c:scaling>
        <c:delete val="1"/>
        <c:axPos val="l"/>
        <c:numFmt formatCode="General" sourceLinked="1"/>
        <c:majorTickMark val="none"/>
        <c:tickLblPos val="nextTo"/>
        <c:crossAx val="186392576"/>
        <c:crosses val="autoZero"/>
        <c:crossBetween val="between"/>
      </c:valAx>
    </c:plotArea>
    <c:legend>
      <c:legendPos val="t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525169-76CE-4B60-8C43-569E9BB256E2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6C2629-A4EF-4900-A55C-1A6953E3AA4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21508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8E69E59-0737-429C-A219-331CCE269988}" type="slidenum">
              <a:rPr lang="ru-RU" altLang="ru-RU" smtClean="0">
                <a:solidFill>
                  <a:srgbClr val="000000"/>
                </a:solidFill>
              </a:rPr>
              <a:pPr/>
              <a:t>18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5481B-F547-497A-B743-088CC16F971F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8D62B-88EA-4FAF-A3D4-61B4E77633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5481B-F547-497A-B743-088CC16F971F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8D62B-88EA-4FAF-A3D4-61B4E77633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5481B-F547-497A-B743-088CC16F971F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8D62B-88EA-4FAF-A3D4-61B4E77633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5481B-F547-497A-B743-088CC16F971F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8D62B-88EA-4FAF-A3D4-61B4E77633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5481B-F547-497A-B743-088CC16F971F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8D62B-88EA-4FAF-A3D4-61B4E77633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5481B-F547-497A-B743-088CC16F971F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8D62B-88EA-4FAF-A3D4-61B4E77633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5481B-F547-497A-B743-088CC16F971F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8D62B-88EA-4FAF-A3D4-61B4E77633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5481B-F547-497A-B743-088CC16F971F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8D62B-88EA-4FAF-A3D4-61B4E77633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5481B-F547-497A-B743-088CC16F971F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8D62B-88EA-4FAF-A3D4-61B4E77633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5481B-F547-497A-B743-088CC16F971F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8D62B-88EA-4FAF-A3D4-61B4E77633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5481B-F547-497A-B743-088CC16F971F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8D62B-88EA-4FAF-A3D4-61B4E77633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D5481B-F547-497A-B743-088CC16F971F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D8D62B-88EA-4FAF-A3D4-61B4E776335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4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5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6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7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_____Microsoft_Office_Excel_97-20038.xls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8" y="0"/>
            <a:ext cx="91297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57158" y="1504562"/>
            <a:ext cx="8501122" cy="403187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Августовская конференция педагогических работников </a:t>
            </a:r>
            <a:r>
              <a:rPr lang="ru-RU" sz="28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Ординского</a:t>
            </a:r>
            <a:r>
              <a:rPr lang="ru-RU" sz="2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муниципального округа</a:t>
            </a:r>
            <a:endParaRPr lang="ru-RU" sz="28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3600" b="1" dirty="0" smtClean="0">
                <a:solidFill>
                  <a:srgbClr val="002060"/>
                </a:solidFill>
              </a:rPr>
              <a:t>«Достижение стратегических целей национального проекта </a:t>
            </a:r>
            <a:r>
              <a:rPr lang="ru-RU" sz="3600" b="1" dirty="0">
                <a:solidFill>
                  <a:srgbClr val="002060"/>
                </a:solidFill>
              </a:rPr>
              <a:t>«Образование» - </a:t>
            </a:r>
            <a:r>
              <a:rPr lang="ru-RU" sz="3600" b="1" dirty="0" smtClean="0">
                <a:solidFill>
                  <a:srgbClr val="002060"/>
                </a:solidFill>
              </a:rPr>
              <a:t>задачи, механизмы и направления изменений муниципальной </a:t>
            </a:r>
            <a:r>
              <a:rPr lang="ru-RU" sz="3600" b="1" dirty="0">
                <a:solidFill>
                  <a:srgbClr val="002060"/>
                </a:solidFill>
              </a:rPr>
              <a:t>системы </a:t>
            </a:r>
            <a:r>
              <a:rPr lang="ru-RU" sz="3600" b="1" dirty="0" smtClean="0">
                <a:solidFill>
                  <a:srgbClr val="002060"/>
                </a:solidFill>
              </a:rPr>
              <a:t>                        образования»</a:t>
            </a:r>
          </a:p>
          <a:p>
            <a:pPr>
              <a:defRPr/>
            </a:pPr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28 августа 2020 года</a:t>
            </a:r>
            <a:endParaRPr lang="ru-RU" sz="20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755650" y="404813"/>
            <a:ext cx="7132638" cy="863600"/>
          </a:xfrm>
        </p:spPr>
        <p:txBody>
          <a:bodyPr rtlCol="0">
            <a:normAutofit/>
          </a:bodyPr>
          <a:lstStyle/>
          <a:p>
            <a:pPr algn="ctr" eaLnBrk="1" fontAlgn="ctr" hangingPunct="1">
              <a:spcAft>
                <a:spcPts val="0"/>
              </a:spcAft>
              <a:defRPr/>
            </a:pPr>
            <a:r>
              <a:rPr lang="ru-RU" alt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Результаты    </a:t>
            </a:r>
            <a:r>
              <a:rPr lang="ru-RU" alt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ЕГЭ</a:t>
            </a:r>
          </a:p>
        </p:txBody>
      </p:sp>
      <p:graphicFrame>
        <p:nvGraphicFramePr>
          <p:cNvPr id="4" name="Объект 4"/>
          <p:cNvGraphicFramePr>
            <a:graphicFrameLocks/>
          </p:cNvGraphicFramePr>
          <p:nvPr/>
        </p:nvGraphicFramePr>
        <p:xfrm>
          <a:off x="500034" y="1142984"/>
          <a:ext cx="8358214" cy="48035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86346"/>
                <a:gridCol w="3571868"/>
              </a:tblGrid>
              <a:tr h="642402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742950" indent="-285750" eaLnBrk="0" hangingPunct="0">
                        <a:spcBef>
                          <a:spcPts val="500"/>
                        </a:spcBef>
                        <a:buClr>
                          <a:srgbClr val="F9B639"/>
                        </a:buClr>
                        <a:buSzPct val="80000"/>
                        <a:buFont typeface="Wingdings 2" pitchFamily="18" charset="2"/>
                        <a:defRPr sz="2100">
                          <a:solidFill>
                            <a:srgbClr val="6C6C6C"/>
                          </a:solidFill>
                          <a:latin typeface="Trebuchet MS" pitchFamily="34" charset="0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rgbClr val="F9B639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F9B639"/>
                        </a:buClr>
                        <a:buSzPct val="80000"/>
                        <a:buFont typeface="Wingdings 2" pitchFamily="18" charset="2"/>
                        <a:defRPr>
                          <a:solidFill>
                            <a:srgbClr val="6C6C6C"/>
                          </a:solidFill>
                          <a:latin typeface="Trebuchet MS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F9B639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F9B639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F9B639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F9B639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F9B639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altLang="ru-RU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832" marR="38832" marT="7103" marB="0" horzOverflow="overflow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2020</a:t>
                      </a:r>
                    </a:p>
                  </a:txBody>
                  <a:tcPr marL="38832" marR="38832" marT="7103" marB="0" horzOverflow="overflow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6097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742950" indent="-285750" eaLnBrk="0" hangingPunct="0">
                        <a:spcBef>
                          <a:spcPts val="500"/>
                        </a:spcBef>
                        <a:buClr>
                          <a:srgbClr val="F9B639"/>
                        </a:buClr>
                        <a:buSzPct val="80000"/>
                        <a:buFont typeface="Wingdings 2" pitchFamily="18" charset="2"/>
                        <a:defRPr sz="2100">
                          <a:solidFill>
                            <a:srgbClr val="6C6C6C"/>
                          </a:solidFill>
                          <a:latin typeface="Trebuchet MS" pitchFamily="34" charset="0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rgbClr val="F9B639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F9B639"/>
                        </a:buClr>
                        <a:buSzPct val="80000"/>
                        <a:buFont typeface="Wingdings 2" pitchFamily="18" charset="2"/>
                        <a:defRPr>
                          <a:solidFill>
                            <a:srgbClr val="6C6C6C"/>
                          </a:solidFill>
                          <a:latin typeface="Trebuchet MS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F9B639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F9B639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F9B639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F9B639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F9B639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обучающихся</a:t>
                      </a:r>
                      <a:endParaRPr kumimoji="0" lang="ru-RU" altLang="ru-RU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832" marR="38832" marT="7103" marB="0" horzOverflow="overflow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69</a:t>
                      </a:r>
                    </a:p>
                  </a:txBody>
                  <a:tcPr marL="38832" marR="38832" marT="7103" marB="0" horzOverflow="overflow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6048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742950" indent="-285750" eaLnBrk="0" hangingPunct="0">
                        <a:spcBef>
                          <a:spcPts val="500"/>
                        </a:spcBef>
                        <a:buClr>
                          <a:srgbClr val="F9B639"/>
                        </a:buClr>
                        <a:buSzPct val="80000"/>
                        <a:buFont typeface="Wingdings 2" pitchFamily="18" charset="2"/>
                        <a:defRPr sz="2100">
                          <a:solidFill>
                            <a:srgbClr val="6C6C6C"/>
                          </a:solidFill>
                          <a:latin typeface="Trebuchet MS" pitchFamily="34" charset="0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rgbClr val="F9B639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F9B639"/>
                        </a:buClr>
                        <a:buSzPct val="80000"/>
                        <a:buFont typeface="Wingdings 2" pitchFamily="18" charset="2"/>
                        <a:defRPr>
                          <a:solidFill>
                            <a:srgbClr val="6C6C6C"/>
                          </a:solidFill>
                          <a:latin typeface="Trebuchet MS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F9B639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F9B639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F9B639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F9B639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F9B639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Сдавали ЕГЭ</a:t>
                      </a:r>
                      <a:endParaRPr kumimoji="0" lang="ru-RU" altLang="ru-RU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832" marR="38832" marT="7103" marB="0" horzOverflow="overflow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38832" marR="38832" marT="7103" marB="0" horzOverflow="overflow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8112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742950" indent="-285750" eaLnBrk="0" hangingPunct="0">
                        <a:spcBef>
                          <a:spcPts val="500"/>
                        </a:spcBef>
                        <a:buClr>
                          <a:srgbClr val="F9B639"/>
                        </a:buClr>
                        <a:buSzPct val="80000"/>
                        <a:buFont typeface="Wingdings 2" pitchFamily="18" charset="2"/>
                        <a:defRPr sz="2100">
                          <a:solidFill>
                            <a:srgbClr val="6C6C6C"/>
                          </a:solidFill>
                          <a:latin typeface="Trebuchet MS" pitchFamily="34" charset="0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rgbClr val="F9B639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F9B639"/>
                        </a:buClr>
                        <a:buSzPct val="80000"/>
                        <a:buFont typeface="Wingdings 2" pitchFamily="18" charset="2"/>
                        <a:defRPr>
                          <a:solidFill>
                            <a:srgbClr val="6C6C6C"/>
                          </a:solidFill>
                          <a:latin typeface="Trebuchet MS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F9B639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F9B639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F9B639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F9B639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F9B639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допущено</a:t>
                      </a:r>
                      <a:endParaRPr kumimoji="0" lang="ru-RU" altLang="ru-RU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832" marR="38832" marT="7103" marB="0" horzOverflow="overflow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8832" marR="38832" marT="7103" marB="0" horzOverflow="overflow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0920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742950" indent="-285750" eaLnBrk="0" hangingPunct="0">
                        <a:spcBef>
                          <a:spcPts val="500"/>
                        </a:spcBef>
                        <a:buClr>
                          <a:srgbClr val="F9B639"/>
                        </a:buClr>
                        <a:buSzPct val="80000"/>
                        <a:buFont typeface="Wingdings 2" pitchFamily="18" charset="2"/>
                        <a:defRPr sz="2100">
                          <a:solidFill>
                            <a:srgbClr val="6C6C6C"/>
                          </a:solidFill>
                          <a:latin typeface="Trebuchet MS" pitchFamily="34" charset="0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rgbClr val="F9B639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F9B639"/>
                        </a:buClr>
                        <a:buSzPct val="80000"/>
                        <a:buFont typeface="Wingdings 2" pitchFamily="18" charset="2"/>
                        <a:defRPr>
                          <a:solidFill>
                            <a:srgbClr val="6C6C6C"/>
                          </a:solidFill>
                          <a:latin typeface="Trebuchet MS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F9B639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F9B639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F9B639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F9B639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F9B639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Повторная сдача экзаменов в дополнительный период (сентябрь</a:t>
                      </a:r>
                      <a:r>
                        <a:rPr kumimoji="0" lang="ru-RU" altLang="ru-RU" sz="2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ru-RU" altLang="ru-RU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832" marR="38832" marT="7103" marB="0" horzOverflow="overflow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основании Порядка проведения ЕГЭ в 2020 году не предусматривалась</a:t>
                      </a:r>
                      <a:endParaRPr kumimoji="0" lang="ru-RU" alt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832" marR="38832" marT="7103" marB="0" horzOverflow="overflow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ИТОГИ ЕГЭ  ПО РУССКОМУ ЯЗЫКУ</a:t>
            </a:r>
          </a:p>
        </p:txBody>
      </p:sp>
      <p:graphicFrame>
        <p:nvGraphicFramePr>
          <p:cNvPr id="1026" name="Объект 5"/>
          <p:cNvGraphicFramePr>
            <a:graphicFrameLocks noGrp="1"/>
          </p:cNvGraphicFramePr>
          <p:nvPr>
            <p:ph idx="1"/>
          </p:nvPr>
        </p:nvGraphicFramePr>
        <p:xfrm>
          <a:off x="577850" y="214290"/>
          <a:ext cx="8415338" cy="6643710"/>
        </p:xfrm>
        <a:graphic>
          <a:graphicData uri="http://schemas.openxmlformats.org/presentationml/2006/ole">
            <p:oleObj spid="_x0000_s10242" name="Worksheet" r:id="rId3" imgW="5838692" imgH="283843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ИТОГИ ЕГЭ ПО МАТЕМАТИКЕ</a:t>
            </a:r>
          </a:p>
        </p:txBody>
      </p:sp>
      <p:graphicFrame>
        <p:nvGraphicFramePr>
          <p:cNvPr id="2050" name="Объект 5"/>
          <p:cNvGraphicFramePr>
            <a:graphicFrameLocks noGrp="1"/>
          </p:cNvGraphicFramePr>
          <p:nvPr>
            <p:ph idx="1"/>
          </p:nvPr>
        </p:nvGraphicFramePr>
        <p:xfrm>
          <a:off x="498474" y="214290"/>
          <a:ext cx="8431243" cy="6286544"/>
        </p:xfrm>
        <a:graphic>
          <a:graphicData uri="http://schemas.openxmlformats.org/presentationml/2006/ole">
            <p:oleObj spid="_x0000_s11266" name="Chart" r:id="rId3" imgW="8340051" imgH="4633362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ИТОГИ ЕГЭ ПО ЛИТЕРАТУРЕ</a:t>
            </a:r>
          </a:p>
        </p:txBody>
      </p:sp>
      <p:graphicFrame>
        <p:nvGraphicFramePr>
          <p:cNvPr id="3074" name="Объект 5"/>
          <p:cNvGraphicFramePr>
            <a:graphicFrameLocks noGrp="1"/>
          </p:cNvGraphicFramePr>
          <p:nvPr>
            <p:ph idx="1"/>
          </p:nvPr>
        </p:nvGraphicFramePr>
        <p:xfrm>
          <a:off x="498474" y="0"/>
          <a:ext cx="8431243" cy="6500834"/>
        </p:xfrm>
        <a:graphic>
          <a:graphicData uri="http://schemas.openxmlformats.org/presentationml/2006/ole">
            <p:oleObj spid="_x0000_s12290" name="Chart" r:id="rId3" imgW="8340051" imgH="4633362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ИТОГИ ЕГЭ ПО ИНФОРМАТИКЕ</a:t>
            </a:r>
          </a:p>
        </p:txBody>
      </p:sp>
      <p:graphicFrame>
        <p:nvGraphicFramePr>
          <p:cNvPr id="4098" name="Объект 5"/>
          <p:cNvGraphicFramePr>
            <a:graphicFrameLocks noGrp="1"/>
          </p:cNvGraphicFramePr>
          <p:nvPr>
            <p:ph idx="1"/>
          </p:nvPr>
        </p:nvGraphicFramePr>
        <p:xfrm>
          <a:off x="574675" y="500042"/>
          <a:ext cx="8145463" cy="6143668"/>
        </p:xfrm>
        <a:graphic>
          <a:graphicData uri="http://schemas.openxmlformats.org/presentationml/2006/ole">
            <p:oleObj spid="_x0000_s13314" name="Worksheet" r:id="rId3" imgW="8344077" imgH="4476888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ИТОГИ ЕГЭ ПО БИОЛОГИИ</a:t>
            </a:r>
          </a:p>
        </p:txBody>
      </p:sp>
      <p:graphicFrame>
        <p:nvGraphicFramePr>
          <p:cNvPr id="5122" name="Объект 5"/>
          <p:cNvGraphicFramePr>
            <a:graphicFrameLocks noGrp="1"/>
          </p:cNvGraphicFramePr>
          <p:nvPr>
            <p:ph idx="1"/>
          </p:nvPr>
        </p:nvGraphicFramePr>
        <p:xfrm>
          <a:off x="498475" y="1600200"/>
          <a:ext cx="8147050" cy="4525963"/>
        </p:xfrm>
        <a:graphic>
          <a:graphicData uri="http://schemas.openxmlformats.org/presentationml/2006/ole">
            <p:oleObj spid="_x0000_s14338" name="Chart" r:id="rId3" imgW="8340051" imgH="4633362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ИТОГИ ЕГЭ ПО ГЕОГРАФИИ</a:t>
            </a:r>
          </a:p>
        </p:txBody>
      </p:sp>
      <p:graphicFrame>
        <p:nvGraphicFramePr>
          <p:cNvPr id="6146" name="Объект 5"/>
          <p:cNvGraphicFramePr>
            <a:graphicFrameLocks noGrp="1"/>
          </p:cNvGraphicFramePr>
          <p:nvPr>
            <p:ph idx="1"/>
          </p:nvPr>
        </p:nvGraphicFramePr>
        <p:xfrm>
          <a:off x="500034" y="214290"/>
          <a:ext cx="8147050" cy="6269063"/>
        </p:xfrm>
        <a:graphic>
          <a:graphicData uri="http://schemas.openxmlformats.org/presentationml/2006/ole">
            <p:oleObj spid="_x0000_s17410" name="Chart" r:id="rId3" imgW="8340051" imgH="4633362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ИТОГИ ЕГЭ ПО ОБЩЕСТВОЗНАНИЮ</a:t>
            </a:r>
          </a:p>
        </p:txBody>
      </p:sp>
      <p:graphicFrame>
        <p:nvGraphicFramePr>
          <p:cNvPr id="7170" name="Объект 5"/>
          <p:cNvGraphicFramePr>
            <a:graphicFrameLocks noGrp="1"/>
          </p:cNvGraphicFramePr>
          <p:nvPr>
            <p:ph idx="1"/>
          </p:nvPr>
        </p:nvGraphicFramePr>
        <p:xfrm>
          <a:off x="214282" y="285728"/>
          <a:ext cx="8715435" cy="6357982"/>
        </p:xfrm>
        <a:graphic>
          <a:graphicData uri="http://schemas.openxmlformats.org/presentationml/2006/ole">
            <p:oleObj spid="_x0000_s15362" name="Chart" r:id="rId3" imgW="8340051" imgH="4633362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ИТОГИ ЕГЭ ПО ФИЗИКЕ</a:t>
            </a:r>
          </a:p>
        </p:txBody>
      </p:sp>
      <p:graphicFrame>
        <p:nvGraphicFramePr>
          <p:cNvPr id="8194" name="Объект 8"/>
          <p:cNvGraphicFramePr>
            <a:graphicFrameLocks noGrp="1"/>
          </p:cNvGraphicFramePr>
          <p:nvPr>
            <p:ph idx="1"/>
          </p:nvPr>
        </p:nvGraphicFramePr>
        <p:xfrm>
          <a:off x="0" y="571479"/>
          <a:ext cx="9715536" cy="6286521"/>
        </p:xfrm>
        <a:graphic>
          <a:graphicData uri="http://schemas.openxmlformats.org/presentationml/2006/ole">
            <p:oleObj spid="_x0000_s16386" name="Chart" r:id="rId4" imgW="9614225" imgH="5291787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611188" y="981075"/>
            <a:ext cx="7886700" cy="287338"/>
          </a:xfrm>
        </p:spPr>
        <p:txBody>
          <a:bodyPr rtlCol="0" anchor="ctr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перешагнули минимальную границу</a:t>
            </a:r>
            <a:r>
              <a:rPr lang="en-US" alt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alt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количество не перешагнувших / количество сдававших)</a:t>
            </a:r>
            <a:r>
              <a:rPr lang="ru-RU" alt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8"/>
          <p:cNvGraphicFramePr>
            <a:graphicFrameLocks noGrp="1"/>
          </p:cNvGraphicFramePr>
          <p:nvPr/>
        </p:nvGraphicFramePr>
        <p:xfrm>
          <a:off x="0" y="1397000"/>
          <a:ext cx="9144002" cy="54776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1800"/>
                <a:gridCol w="768785"/>
                <a:gridCol w="908564"/>
                <a:gridCol w="908564"/>
                <a:gridCol w="854925"/>
                <a:gridCol w="997841"/>
                <a:gridCol w="997841"/>
                <a:gridCol w="997841"/>
                <a:gridCol w="997841"/>
              </a:tblGrid>
              <a:tr h="1476305">
                <a:tc>
                  <a:txBody>
                    <a:bodyPr/>
                    <a:lstStyle/>
                    <a:p>
                      <a:r>
                        <a:rPr lang="ru-RU" sz="2400" dirty="0"/>
                        <a:t>ОО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Русский язык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математика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физика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биология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география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Информатика икт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литература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обществознание</a:t>
                      </a:r>
                    </a:p>
                  </a:txBody>
                  <a:tcPr/>
                </a:tc>
              </a:tr>
              <a:tr h="598724">
                <a:tc>
                  <a:txBody>
                    <a:bodyPr/>
                    <a:lstStyle/>
                    <a:p>
                      <a:r>
                        <a:rPr lang="ru-RU" sz="2400" dirty="0" err="1"/>
                        <a:t>Ашапская</a:t>
                      </a:r>
                      <a:r>
                        <a:rPr lang="ru-RU" sz="2400" dirty="0"/>
                        <a:t> СОШ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1/11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3/11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1/4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1/2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0/0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0/0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0/1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0/5</a:t>
                      </a:r>
                    </a:p>
                  </a:txBody>
                  <a:tcPr/>
                </a:tc>
              </a:tr>
              <a:tr h="1033414">
                <a:tc>
                  <a:txBody>
                    <a:bodyPr/>
                    <a:lstStyle/>
                    <a:p>
                      <a:r>
                        <a:rPr lang="ru-RU" sz="2400" dirty="0" err="1"/>
                        <a:t>Карьевская</a:t>
                      </a:r>
                      <a:r>
                        <a:rPr lang="ru-RU" sz="2400" dirty="0"/>
                        <a:t> СОШ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0/5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2/5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0/3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0/0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0/0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0/1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0/0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1/1</a:t>
                      </a:r>
                    </a:p>
                  </a:txBody>
                  <a:tcPr/>
                </a:tc>
              </a:tr>
              <a:tr h="1033414">
                <a:tc>
                  <a:txBody>
                    <a:bodyPr/>
                    <a:lstStyle/>
                    <a:p>
                      <a:r>
                        <a:rPr lang="ru-RU" sz="2400" dirty="0" err="1"/>
                        <a:t>Медянская</a:t>
                      </a:r>
                      <a:r>
                        <a:rPr lang="ru-RU" sz="2400" dirty="0"/>
                        <a:t> СОШ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0/2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0/2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0/0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0/2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0/0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0/0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0/0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0/1</a:t>
                      </a:r>
                    </a:p>
                  </a:txBody>
                  <a:tcPr/>
                </a:tc>
              </a:tr>
              <a:tr h="1033414">
                <a:tc>
                  <a:txBody>
                    <a:bodyPr/>
                    <a:lstStyle/>
                    <a:p>
                      <a:r>
                        <a:rPr lang="ru-RU" sz="2400" dirty="0" err="1"/>
                        <a:t>Ординская</a:t>
                      </a:r>
                      <a:r>
                        <a:rPr lang="ru-RU" sz="2400" dirty="0"/>
                        <a:t> СОШ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0/32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2/30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1/14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0/2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0/1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0/7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0/2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4/13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Проект «Современная школа»</a:t>
            </a:r>
            <a:br>
              <a:rPr lang="ru-RU" dirty="0" smtClean="0"/>
            </a:br>
            <a:r>
              <a:rPr lang="ru-RU" dirty="0" smtClean="0"/>
              <a:t>Ремонтные работы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785926"/>
            <a:ext cx="3786214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1714488"/>
            <a:ext cx="3568640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857224" y="2428869"/>
            <a:ext cx="3000396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2400" b="1" dirty="0" smtClean="0">
                <a:solidFill>
                  <a:schemeClr val="bg1"/>
                </a:solidFill>
              </a:rPr>
              <a:t>МБОУ «</a:t>
            </a:r>
            <a:r>
              <a:rPr lang="ru-RU" sz="2400" b="1" dirty="0" err="1" smtClean="0">
                <a:solidFill>
                  <a:schemeClr val="bg1"/>
                </a:solidFill>
              </a:rPr>
              <a:t>Красноясыльская</a:t>
            </a:r>
            <a:r>
              <a:rPr lang="ru-RU" sz="2400" b="1" dirty="0" smtClean="0">
                <a:solidFill>
                  <a:schemeClr val="bg1"/>
                </a:solidFill>
              </a:rPr>
              <a:t> ООШ»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 ремонт полов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14942" y="1785927"/>
            <a:ext cx="39290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/>
          </a:p>
          <a:p>
            <a:r>
              <a:rPr lang="ru-RU" sz="2400" b="1" dirty="0" smtClean="0"/>
              <a:t>МБОУ «</a:t>
            </a:r>
            <a:r>
              <a:rPr lang="ru-RU" sz="2400" b="1" dirty="0" err="1" smtClean="0"/>
              <a:t>Ординская</a:t>
            </a:r>
            <a:r>
              <a:rPr lang="ru-RU" sz="2400" b="1" dirty="0" smtClean="0"/>
              <a:t> СОШ»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684213" y="333375"/>
            <a:ext cx="7886700" cy="595295"/>
          </a:xfrm>
        </p:spPr>
        <p:txBody>
          <a:bodyPr rtlCol="0"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Итоговый результат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188" y="1484313"/>
            <a:ext cx="7886700" cy="525621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800" dirty="0"/>
              <a:t>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23838" y="928670"/>
          <a:ext cx="8660215" cy="604308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95661"/>
                <a:gridCol w="1800159"/>
                <a:gridCol w="1008089"/>
                <a:gridCol w="1728153"/>
                <a:gridCol w="1728153"/>
              </a:tblGrid>
              <a:tr h="957494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предмет</a:t>
                      </a:r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tx1"/>
                          </a:solidFill>
                        </a:rPr>
                        <a:t>Кол-во сдававших</a:t>
                      </a:r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tx1"/>
                          </a:solidFill>
                        </a:rPr>
                        <a:t>Тестовый балл</a:t>
                      </a:r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tx1"/>
                          </a:solidFill>
                        </a:rPr>
                        <a:t>Количество </a:t>
                      </a:r>
                    </a:p>
                    <a:p>
                      <a:pPr algn="ctr"/>
                      <a:r>
                        <a:rPr lang="ru-RU" sz="2400" dirty="0">
                          <a:solidFill>
                            <a:schemeClr val="tx1"/>
                          </a:solidFill>
                        </a:rPr>
                        <a:t>100 б.</a:t>
                      </a:r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tx1"/>
                          </a:solidFill>
                        </a:rPr>
                        <a:t>Кол-во не сдавших</a:t>
                      </a:r>
                    </a:p>
                  </a:txBody>
                  <a:tcPr marL="91438" marR="91438"/>
                </a:tc>
              </a:tr>
              <a:tr h="5253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Русский язык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50</a:t>
                      </a:r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66,0</a:t>
                      </a:r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0</a:t>
                      </a:r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1</a:t>
                      </a:r>
                    </a:p>
                  </a:txBody>
                  <a:tcPr marL="91438" marR="91438"/>
                </a:tc>
              </a:tr>
              <a:tr h="525357">
                <a:tc>
                  <a:txBody>
                    <a:bodyPr/>
                    <a:lstStyle/>
                    <a:p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Математика</a:t>
                      </a:r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48</a:t>
                      </a:r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49,5</a:t>
                      </a:r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0</a:t>
                      </a:r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7</a:t>
                      </a:r>
                    </a:p>
                  </a:txBody>
                  <a:tcPr marL="91438" marR="91438"/>
                </a:tc>
              </a:tr>
              <a:tr h="525357">
                <a:tc>
                  <a:txBody>
                    <a:bodyPr/>
                    <a:lstStyle/>
                    <a:p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Физика</a:t>
                      </a:r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21</a:t>
                      </a:r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43,7</a:t>
                      </a:r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0</a:t>
                      </a:r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2</a:t>
                      </a:r>
                    </a:p>
                  </a:txBody>
                  <a:tcPr marL="91438" marR="91438"/>
                </a:tc>
              </a:tr>
              <a:tr h="525357">
                <a:tc>
                  <a:txBody>
                    <a:bodyPr/>
                    <a:lstStyle/>
                    <a:p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информатика</a:t>
                      </a:r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8</a:t>
                      </a:r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61,0</a:t>
                      </a:r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0</a:t>
                      </a:r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0</a:t>
                      </a:r>
                    </a:p>
                  </a:txBody>
                  <a:tcPr marL="91438" marR="91438"/>
                </a:tc>
              </a:tr>
              <a:tr h="525357">
                <a:tc>
                  <a:txBody>
                    <a:bodyPr/>
                    <a:lstStyle/>
                    <a:p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биология</a:t>
                      </a:r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6</a:t>
                      </a:r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47,7</a:t>
                      </a:r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0</a:t>
                      </a:r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1</a:t>
                      </a:r>
                    </a:p>
                  </a:txBody>
                  <a:tcPr marL="91438" marR="91438"/>
                </a:tc>
              </a:tr>
              <a:tr h="525357">
                <a:tc>
                  <a:txBody>
                    <a:bodyPr/>
                    <a:lstStyle/>
                    <a:p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география</a:t>
                      </a:r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1</a:t>
                      </a:r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50,0</a:t>
                      </a:r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0</a:t>
                      </a:r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0</a:t>
                      </a:r>
                    </a:p>
                  </a:txBody>
                  <a:tcPr marL="91438" marR="91438"/>
                </a:tc>
              </a:tr>
              <a:tr h="851110">
                <a:tc>
                  <a:txBody>
                    <a:bodyPr/>
                    <a:lstStyle/>
                    <a:p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обществознание</a:t>
                      </a:r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20</a:t>
                      </a:r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52,0</a:t>
                      </a:r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0</a:t>
                      </a:r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5</a:t>
                      </a:r>
                    </a:p>
                  </a:txBody>
                  <a:tcPr marL="91438" marR="91438"/>
                </a:tc>
              </a:tr>
              <a:tr h="851110">
                <a:tc>
                  <a:txBody>
                    <a:bodyPr/>
                    <a:lstStyle/>
                    <a:p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литература</a:t>
                      </a:r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3</a:t>
                      </a:r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58,7</a:t>
                      </a:r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0</a:t>
                      </a:r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0</a:t>
                      </a:r>
                    </a:p>
                  </a:txBody>
                  <a:tcPr marL="91438" marR="91438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2"/>
          <p:cNvSpPr>
            <a:spLocks noGrp="1"/>
          </p:cNvSpPr>
          <p:nvPr>
            <p:ph type="title"/>
          </p:nvPr>
        </p:nvSpPr>
        <p:spPr>
          <a:xfrm>
            <a:off x="604838" y="981075"/>
            <a:ext cx="7886700" cy="1152525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Аттестат с отличием,</a:t>
            </a:r>
            <a:br>
              <a:rPr lang="ru-RU" alt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медаль «За особые успехи в учении</a:t>
            </a:r>
            <a:r>
              <a:rPr lang="ru-RU" alt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altLang="ru-RU" dirty="0"/>
          </a:p>
        </p:txBody>
      </p:sp>
      <p:sp>
        <p:nvSpPr>
          <p:cNvPr id="8195" name="Текст 3"/>
          <p:cNvSpPr>
            <a:spLocks noGrp="1"/>
          </p:cNvSpPr>
          <p:nvPr>
            <p:ph type="body" idx="1"/>
          </p:nvPr>
        </p:nvSpPr>
        <p:spPr>
          <a:xfrm>
            <a:off x="179388" y="357167"/>
            <a:ext cx="8964612" cy="6240484"/>
          </a:xfrm>
        </p:spPr>
        <p:txBody>
          <a:bodyPr rtlCol="0">
            <a:normAutofit/>
          </a:bodyPr>
          <a:lstStyle/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altLang="ru-RU" sz="2800" b="1" dirty="0" err="1" smtClean="0">
                <a:solidFill>
                  <a:schemeClr val="tx1"/>
                </a:solidFill>
              </a:rPr>
              <a:t>Щербинина</a:t>
            </a:r>
            <a:r>
              <a:rPr lang="ru-RU" altLang="ru-RU" sz="2800" b="1" dirty="0" smtClean="0">
                <a:solidFill>
                  <a:schemeClr val="tx1"/>
                </a:solidFill>
              </a:rPr>
              <a:t> Елизавета Анатольевна – </a:t>
            </a:r>
            <a:r>
              <a:rPr lang="ru-RU" altLang="ru-RU" sz="2800" dirty="0" err="1" smtClean="0">
                <a:solidFill>
                  <a:schemeClr val="tx1"/>
                </a:solidFill>
              </a:rPr>
              <a:t>Ординская</a:t>
            </a:r>
            <a:r>
              <a:rPr lang="ru-RU" altLang="ru-RU" sz="2800" dirty="0" smtClean="0">
                <a:solidFill>
                  <a:schemeClr val="tx1"/>
                </a:solidFill>
              </a:rPr>
              <a:t> СОШ</a:t>
            </a:r>
          </a:p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altLang="ru-RU" sz="2800" dirty="0" smtClean="0">
                <a:solidFill>
                  <a:schemeClr val="tx1"/>
                </a:solidFill>
              </a:rPr>
              <a:t> </a:t>
            </a:r>
            <a:r>
              <a:rPr lang="ru-RU" altLang="ru-RU" sz="2800" b="1" dirty="0" err="1" smtClean="0">
                <a:solidFill>
                  <a:schemeClr val="tx1"/>
                </a:solidFill>
              </a:rPr>
              <a:t>Батракова</a:t>
            </a:r>
            <a:r>
              <a:rPr lang="ru-RU" altLang="ru-RU" sz="2800" b="1" dirty="0" smtClean="0">
                <a:solidFill>
                  <a:schemeClr val="tx1"/>
                </a:solidFill>
              </a:rPr>
              <a:t> Ольга Евгеньевна </a:t>
            </a:r>
            <a:r>
              <a:rPr lang="ru-RU" altLang="ru-RU" sz="2800" dirty="0" smtClean="0">
                <a:solidFill>
                  <a:schemeClr val="tx1"/>
                </a:solidFill>
              </a:rPr>
              <a:t>– Ординская СОШ</a:t>
            </a:r>
          </a:p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endParaRPr lang="ru-RU" altLang="ru-RU" sz="2800" dirty="0" smtClean="0">
              <a:solidFill>
                <a:schemeClr val="tx1"/>
              </a:solidFill>
            </a:endParaRPr>
          </a:p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q"/>
              <a:defRPr/>
            </a:pPr>
            <a:endParaRPr lang="ru-RU" altLang="ru-RU" dirty="0">
              <a:solidFill>
                <a:schemeClr val="tx1"/>
              </a:solidFill>
            </a:endParaRPr>
          </a:p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altLang="ru-RU" dirty="0"/>
          </a:p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altLang="ru-RU" dirty="0"/>
          </a:p>
        </p:txBody>
      </p:sp>
      <p:pic>
        <p:nvPicPr>
          <p:cNvPr id="14340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413" y="4371975"/>
            <a:ext cx="4414837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2"/>
          <p:cNvSpPr>
            <a:spLocks noGrp="1"/>
          </p:cNvSpPr>
          <p:nvPr>
            <p:ph type="title"/>
          </p:nvPr>
        </p:nvSpPr>
        <p:spPr>
          <a:xfrm>
            <a:off x="604838" y="981075"/>
            <a:ext cx="7886700" cy="1152525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Аттестат с отличием,</a:t>
            </a:r>
            <a:br>
              <a:rPr lang="ru-RU" alt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медаль «За особые успехи в учении</a:t>
            </a:r>
            <a:r>
              <a:rPr lang="ru-RU" alt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altLang="ru-RU" dirty="0"/>
          </a:p>
        </p:txBody>
      </p:sp>
      <p:sp>
        <p:nvSpPr>
          <p:cNvPr id="8195" name="Текст 3"/>
          <p:cNvSpPr>
            <a:spLocks noGrp="1"/>
          </p:cNvSpPr>
          <p:nvPr>
            <p:ph type="body" idx="1"/>
          </p:nvPr>
        </p:nvSpPr>
        <p:spPr>
          <a:xfrm>
            <a:off x="179388" y="908050"/>
            <a:ext cx="8312150" cy="4897438"/>
          </a:xfrm>
        </p:spPr>
        <p:txBody>
          <a:bodyPr rtlCol="0">
            <a:normAutofit/>
          </a:bodyPr>
          <a:lstStyle/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altLang="ru-RU" sz="2800" b="1" dirty="0" err="1" smtClean="0">
                <a:solidFill>
                  <a:schemeClr val="tx1"/>
                </a:solidFill>
              </a:rPr>
              <a:t>Пахтусова</a:t>
            </a:r>
            <a:r>
              <a:rPr lang="ru-RU" altLang="ru-RU" sz="2800" b="1" dirty="0" smtClean="0">
                <a:solidFill>
                  <a:schemeClr val="tx1"/>
                </a:solidFill>
              </a:rPr>
              <a:t> Полина Григорьевна– </a:t>
            </a:r>
            <a:r>
              <a:rPr lang="ru-RU" altLang="ru-RU" sz="2800" dirty="0" smtClean="0">
                <a:solidFill>
                  <a:schemeClr val="tx1"/>
                </a:solidFill>
              </a:rPr>
              <a:t>Ашапская СОШ</a:t>
            </a:r>
          </a:p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altLang="ru-RU" sz="2800" dirty="0" smtClean="0">
                <a:solidFill>
                  <a:schemeClr val="tx1"/>
                </a:solidFill>
              </a:rPr>
              <a:t> </a:t>
            </a:r>
            <a:r>
              <a:rPr lang="ru-RU" altLang="ru-RU" sz="2800" b="1" dirty="0" smtClean="0">
                <a:solidFill>
                  <a:schemeClr val="tx1"/>
                </a:solidFill>
              </a:rPr>
              <a:t>Савина Анна Андреевна </a:t>
            </a:r>
            <a:r>
              <a:rPr lang="ru-RU" altLang="ru-RU" sz="2800" dirty="0" smtClean="0">
                <a:solidFill>
                  <a:schemeClr val="tx1"/>
                </a:solidFill>
              </a:rPr>
              <a:t>– Ашапская СОШ</a:t>
            </a:r>
          </a:p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altLang="ru-RU" sz="2800" b="1" dirty="0" smtClean="0">
                <a:solidFill>
                  <a:schemeClr val="tx1"/>
                </a:solidFill>
              </a:rPr>
              <a:t> Цыплякова Екатерина Евгеньевна</a:t>
            </a:r>
            <a:r>
              <a:rPr lang="ru-RU" altLang="ru-RU" sz="2800" dirty="0" smtClean="0">
                <a:solidFill>
                  <a:schemeClr val="tx1"/>
                </a:solidFill>
              </a:rPr>
              <a:t>- Ашапская СОШ</a:t>
            </a:r>
          </a:p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q"/>
              <a:defRPr/>
            </a:pPr>
            <a:endParaRPr lang="ru-RU" altLang="ru-RU" dirty="0">
              <a:solidFill>
                <a:schemeClr val="tx1"/>
              </a:solidFill>
            </a:endParaRPr>
          </a:p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altLang="ru-RU" dirty="0"/>
          </a:p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altLang="ru-RU" dirty="0"/>
          </a:p>
        </p:txBody>
      </p:sp>
      <p:pic>
        <p:nvPicPr>
          <p:cNvPr id="15364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413" y="4373563"/>
            <a:ext cx="4414837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2"/>
          <p:cNvSpPr>
            <a:spLocks noGrp="1"/>
          </p:cNvSpPr>
          <p:nvPr>
            <p:ph type="title"/>
          </p:nvPr>
        </p:nvSpPr>
        <p:spPr>
          <a:xfrm>
            <a:off x="604838" y="981075"/>
            <a:ext cx="7886700" cy="1152525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Аттестат с отличием,</a:t>
            </a:r>
            <a:br>
              <a:rPr lang="ru-RU" alt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медаль «За особые успехи в учении</a:t>
            </a:r>
            <a:r>
              <a:rPr lang="ru-RU" alt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altLang="ru-RU" dirty="0"/>
          </a:p>
        </p:txBody>
      </p:sp>
      <p:sp>
        <p:nvSpPr>
          <p:cNvPr id="8195" name="Текст 3"/>
          <p:cNvSpPr>
            <a:spLocks noGrp="1"/>
          </p:cNvSpPr>
          <p:nvPr>
            <p:ph type="body" idx="1"/>
          </p:nvPr>
        </p:nvSpPr>
        <p:spPr>
          <a:xfrm>
            <a:off x="179388" y="908050"/>
            <a:ext cx="8312150" cy="4897438"/>
          </a:xfrm>
        </p:spPr>
        <p:txBody>
          <a:bodyPr rtlCol="0">
            <a:normAutofit/>
          </a:bodyPr>
          <a:lstStyle/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altLang="ru-RU" sz="2800" b="1" dirty="0" smtClean="0">
                <a:solidFill>
                  <a:schemeClr val="tx1"/>
                </a:solidFill>
              </a:rPr>
              <a:t>Салихова </a:t>
            </a:r>
            <a:r>
              <a:rPr lang="ru-RU" altLang="ru-RU" sz="2800" b="1" dirty="0" err="1" smtClean="0">
                <a:solidFill>
                  <a:schemeClr val="tx1"/>
                </a:solidFill>
              </a:rPr>
              <a:t>Вилиана</a:t>
            </a:r>
            <a:r>
              <a:rPr lang="ru-RU" altLang="ru-RU" sz="2800" b="1" dirty="0" smtClean="0">
                <a:solidFill>
                  <a:schemeClr val="tx1"/>
                </a:solidFill>
              </a:rPr>
              <a:t> </a:t>
            </a:r>
            <a:r>
              <a:rPr lang="ru-RU" altLang="ru-RU" sz="2800" b="1" dirty="0" err="1" smtClean="0">
                <a:solidFill>
                  <a:schemeClr val="tx1"/>
                </a:solidFill>
              </a:rPr>
              <a:t>Винарисовна</a:t>
            </a:r>
            <a:r>
              <a:rPr lang="ru-RU" altLang="ru-RU" sz="2800" b="1" dirty="0" smtClean="0">
                <a:solidFill>
                  <a:schemeClr val="tx1"/>
                </a:solidFill>
              </a:rPr>
              <a:t>– </a:t>
            </a:r>
            <a:r>
              <a:rPr lang="ru-RU" altLang="ru-RU" sz="2800" dirty="0">
                <a:solidFill>
                  <a:schemeClr val="tx1"/>
                </a:solidFill>
              </a:rPr>
              <a:t>Карьевская </a:t>
            </a:r>
            <a:r>
              <a:rPr lang="ru-RU" altLang="ru-RU" sz="2800" dirty="0" smtClean="0">
                <a:solidFill>
                  <a:schemeClr val="tx1"/>
                </a:solidFill>
              </a:rPr>
              <a:t>СОШ</a:t>
            </a:r>
          </a:p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altLang="ru-RU" sz="2800" dirty="0" smtClean="0">
                <a:solidFill>
                  <a:schemeClr val="tx1"/>
                </a:solidFill>
              </a:rPr>
              <a:t> </a:t>
            </a:r>
            <a:r>
              <a:rPr lang="ru-RU" altLang="ru-RU" sz="2800" b="1" dirty="0" err="1" smtClean="0">
                <a:solidFill>
                  <a:schemeClr val="tx1"/>
                </a:solidFill>
              </a:rPr>
              <a:t>Вахитова</a:t>
            </a:r>
            <a:r>
              <a:rPr lang="ru-RU" altLang="ru-RU" sz="2800" b="1" dirty="0" smtClean="0">
                <a:solidFill>
                  <a:schemeClr val="tx1"/>
                </a:solidFill>
              </a:rPr>
              <a:t> Алина </a:t>
            </a:r>
            <a:r>
              <a:rPr lang="ru-RU" altLang="ru-RU" sz="2800" b="1" dirty="0" err="1" smtClean="0">
                <a:solidFill>
                  <a:schemeClr val="tx1"/>
                </a:solidFill>
              </a:rPr>
              <a:t>Альгизовна</a:t>
            </a:r>
            <a:r>
              <a:rPr lang="ru-RU" altLang="ru-RU" sz="2800" b="1" dirty="0" smtClean="0">
                <a:solidFill>
                  <a:schemeClr val="tx1"/>
                </a:solidFill>
              </a:rPr>
              <a:t> </a:t>
            </a:r>
            <a:r>
              <a:rPr lang="ru-RU" altLang="ru-RU" sz="2800" dirty="0" smtClean="0">
                <a:solidFill>
                  <a:schemeClr val="tx1"/>
                </a:solidFill>
              </a:rPr>
              <a:t>– Ашапская СОШ</a:t>
            </a:r>
          </a:p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altLang="ru-RU" sz="2800" b="1" dirty="0" smtClean="0">
                <a:solidFill>
                  <a:schemeClr val="tx1"/>
                </a:solidFill>
              </a:rPr>
              <a:t> </a:t>
            </a:r>
            <a:r>
              <a:rPr lang="ru-RU" altLang="ru-RU" sz="2800" b="1" dirty="0" err="1" smtClean="0">
                <a:solidFill>
                  <a:schemeClr val="tx1"/>
                </a:solidFill>
              </a:rPr>
              <a:t>Окунцева</a:t>
            </a:r>
            <a:r>
              <a:rPr lang="ru-RU" altLang="ru-RU" sz="2800" b="1" dirty="0" smtClean="0">
                <a:solidFill>
                  <a:schemeClr val="tx1"/>
                </a:solidFill>
              </a:rPr>
              <a:t> Фаина Николаевна </a:t>
            </a:r>
            <a:r>
              <a:rPr lang="ru-RU" altLang="ru-RU" sz="2800" dirty="0" smtClean="0">
                <a:solidFill>
                  <a:schemeClr val="tx1"/>
                </a:solidFill>
              </a:rPr>
              <a:t>- Ашапская СОШ</a:t>
            </a:r>
          </a:p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q"/>
              <a:defRPr/>
            </a:pPr>
            <a:endParaRPr lang="ru-RU" altLang="ru-RU" dirty="0">
              <a:solidFill>
                <a:schemeClr val="tx1"/>
              </a:solidFill>
            </a:endParaRPr>
          </a:p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altLang="ru-RU" dirty="0"/>
          </a:p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altLang="ru-RU" dirty="0"/>
          </a:p>
        </p:txBody>
      </p:sp>
      <p:pic>
        <p:nvPicPr>
          <p:cNvPr id="16388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413" y="4373563"/>
            <a:ext cx="4414837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Поступление 2020 год</a:t>
            </a:r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457200" y="1412875"/>
            <a:ext cx="8507413" cy="4713288"/>
          </a:xfrm>
        </p:spPr>
        <p:txBody>
          <a:bodyPr>
            <a:normAutofit fontScale="92500" lnSpcReduction="10000"/>
          </a:bodyPr>
          <a:lstStyle/>
          <a:p>
            <a:pPr>
              <a:buFont typeface="Arial" pitchFamily="34" charset="0"/>
              <a:buNone/>
            </a:pPr>
            <a:r>
              <a:rPr lang="ru-RU" b="1" dirty="0" smtClean="0"/>
              <a:t>  Из </a:t>
            </a:r>
            <a:r>
              <a:rPr lang="ru-RU" b="1" dirty="0" err="1" smtClean="0"/>
              <a:t>одиннадцатиклассников</a:t>
            </a:r>
            <a:r>
              <a:rPr lang="ru-RU" b="1" dirty="0" smtClean="0"/>
              <a:t> школ округа продолжат обучение:</a:t>
            </a:r>
          </a:p>
          <a:p>
            <a:pPr>
              <a:buFontTx/>
              <a:buChar char="-"/>
            </a:pPr>
            <a:r>
              <a:rPr lang="ru-RU" b="1" dirty="0" smtClean="0"/>
              <a:t> в высших учебных заведениях - 29 человек;</a:t>
            </a:r>
          </a:p>
          <a:p>
            <a:pPr>
              <a:buFontTx/>
              <a:buChar char="-"/>
            </a:pPr>
            <a:r>
              <a:rPr lang="ru-RU" b="1" dirty="0" smtClean="0"/>
              <a:t>в профессиональных учебных заведениях – 32 человека;</a:t>
            </a:r>
          </a:p>
          <a:p>
            <a:pPr>
              <a:buFontTx/>
              <a:buChar char="-"/>
            </a:pPr>
            <a:r>
              <a:rPr lang="ru-RU" b="1" dirty="0" smtClean="0"/>
              <a:t>не определились – 8 чел.</a:t>
            </a:r>
          </a:p>
          <a:p>
            <a:pPr>
              <a:buFontTx/>
              <a:buChar char="-"/>
            </a:pPr>
            <a:endParaRPr lang="ru-RU" b="1" dirty="0" smtClean="0"/>
          </a:p>
          <a:p>
            <a:pPr>
              <a:buFont typeface="Arial" pitchFamily="34" charset="0"/>
              <a:buNone/>
            </a:pPr>
            <a:endParaRPr lang="ru-RU" b="1" dirty="0" smtClean="0"/>
          </a:p>
          <a:p>
            <a:pPr>
              <a:buFont typeface="Arial" pitchFamily="34" charset="0"/>
              <a:buNone/>
            </a:pPr>
            <a:r>
              <a:rPr lang="ru-RU" b="1" dirty="0" smtClean="0"/>
              <a:t> </a:t>
            </a:r>
          </a:p>
          <a:p>
            <a:pPr>
              <a:buFont typeface="Arial" pitchFamily="34" charset="0"/>
              <a:buNone/>
            </a:pPr>
            <a:endParaRPr lang="ru-RU" b="1" dirty="0" smtClean="0"/>
          </a:p>
          <a:p>
            <a:pPr>
              <a:buFont typeface="Arial" pitchFamily="34" charset="0"/>
              <a:buNone/>
            </a:pPr>
            <a:endParaRPr lang="ru-RU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755650" y="404813"/>
            <a:ext cx="7132638" cy="863600"/>
          </a:xfrm>
        </p:spPr>
        <p:txBody>
          <a:bodyPr rtlCol="0">
            <a:normAutofit/>
          </a:bodyPr>
          <a:lstStyle/>
          <a:p>
            <a:pPr algn="ctr" eaLnBrk="1" fontAlgn="ctr" hangingPunct="1">
              <a:spcAft>
                <a:spcPts val="0"/>
              </a:spcAft>
              <a:defRPr/>
            </a:pPr>
            <a:r>
              <a:rPr lang="ru-RU" altLang="ru-RU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Результаты </a:t>
            </a:r>
            <a:r>
              <a:rPr lang="ru-RU" alt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 класс</a:t>
            </a:r>
            <a:endParaRPr lang="ru-RU" altLang="ru-RU" sz="4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4"/>
          <p:cNvGraphicFramePr>
            <a:graphicFrameLocks/>
          </p:cNvGraphicFramePr>
          <p:nvPr/>
        </p:nvGraphicFramePr>
        <p:xfrm>
          <a:off x="323850" y="1268413"/>
          <a:ext cx="8693863" cy="39607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08055"/>
                <a:gridCol w="2485808"/>
              </a:tblGrid>
              <a:tr h="1256784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742950" indent="-285750" eaLnBrk="0" hangingPunct="0">
                        <a:spcBef>
                          <a:spcPts val="500"/>
                        </a:spcBef>
                        <a:buClr>
                          <a:srgbClr val="F9B639"/>
                        </a:buClr>
                        <a:buSzPct val="80000"/>
                        <a:buFont typeface="Wingdings 2" pitchFamily="18" charset="2"/>
                        <a:defRPr sz="2100">
                          <a:solidFill>
                            <a:srgbClr val="6C6C6C"/>
                          </a:solidFill>
                          <a:latin typeface="Trebuchet MS" pitchFamily="34" charset="0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rgbClr val="F9B639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F9B639"/>
                        </a:buClr>
                        <a:buSzPct val="80000"/>
                        <a:buFont typeface="Wingdings 2" pitchFamily="18" charset="2"/>
                        <a:defRPr>
                          <a:solidFill>
                            <a:srgbClr val="6C6C6C"/>
                          </a:solidFill>
                          <a:latin typeface="Trebuchet MS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F9B639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F9B639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F9B639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F9B639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F9B639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Год</a:t>
                      </a:r>
                      <a:endParaRPr kumimoji="0" lang="ru-RU" alt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832" marR="38832" marT="7103" marB="0" horzOverflow="overflow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+mn-ea"/>
                          <a:cs typeface="+mn-cs"/>
                        </a:rPr>
                        <a:t>2020</a:t>
                      </a:r>
                    </a:p>
                  </a:txBody>
                  <a:tcPr marL="38832" marR="38832" marT="7103" marB="0" horzOverflow="overflow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0523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742950" indent="-285750" eaLnBrk="0" hangingPunct="0">
                        <a:spcBef>
                          <a:spcPts val="500"/>
                        </a:spcBef>
                        <a:buClr>
                          <a:srgbClr val="F9B639"/>
                        </a:buClr>
                        <a:buSzPct val="80000"/>
                        <a:buFont typeface="Wingdings 2" pitchFamily="18" charset="2"/>
                        <a:defRPr sz="2100">
                          <a:solidFill>
                            <a:srgbClr val="6C6C6C"/>
                          </a:solidFill>
                          <a:latin typeface="Trebuchet MS" pitchFamily="34" charset="0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rgbClr val="F9B639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F9B639"/>
                        </a:buClr>
                        <a:buSzPct val="80000"/>
                        <a:buFont typeface="Wingdings 2" pitchFamily="18" charset="2"/>
                        <a:defRPr>
                          <a:solidFill>
                            <a:srgbClr val="6C6C6C"/>
                          </a:solidFill>
                          <a:latin typeface="Trebuchet MS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F9B639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F9B639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F9B639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F9B639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F9B639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Всего обучающихся</a:t>
                      </a:r>
                      <a:endParaRPr kumimoji="0" lang="ru-RU" altLang="ru-RU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832" marR="38832" marT="7103" marB="0" horzOverflow="overflow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+mn-ea"/>
                          <a:cs typeface="+mn-cs"/>
                        </a:rPr>
                        <a:t>167</a:t>
                      </a:r>
                      <a:endParaRPr kumimoji="0" lang="ru-RU" altLang="ru-RU" sz="24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+mn-ea"/>
                        <a:cs typeface="+mn-cs"/>
                      </a:endParaRPr>
                    </a:p>
                  </a:txBody>
                  <a:tcPr marL="38832" marR="38832" marT="7103" marB="0" horzOverflow="overflow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3480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742950" indent="-285750" eaLnBrk="0" hangingPunct="0">
                        <a:spcBef>
                          <a:spcPts val="500"/>
                        </a:spcBef>
                        <a:buClr>
                          <a:srgbClr val="F9B639"/>
                        </a:buClr>
                        <a:buSzPct val="80000"/>
                        <a:buFont typeface="Wingdings 2" pitchFamily="18" charset="2"/>
                        <a:defRPr sz="2100">
                          <a:solidFill>
                            <a:srgbClr val="6C6C6C"/>
                          </a:solidFill>
                          <a:latin typeface="Trebuchet MS" pitchFamily="34" charset="0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rgbClr val="F9B639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F9B639"/>
                        </a:buClr>
                        <a:buSzPct val="80000"/>
                        <a:buFont typeface="Wingdings 2" pitchFamily="18" charset="2"/>
                        <a:defRPr>
                          <a:solidFill>
                            <a:srgbClr val="6C6C6C"/>
                          </a:solidFill>
                          <a:latin typeface="Trebuchet MS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F9B639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F9B639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F9B639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F9B639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F9B639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Получили аттестаты</a:t>
                      </a:r>
                      <a:endParaRPr kumimoji="0" lang="ru-RU" alt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832" marR="38832" marT="7103" marB="0" horzOverflow="overflow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+mn-ea"/>
                          <a:cs typeface="+mn-cs"/>
                        </a:rPr>
                        <a:t>167</a:t>
                      </a:r>
                      <a:endParaRPr kumimoji="0" lang="ru-RU" altLang="ru-RU" sz="24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+mn-ea"/>
                        <a:cs typeface="+mn-cs"/>
                      </a:endParaRPr>
                    </a:p>
                  </a:txBody>
                  <a:tcPr marL="38832" marR="38832" marT="7103" marB="0" horzOverflow="overflow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650" y="260350"/>
            <a:ext cx="7772400" cy="1152525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400" dirty="0"/>
              <a:t>Продолжение обучения</a:t>
            </a:r>
            <a:br>
              <a:rPr lang="ru-RU" sz="2400" dirty="0"/>
            </a:br>
            <a:r>
              <a:rPr lang="ru-RU" sz="2400" dirty="0"/>
              <a:t> 9 </a:t>
            </a:r>
            <a:r>
              <a:rPr lang="ru-RU" sz="2400" dirty="0" smtClean="0"/>
              <a:t>класс</a:t>
            </a:r>
            <a:endParaRPr lang="ru-RU" sz="24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79388" y="1397000"/>
          <a:ext cx="8856662" cy="49377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6522"/>
                <a:gridCol w="1741054"/>
                <a:gridCol w="2024920"/>
                <a:gridCol w="2214166"/>
              </a:tblGrid>
              <a:tr h="1720080">
                <a:tc>
                  <a:txBody>
                    <a:bodyPr/>
                    <a:lstStyle/>
                    <a:p>
                      <a:r>
                        <a:rPr lang="ru-RU" sz="2400" b="1" dirty="0"/>
                        <a:t>Учреждение</a:t>
                      </a:r>
                    </a:p>
                  </a:txBody>
                  <a:tcPr marL="91437" marR="91437" marT="45718" marB="45718"/>
                </a:tc>
                <a:tc>
                  <a:txBody>
                    <a:bodyPr/>
                    <a:lstStyle/>
                    <a:p>
                      <a:r>
                        <a:rPr lang="ru-RU" sz="2400" b="1" dirty="0"/>
                        <a:t>Выпуск </a:t>
                      </a:r>
                      <a:r>
                        <a:rPr lang="ru-RU" sz="2400" b="1" dirty="0" smtClean="0"/>
                        <a:t>2020</a:t>
                      </a:r>
                      <a:endParaRPr lang="ru-RU" sz="2400" b="1" dirty="0"/>
                    </a:p>
                  </a:txBody>
                  <a:tcPr marL="91437" marR="91437" marT="45718" marB="45718"/>
                </a:tc>
                <a:tc>
                  <a:txBody>
                    <a:bodyPr/>
                    <a:lstStyle/>
                    <a:p>
                      <a:r>
                        <a:rPr lang="ru-RU" sz="2400" b="1" dirty="0"/>
                        <a:t>Продолжат обучение в профессиональных учебных заведениях</a:t>
                      </a:r>
                    </a:p>
                  </a:txBody>
                  <a:tcPr marL="91437" marR="91437" marT="45718" marB="45718"/>
                </a:tc>
                <a:tc>
                  <a:txBody>
                    <a:bodyPr/>
                    <a:lstStyle/>
                    <a:p>
                      <a:r>
                        <a:rPr lang="ru-RU" sz="2400" b="1" dirty="0"/>
                        <a:t>Продолжат обучение в 10 классе</a:t>
                      </a:r>
                    </a:p>
                  </a:txBody>
                  <a:tcPr marL="91437" marR="91437" marT="45718" marB="45718"/>
                </a:tc>
              </a:tr>
              <a:tr h="435992">
                <a:tc>
                  <a:txBody>
                    <a:bodyPr/>
                    <a:lstStyle/>
                    <a:p>
                      <a:r>
                        <a:rPr lang="ru-RU" sz="2400" b="1" dirty="0"/>
                        <a:t>Ординская СОШ</a:t>
                      </a:r>
                    </a:p>
                  </a:txBody>
                  <a:tcPr marL="91437" marR="91437" marT="45718" marB="45718"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85</a:t>
                      </a:r>
                      <a:endParaRPr lang="ru-RU" sz="2400" b="1" dirty="0"/>
                    </a:p>
                  </a:txBody>
                  <a:tcPr marL="91437" marR="91437" marT="45718" marB="45718"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56</a:t>
                      </a:r>
                      <a:endParaRPr lang="ru-RU" sz="2400" b="1" dirty="0"/>
                    </a:p>
                  </a:txBody>
                  <a:tcPr marL="91437" marR="91437" marT="45718" marB="45718"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23</a:t>
                      </a:r>
                      <a:endParaRPr lang="ru-RU" sz="2400" b="1" dirty="0"/>
                    </a:p>
                  </a:txBody>
                  <a:tcPr marL="91437" marR="91437" marT="45718" marB="45718"/>
                </a:tc>
              </a:tr>
              <a:tr h="435992">
                <a:tc>
                  <a:txBody>
                    <a:bodyPr/>
                    <a:lstStyle/>
                    <a:p>
                      <a:r>
                        <a:rPr lang="ru-RU" sz="2400" b="1" dirty="0"/>
                        <a:t>Карьевская СОШ</a:t>
                      </a:r>
                    </a:p>
                  </a:txBody>
                  <a:tcPr marL="91437" marR="91437" marT="45718" marB="45718"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14</a:t>
                      </a:r>
                      <a:endParaRPr lang="ru-RU" sz="2400" b="1" dirty="0"/>
                    </a:p>
                  </a:txBody>
                  <a:tcPr marL="91437" marR="91437" marT="45718" marB="45718"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3</a:t>
                      </a:r>
                      <a:endParaRPr lang="ru-RU" sz="2400" b="1" dirty="0"/>
                    </a:p>
                  </a:txBody>
                  <a:tcPr marL="91437" marR="91437" marT="45718" marB="45718"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11</a:t>
                      </a:r>
                      <a:endParaRPr lang="ru-RU" sz="2400" b="1" dirty="0"/>
                    </a:p>
                  </a:txBody>
                  <a:tcPr marL="91437" marR="91437" marT="45718" marB="45718"/>
                </a:tc>
              </a:tr>
              <a:tr h="435992">
                <a:tc>
                  <a:txBody>
                    <a:bodyPr/>
                    <a:lstStyle/>
                    <a:p>
                      <a:r>
                        <a:rPr lang="ru-RU" sz="2400" b="1" dirty="0"/>
                        <a:t>Ашапская СОШ</a:t>
                      </a:r>
                    </a:p>
                  </a:txBody>
                  <a:tcPr marL="91437" marR="91437" marT="45718" marB="45718"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30</a:t>
                      </a:r>
                      <a:endParaRPr lang="ru-RU" sz="2400" b="1" dirty="0"/>
                    </a:p>
                  </a:txBody>
                  <a:tcPr marL="91437" marR="91437" marT="45718" marB="45718"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21</a:t>
                      </a:r>
                      <a:endParaRPr lang="ru-RU" sz="2400" b="1" dirty="0"/>
                    </a:p>
                  </a:txBody>
                  <a:tcPr marL="91437" marR="91437" marT="45718" marB="45718"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9</a:t>
                      </a:r>
                      <a:endParaRPr lang="ru-RU" sz="2400" b="1" dirty="0"/>
                    </a:p>
                  </a:txBody>
                  <a:tcPr marL="91437" marR="91437" marT="45718" marB="45718"/>
                </a:tc>
              </a:tr>
              <a:tr h="435992">
                <a:tc>
                  <a:txBody>
                    <a:bodyPr/>
                    <a:lstStyle/>
                    <a:p>
                      <a:r>
                        <a:rPr lang="ru-RU" sz="2400" b="1" dirty="0"/>
                        <a:t>Красноясыльская </a:t>
                      </a:r>
                      <a:r>
                        <a:rPr lang="ru-RU" sz="2400" b="1" dirty="0" smtClean="0"/>
                        <a:t>ООШ</a:t>
                      </a:r>
                      <a:endParaRPr lang="ru-RU" sz="2400" b="1" dirty="0"/>
                    </a:p>
                  </a:txBody>
                  <a:tcPr marL="91437" marR="91437" marT="45718" marB="45718"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20</a:t>
                      </a:r>
                      <a:endParaRPr lang="ru-RU" sz="2400" b="1" dirty="0"/>
                    </a:p>
                  </a:txBody>
                  <a:tcPr marL="91437" marR="91437" marT="45718" marB="45718"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17</a:t>
                      </a:r>
                      <a:endParaRPr lang="ru-RU" sz="2400" b="1" dirty="0"/>
                    </a:p>
                  </a:txBody>
                  <a:tcPr marL="91437" marR="91437" marT="45718" marB="45718"/>
                </a:tc>
                <a:tc>
                  <a:txBody>
                    <a:bodyPr/>
                    <a:lstStyle/>
                    <a:p>
                      <a:r>
                        <a:rPr lang="ru-RU" sz="2400" b="1" dirty="0"/>
                        <a:t>3</a:t>
                      </a:r>
                    </a:p>
                  </a:txBody>
                  <a:tcPr marL="91437" marR="91437" marT="45718" marB="45718"/>
                </a:tc>
              </a:tr>
              <a:tr h="435992">
                <a:tc>
                  <a:txBody>
                    <a:bodyPr/>
                    <a:lstStyle/>
                    <a:p>
                      <a:r>
                        <a:rPr lang="ru-RU" sz="2400" b="1" dirty="0"/>
                        <a:t>Медянская СОШ</a:t>
                      </a:r>
                    </a:p>
                  </a:txBody>
                  <a:tcPr marL="91437" marR="91437" marT="45718" marB="45718"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18</a:t>
                      </a:r>
                      <a:endParaRPr lang="ru-RU" sz="2400" b="1" dirty="0"/>
                    </a:p>
                  </a:txBody>
                  <a:tcPr marL="91437" marR="91437" marT="45718" marB="45718"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9</a:t>
                      </a:r>
                      <a:endParaRPr lang="ru-RU" sz="2400" b="1" dirty="0"/>
                    </a:p>
                  </a:txBody>
                  <a:tcPr marL="91437" marR="91437" marT="45718" marB="45718"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9</a:t>
                      </a:r>
                      <a:endParaRPr lang="ru-RU" sz="2400" b="1" dirty="0"/>
                    </a:p>
                  </a:txBody>
                  <a:tcPr marL="91437" marR="91437" marT="45718" marB="45718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Дошкольное образование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b="1" dirty="0" smtClean="0"/>
              <a:t>Услугу дошкольного образования предоставляют 6 образовательных организаций:</a:t>
            </a:r>
          </a:p>
          <a:p>
            <a:r>
              <a:rPr lang="ru-RU" dirty="0" smtClean="0"/>
              <a:t>1 муниципальное дошкольное образовательное учреждение «</a:t>
            </a:r>
            <a:r>
              <a:rPr lang="ru-RU" dirty="0" err="1" smtClean="0"/>
              <a:t>Ординский</a:t>
            </a:r>
            <a:r>
              <a:rPr lang="ru-RU" dirty="0" smtClean="0"/>
              <a:t> детский сад» </a:t>
            </a:r>
          </a:p>
          <a:p>
            <a:r>
              <a:rPr lang="ru-RU" dirty="0" smtClean="0"/>
              <a:t>5 общеобразовательных организаций, на базе которых функционирует 35 дошкольных групп</a:t>
            </a:r>
          </a:p>
          <a:p>
            <a:pPr>
              <a:buNone/>
            </a:pPr>
            <a:r>
              <a:rPr lang="ru-RU" b="1" dirty="0" smtClean="0"/>
              <a:t>Всего  734 воспитанника, в том числе в возрасте до 3-х лет – 110 детей или 14,9 % от общего числа дошкольников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Охват детей дошкольным образованием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19" y="1643050"/>
          <a:ext cx="8358247" cy="48966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5611"/>
                <a:gridCol w="2267164"/>
                <a:gridCol w="2267164"/>
                <a:gridCol w="2418308"/>
              </a:tblGrid>
              <a:tr h="926763"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2017- 2018 </a:t>
                      </a:r>
                      <a:r>
                        <a:rPr lang="ru-RU" sz="2400" b="1" dirty="0" err="1">
                          <a:latin typeface="Times New Roman"/>
                          <a:ea typeface="Times New Roman"/>
                          <a:cs typeface="Times New Roman"/>
                        </a:rPr>
                        <a:t>уч.год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2018 - 2019 </a:t>
                      </a:r>
                      <a:r>
                        <a:rPr lang="ru-RU" sz="2400" b="1" dirty="0" err="1">
                          <a:latin typeface="Times New Roman"/>
                          <a:ea typeface="Times New Roman"/>
                          <a:cs typeface="Times New Roman"/>
                        </a:rPr>
                        <a:t>уч</a:t>
                      </a: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. год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2019 - 2020 </a:t>
                      </a:r>
                      <a:r>
                        <a:rPr lang="ru-RU" sz="2400" b="1" dirty="0" err="1">
                          <a:latin typeface="Times New Roman"/>
                          <a:ea typeface="Times New Roman"/>
                          <a:cs typeface="Times New Roman"/>
                        </a:rPr>
                        <a:t>уч.год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74831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Сеть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 (3-ДОУ</a:t>
                      </a:r>
                      <a:r>
                        <a:rPr lang="ru-RU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;</a:t>
                      </a: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7 - общеобразовательных учреждений)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 (1-ДОУ</a:t>
                      </a:r>
                      <a:r>
                        <a:rPr lang="ru-RU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;</a:t>
                      </a: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7 - общеобразовательных учреждений)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(1 - ДОУ</a:t>
                      </a:r>
                      <a:r>
                        <a:rPr lang="ru-RU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;</a:t>
                      </a: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5- </a:t>
                      </a:r>
                      <a:r>
                        <a:rPr lang="ru-RU" sz="24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общеобразователь</a:t>
                      </a:r>
                      <a:endParaRPr lang="ru-RU" sz="24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24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ных</a:t>
                      </a:r>
                      <a:r>
                        <a:rPr lang="ru-RU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учреждений)</a:t>
                      </a:r>
                    </a:p>
                  </a:txBody>
                  <a:tcPr marL="68580" marR="68580" marT="0" marB="0"/>
                </a:tc>
              </a:tr>
              <a:tr h="563781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Контингент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740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748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734</a:t>
                      </a:r>
                    </a:p>
                  </a:txBody>
                  <a:tcPr marL="68580" marR="68580" marT="0" marB="0"/>
                </a:tc>
              </a:tr>
              <a:tr h="563781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педагоги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  <a:cs typeface="Times New Roman"/>
                        </a:rPr>
                        <a:t>58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61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56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Карьевский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детский сад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До                     После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500174"/>
            <a:ext cx="307183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1500174"/>
            <a:ext cx="4857783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500042"/>
            <a:ext cx="4754880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1142984"/>
            <a:ext cx="3429024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785786" y="785794"/>
            <a:ext cx="35719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МБОУ «</a:t>
            </a:r>
            <a:r>
              <a:rPr lang="ru-RU" sz="2400" dirty="0" err="1" smtClean="0">
                <a:solidFill>
                  <a:schemeClr val="bg1"/>
                </a:solidFill>
              </a:rPr>
              <a:t>Медянская</a:t>
            </a:r>
            <a:r>
              <a:rPr lang="ru-RU" sz="2400" dirty="0" smtClean="0">
                <a:solidFill>
                  <a:schemeClr val="bg1"/>
                </a:solidFill>
              </a:rPr>
              <a:t> СОШ»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 ремонт спортзала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72132" y="1643050"/>
            <a:ext cx="30718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МБУ ДО «</a:t>
            </a:r>
            <a:r>
              <a:rPr lang="ru-RU" sz="2000" b="1" dirty="0" err="1" smtClean="0"/>
              <a:t>Ординская</a:t>
            </a:r>
            <a:r>
              <a:rPr lang="ru-RU" sz="2000" b="1" dirty="0" smtClean="0"/>
              <a:t> ДШИ»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Предметно-развивающая среда</a:t>
            </a:r>
            <a:endParaRPr lang="ru-RU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4410" y="1796165"/>
            <a:ext cx="3886200" cy="4418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285992"/>
            <a:ext cx="3886200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5240000" y="-11430000"/>
            <a:ext cx="3566160" cy="267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5087600" y="-11277600"/>
            <a:ext cx="3566160" cy="267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Комфортные условия для реализации ФГОС</a:t>
            </a:r>
            <a:endParaRPr lang="ru-RU" dirty="0"/>
          </a:p>
        </p:txBody>
      </p:sp>
      <p:pic>
        <p:nvPicPr>
          <p:cNvPr id="4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857364"/>
            <a:ext cx="6215105" cy="4625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Конкурсное движение</a:t>
            </a:r>
            <a:endParaRPr lang="ru-RU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571612"/>
            <a:ext cx="6803523" cy="4983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7527" y="571480"/>
            <a:ext cx="7180687" cy="5554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Проект «Успех каждого ребенка»</a:t>
            </a:r>
            <a:endParaRPr lang="ru-RU" dirty="0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709158" y="1600200"/>
            <a:ext cx="772568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Создание проектов и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 err="1" smtClean="0"/>
              <a:t>дизайн-концепций</a:t>
            </a:r>
            <a:endParaRPr lang="ru-RU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76489" y="1600200"/>
            <a:ext cx="679102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Региональный этап всероссийской олимпиады </a:t>
            </a: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428735"/>
          <a:ext cx="8686800" cy="5072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4976"/>
                <a:gridCol w="1809763"/>
                <a:gridCol w="1547341"/>
                <a:gridCol w="1974554"/>
                <a:gridCol w="1500166"/>
              </a:tblGrid>
              <a:tr h="1079484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Ф.И.О</a:t>
                      </a: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ОУ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Предмет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Педагог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Результат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330872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Деревянных </a:t>
                      </a: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Валерия Александровна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МБОУ </a:t>
                      </a: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lang="ru-RU" sz="2400" dirty="0" err="1">
                          <a:latin typeface="Times New Roman"/>
                          <a:ea typeface="Times New Roman"/>
                          <a:cs typeface="Times New Roman"/>
                        </a:rPr>
                        <a:t>Ординская</a:t>
                      </a: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 СОШ»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Физическая </a:t>
                      </a: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культура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Чухарев</a:t>
                      </a:r>
                      <a:r>
                        <a:rPr lang="ru-RU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 И. В.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участие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330872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Нестерова </a:t>
                      </a: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Маргарита Александровна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МБОУ </a:t>
                      </a: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lang="ru-RU" sz="2400" dirty="0" err="1">
                          <a:latin typeface="Times New Roman"/>
                          <a:ea typeface="Times New Roman"/>
                          <a:cs typeface="Times New Roman"/>
                        </a:rPr>
                        <a:t>Ординская</a:t>
                      </a: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 СОШ»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Русский </a:t>
                      </a: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язык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Насибуллина</a:t>
                      </a:r>
                      <a:r>
                        <a:rPr lang="ru-RU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 А.З.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участие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330872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Комарова </a:t>
                      </a: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Мария Александровна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МБОУ </a:t>
                      </a: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lang="ru-RU" sz="2400" dirty="0" err="1">
                          <a:latin typeface="Times New Roman"/>
                          <a:ea typeface="Times New Roman"/>
                          <a:cs typeface="Times New Roman"/>
                        </a:rPr>
                        <a:t>Ашапская</a:t>
                      </a: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 СОШ»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Обществознание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Ахматова </a:t>
                      </a: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В. С.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призёр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/>
              <a:t>Рейтинг образовательных организаций по количеству призовых мест  муниципального этапа всероссийской олимпиады</a:t>
            </a:r>
            <a:endParaRPr lang="ru-RU" sz="31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1325605"/>
          <a:ext cx="8229600" cy="55276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986614"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1000"/>
                        </a:spcAft>
                      </a:pPr>
                      <a:endParaRPr lang="ru-RU" sz="20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ts val="18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Место 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в рейтинге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1000"/>
                        </a:spcAft>
                      </a:pPr>
                      <a:endParaRPr lang="ru-RU" sz="20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ts val="18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Образовательное 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учреждение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1000"/>
                        </a:spcAft>
                      </a:pPr>
                      <a:endParaRPr lang="ru-RU" sz="20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ts val="18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Количество 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призовых мест</a:t>
                      </a:r>
                    </a:p>
                  </a:txBody>
                  <a:tcPr marL="68580" marR="68580" marT="0" marB="0"/>
                </a:tc>
              </a:tr>
              <a:tr h="562001"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МБОУ «Ординская СОШ»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24 </a:t>
                      </a:r>
                    </a:p>
                  </a:txBody>
                  <a:tcPr marL="68580" marR="68580" marT="0" marB="0"/>
                </a:tc>
              </a:tr>
              <a:tr h="562001"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МБОУ «Ашапская СОШ»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/>
                </a:tc>
              </a:tr>
              <a:tr h="562001"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МБОУ «Красноясыльская ООШ»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/>
                </a:tc>
              </a:tr>
              <a:tr h="692877"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МБОУ «Ашапская СОШ» филиал «Малоашапская ООШ»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/>
                </a:tc>
              </a:tr>
              <a:tr h="562001"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МБОУ «Карьёвская СОШ»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/>
                </a:tc>
              </a:tr>
              <a:tr h="562001"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МБОУ «Медянская СОШ»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</a:tr>
              <a:tr h="692877"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МБОУ «Ординская СОШ» филиал «Шляпниковская ООШ»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Цифровая образовательная среда </a:t>
            </a:r>
            <a:endParaRPr lang="ru-RU" dirty="0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723900" y="1672431"/>
            <a:ext cx="7696200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256" y="365126"/>
            <a:ext cx="8757364" cy="835601"/>
          </a:xfrm>
        </p:spPr>
        <p:txBody>
          <a:bodyPr/>
          <a:lstStyle/>
          <a:p>
            <a:pPr algn="ctr"/>
            <a:r>
              <a:rPr lang="ru-RU" sz="3000" b="1" dirty="0">
                <a:solidFill>
                  <a:srgbClr val="0070C0"/>
                </a:solidFill>
              </a:rPr>
              <a:t>Электронная Пермская Образовательная Система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79705-03A4-437E-AAA0-DB19A6EE9833}" type="slidenum">
              <a:rPr lang="ru-RU" smtClean="0"/>
              <a:pPr/>
              <a:t>39</a:t>
            </a:fld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4A049F65-08AB-4DA2-9058-50F29D0233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628"/>
          <a:stretch/>
        </p:blipFill>
        <p:spPr>
          <a:xfrm>
            <a:off x="28468" y="974035"/>
            <a:ext cx="9115531" cy="5082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7020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857232"/>
            <a:ext cx="8229600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785786" y="4572008"/>
            <a:ext cx="5143536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МБОУ «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Ординская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СОШ»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ремонт столовой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/>
              <a:t>План работы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>
            <a:noAutofit/>
          </a:bodyPr>
          <a:lstStyle/>
          <a:p>
            <a:r>
              <a:rPr lang="ru-RU" sz="2400" dirty="0" smtClean="0"/>
              <a:t>Внедрение федеральной платформы цифровой образовательной среды (ФП ЦОС), интеграция ЭПОС и других краевых систем и сервисов с ФП ЦОС</a:t>
            </a:r>
          </a:p>
          <a:p>
            <a:r>
              <a:rPr lang="ru-RU" sz="2400" dirty="0" smtClean="0"/>
              <a:t>Внедрение ЭПОС</a:t>
            </a:r>
          </a:p>
          <a:p>
            <a:r>
              <a:rPr lang="ru-RU" sz="2400" dirty="0" smtClean="0"/>
              <a:t>Переход на новый электронный дневник и журнал </a:t>
            </a:r>
            <a:r>
              <a:rPr lang="ru-RU" sz="2400" dirty="0" err="1" smtClean="0"/>
              <a:t>ЭПОС.Школа</a:t>
            </a:r>
            <a:r>
              <a:rPr lang="ru-RU" sz="2400" dirty="0" smtClean="0"/>
              <a:t> </a:t>
            </a:r>
          </a:p>
          <a:p>
            <a:r>
              <a:rPr lang="ru-RU" sz="2400" dirty="0" smtClean="0"/>
              <a:t>Наполнение библиотеки образовательных материалов ЭПОС </a:t>
            </a:r>
          </a:p>
          <a:p>
            <a:r>
              <a:rPr lang="ru-RU" sz="2400" dirty="0" smtClean="0"/>
              <a:t>Зачисление в 1 класс с использованием краевого портала услуг и сервисов </a:t>
            </a:r>
            <a:r>
              <a:rPr lang="ru-RU" sz="2400" dirty="0" err="1" smtClean="0"/>
              <a:t>uslugi.permkrai.ru</a:t>
            </a:r>
            <a:r>
              <a:rPr lang="ru-RU" sz="2400" dirty="0" smtClean="0"/>
              <a:t> </a:t>
            </a:r>
          </a:p>
          <a:p>
            <a:r>
              <a:rPr lang="ru-RU" sz="2400" dirty="0" smtClean="0"/>
              <a:t>Обновление официальных сайтов образовательных организаций (переход на новую платформу) в соответствии с требованиями проекта (</a:t>
            </a:r>
            <a:r>
              <a:rPr lang="ru-RU" sz="2400" dirty="0" err="1" smtClean="0"/>
              <a:t>ГосWeb</a:t>
            </a:r>
            <a:r>
              <a:rPr lang="ru-RU" sz="2400" dirty="0" smtClean="0"/>
              <a:t> либо </a:t>
            </a:r>
            <a:r>
              <a:rPr lang="ru-RU" sz="2400" dirty="0" err="1" smtClean="0"/>
              <a:t>ЭПОС.Сайт</a:t>
            </a:r>
            <a:r>
              <a:rPr lang="ru-RU" sz="2400" dirty="0" smtClean="0"/>
              <a:t> образовательной организации)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357290" y="285728"/>
            <a:ext cx="6786610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917596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>Центр образования цифрового и гуманитарного профилей «Точка роста».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14282" y="1428736"/>
            <a:ext cx="5763443" cy="5114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Дистанционное образование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Проведение уроков преимущественно </a:t>
            </a:r>
            <a:r>
              <a:rPr lang="ru-RU" dirty="0" err="1" smtClean="0"/>
              <a:t>онлайн</a:t>
            </a:r>
            <a:r>
              <a:rPr lang="ru-RU" dirty="0" smtClean="0"/>
              <a:t> (видеоконференцсвязь) </a:t>
            </a:r>
          </a:p>
          <a:p>
            <a:r>
              <a:rPr lang="ru-RU" dirty="0" smtClean="0"/>
              <a:t>Проведение уроков преимущественно </a:t>
            </a:r>
            <a:r>
              <a:rPr lang="ru-RU" dirty="0" err="1" smtClean="0"/>
              <a:t>офлайн</a:t>
            </a:r>
            <a:r>
              <a:rPr lang="ru-RU" dirty="0" smtClean="0"/>
              <a:t> с использованием цифровых платформ и ресурсов</a:t>
            </a:r>
          </a:p>
          <a:p>
            <a:r>
              <a:rPr lang="ru-RU" dirty="0" smtClean="0"/>
              <a:t>Проведение уроков с использованием </a:t>
            </a:r>
            <a:r>
              <a:rPr lang="ru-RU" dirty="0" err="1" smtClean="0"/>
              <a:t>ЭПОС.Школа</a:t>
            </a:r>
            <a:r>
              <a:rPr lang="ru-RU" dirty="0" smtClean="0"/>
              <a:t>, </a:t>
            </a:r>
            <a:r>
              <a:rPr lang="ru-RU" dirty="0" err="1" smtClean="0"/>
              <a:t>СЭДиЖ</a:t>
            </a:r>
            <a:r>
              <a:rPr lang="ru-RU" dirty="0" smtClean="0"/>
              <a:t> </a:t>
            </a:r>
          </a:p>
          <a:p>
            <a:r>
              <a:rPr lang="ru-RU" dirty="0" smtClean="0"/>
              <a:t>Проведение уроков с использованием электронной почты и </a:t>
            </a:r>
            <a:r>
              <a:rPr lang="ru-RU" dirty="0" err="1" smtClean="0"/>
              <a:t>мессенджеров</a:t>
            </a:r>
            <a:r>
              <a:rPr lang="ru-RU" dirty="0" smtClean="0"/>
              <a:t> </a:t>
            </a:r>
          </a:p>
          <a:p>
            <a:r>
              <a:rPr lang="ru-RU" dirty="0" smtClean="0"/>
              <a:t>Бесконтактный обмен заданиями и выполненными работами между учителями и учениками мобильными группами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Проект «Учитель будущего». Задачи: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928802"/>
            <a:ext cx="8229600" cy="4525963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Создание Центра непрерывного повышения профессионального мастерства педагогов на базе Института развития образования Пермского края.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Создание Центра оценки профессионального мастерства и квалификации педагогов на базе Пермского государственного гуманитарно-педагогического университета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24" name="Заголовок 1"/>
          <p:cNvSpPr>
            <a:spLocks noGrp="1"/>
          </p:cNvSpPr>
          <p:nvPr>
            <p:ph type="title"/>
          </p:nvPr>
        </p:nvSpPr>
        <p:spPr>
          <a:xfrm>
            <a:off x="611188" y="428605"/>
            <a:ext cx="7886700" cy="642941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Кадровый состав на 31.05.2020 г.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3238" y="1214422"/>
          <a:ext cx="8137525" cy="55362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1176"/>
                <a:gridCol w="4929222"/>
                <a:gridCol w="2497127"/>
              </a:tblGrid>
              <a:tr h="12094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5" marR="68585" marT="0" marB="0" anchor="ctr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Педагогические работники</a:t>
                      </a:r>
                    </a:p>
                  </a:txBody>
                  <a:tcPr marL="68585" marR="68585" marT="0" marB="0" anchor="ctr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Основные педагогические </a:t>
                      </a: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работники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2018-2019</a:t>
                      </a:r>
                      <a:r>
                        <a:rPr lang="ru-RU" sz="18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2019-2020</a:t>
                      </a:r>
                      <a:endParaRPr lang="ru-RU" sz="18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5" marR="68585" marT="0" marB="0" anchor="ctr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5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68585" marR="68585" marT="0" marB="0" anchor="ctr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педагогические работники школ</a:t>
                      </a:r>
                    </a:p>
                  </a:txBody>
                  <a:tcPr marL="68585" marR="68585" marT="0" marB="0" anchor="ctr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204                  195</a:t>
                      </a: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5" marR="68585" marT="0" marB="0" anchor="ctr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5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1.1.</a:t>
                      </a:r>
                    </a:p>
                  </a:txBody>
                  <a:tcPr marL="68585" marR="68585" marT="0" marB="0" anchor="ctr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учителя</a:t>
                      </a:r>
                      <a:endParaRPr lang="ru-RU" sz="20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5" marR="68585" marT="0" marB="0" anchor="ctr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174                 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169</a:t>
                      </a:r>
                      <a:endParaRPr lang="ru-RU" sz="20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5" marR="68585" marT="0" marB="0" anchor="ctr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5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1.2.</a:t>
                      </a:r>
                    </a:p>
                  </a:txBody>
                  <a:tcPr marL="68585" marR="68585" marT="0" marB="0" anchor="ctr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другие педагогические работники школ</a:t>
                      </a:r>
                      <a:endParaRPr lang="ru-RU" sz="20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5" marR="68585" marT="0" marB="0" anchor="ctr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                    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  <a:endParaRPr lang="ru-RU" sz="20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5" marR="68585" marT="0" marB="0" anchor="ctr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19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68585" marR="68585" marT="0" marB="0" anchor="ctr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педагогические работники детских садов</a:t>
                      </a:r>
                    </a:p>
                  </a:txBody>
                  <a:tcPr marL="68585" marR="68585" marT="0" marB="0" anchor="ctr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60                    56</a:t>
                      </a: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5" marR="68585" marT="0" marB="0" anchor="ctr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5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2.1.</a:t>
                      </a:r>
                    </a:p>
                  </a:txBody>
                  <a:tcPr marL="68585" marR="68585" marT="0" marB="0" anchor="ctr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воспитатели</a:t>
                      </a:r>
                      <a:endParaRPr lang="ru-RU" sz="20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5" marR="68585" marT="0" marB="0" anchor="ctr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50                     47</a:t>
                      </a:r>
                      <a:endParaRPr lang="ru-RU" sz="20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5" marR="68585" marT="0" marB="0" anchor="ctr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19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2.2.</a:t>
                      </a:r>
                    </a:p>
                  </a:txBody>
                  <a:tcPr marL="68585" marR="68585" marT="0" marB="0" anchor="ctr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 i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другие педагогические работники детсадов</a:t>
                      </a:r>
                      <a:endParaRPr lang="ru-RU" sz="2000" b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5" marR="68585" marT="0" marB="0" anchor="ctr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10                       9</a:t>
                      </a:r>
                      <a:endParaRPr lang="ru-RU" sz="20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5" marR="68585" marT="0" marB="0" anchor="ctr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5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3.</a:t>
                      </a:r>
                    </a:p>
                  </a:txBody>
                  <a:tcPr marL="68585" marR="68585" marT="0" marB="0" anchor="ctr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педагогические работники </a:t>
                      </a:r>
                      <a:r>
                        <a:rPr lang="ru-RU" sz="2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доп.образования</a:t>
                      </a: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5" marR="68585" marT="0" marB="0" anchor="ctr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18                      18</a:t>
                      </a: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5" marR="68585" marT="0" marB="0" anchor="ctr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70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ВСЕГО   </a:t>
                      </a:r>
                      <a:endParaRPr lang="ru-RU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5" marR="68585" marT="0" marB="0" anchor="ctr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5" marR="68585" marT="0" marB="0" anchor="ctr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282               269</a:t>
                      </a:r>
                      <a:endParaRPr lang="ru-RU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5" marR="68585" marT="0" marB="0" anchor="ctr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85727"/>
          <a:ext cx="8229600" cy="633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60222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2017-2018 учебный год</a:t>
                      </a: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2018-2019 учебный год</a:t>
                      </a: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2019-2020 учебный год</a:t>
                      </a: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2366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Пенсионеры (более 56 лет – женщины, более 66 лет – мужчины)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 48</a:t>
                      </a:r>
                      <a:endParaRPr lang="ru-RU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44</a:t>
                      </a: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49</a:t>
                      </a:r>
                      <a:endParaRPr lang="ru-RU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0222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Мужчины 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(количество %)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26 </a:t>
                      </a:r>
                      <a:endParaRPr lang="ru-RU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28</a:t>
                      </a: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25 </a:t>
                      </a:r>
                      <a:r>
                        <a:rPr lang="ru-RU" sz="2400" b="1" dirty="0" smtClean="0">
                          <a:latin typeface="Times New Roman"/>
                          <a:ea typeface="Calibri"/>
                          <a:cs typeface="Times New Roman"/>
                        </a:rPr>
                        <a:t>– 11,7 </a:t>
                      </a: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0222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Средний возраст педагогов школ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47 </a:t>
                      </a:r>
                      <a:endParaRPr lang="ru-RU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44</a:t>
                      </a: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47</a:t>
                      </a:r>
                      <a:endParaRPr lang="ru-RU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0222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Доля учителей в возрасте до 35 лет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21 – 11,4%</a:t>
                      </a:r>
                      <a:endParaRPr lang="ru-RU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21 – 11,6%</a:t>
                      </a: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20 – 12%</a:t>
                      </a:r>
                      <a:endParaRPr lang="ru-RU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0222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Доля учителей в возрасте до 30 лет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12 – 6,5%</a:t>
                      </a:r>
                      <a:endParaRPr lang="ru-RU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10 – 4%</a:t>
                      </a:r>
                      <a:endParaRPr lang="ru-RU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13  - 7,8%</a:t>
                      </a: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0222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Средний педагогически стаж педагогов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24 </a:t>
                      </a:r>
                      <a:endParaRPr lang="ru-RU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25</a:t>
                      </a:r>
                      <a:endParaRPr lang="ru-RU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24</a:t>
                      </a: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0222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Стаж работы учителей 0-5 лет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10 – 5,4%</a:t>
                      </a:r>
                      <a:endParaRPr lang="ru-RU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8 – 4,4% </a:t>
                      </a:r>
                      <a:endParaRPr lang="ru-RU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15 – 9%</a:t>
                      </a: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9342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Высшее образование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 137</a:t>
                      </a:r>
                      <a:endParaRPr lang="ru-RU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138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136</a:t>
                      </a: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12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Ср/специальное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78 </a:t>
                      </a:r>
                      <a:endParaRPr lang="ru-RU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77</a:t>
                      </a:r>
                      <a:endParaRPr lang="ru-RU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74</a:t>
                      </a: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7199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Молодые специалисты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Управление образования – </a:t>
            </a:r>
          </a:p>
          <a:p>
            <a:pPr>
              <a:buNone/>
            </a:pPr>
            <a:r>
              <a:rPr lang="ru-RU" sz="2800" dirty="0" smtClean="0"/>
              <a:t>                                      1 чел.</a:t>
            </a:r>
          </a:p>
          <a:p>
            <a:r>
              <a:rPr lang="ru-RU" sz="2800" dirty="0" err="1" smtClean="0"/>
              <a:t>Ординская</a:t>
            </a:r>
            <a:r>
              <a:rPr lang="ru-RU" sz="2800" dirty="0" smtClean="0"/>
              <a:t> СОШ – 2 чел.</a:t>
            </a:r>
          </a:p>
          <a:p>
            <a:r>
              <a:rPr lang="ru-RU" sz="2800" dirty="0" err="1" smtClean="0"/>
              <a:t>Медянская</a:t>
            </a:r>
            <a:r>
              <a:rPr lang="ru-RU" sz="2800" dirty="0" smtClean="0"/>
              <a:t> СОШ – 2 чел.</a:t>
            </a:r>
          </a:p>
          <a:p>
            <a:r>
              <a:rPr lang="ru-RU" sz="2800" dirty="0" err="1" smtClean="0"/>
              <a:t>Ординская</a:t>
            </a:r>
            <a:r>
              <a:rPr lang="ru-RU" sz="2800" dirty="0" smtClean="0"/>
              <a:t> ДШИ – 1 чел.</a:t>
            </a:r>
          </a:p>
          <a:p>
            <a:r>
              <a:rPr lang="ru-RU" sz="2800" dirty="0" err="1" smtClean="0"/>
              <a:t>Ординский</a:t>
            </a:r>
            <a:r>
              <a:rPr lang="ru-RU" sz="2800" dirty="0" smtClean="0"/>
              <a:t> детский сад – 1 чел.</a:t>
            </a:r>
            <a:endParaRPr lang="ru-RU" sz="2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428604"/>
            <a:ext cx="3429024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4814887"/>
            <a:ext cx="2680093" cy="204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225536"/>
          </a:xfrm>
        </p:spPr>
        <p:txBody>
          <a:bodyPr/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Аттестация педагогов в 2019-2020 учебном году</a:t>
            </a: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500063" y="1428735"/>
          <a:ext cx="8186737" cy="4229310"/>
        </p:xfrm>
        <a:graphic>
          <a:graphicData uri="http://schemas.openxmlformats.org/drawingml/2006/table">
            <a:tbl>
              <a:tblPr/>
              <a:tblGrid>
                <a:gridCol w="2046287"/>
                <a:gridCol w="2046288"/>
                <a:gridCol w="2047875"/>
                <a:gridCol w="2046287"/>
              </a:tblGrid>
              <a:tr h="868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Тип ОУ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Соответствие занимаемой должности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Первая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Высшая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5451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ОУ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24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75451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ДОУ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 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75451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Доп. образование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 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0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8684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Итого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36</a:t>
                      </a:r>
                      <a:endParaRPr lang="ru-RU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endParaRPr lang="ru-RU" sz="24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Динамика аттестованных педагогических работников образовательных учреждений округа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 </a:t>
            </a:r>
            <a:br>
              <a:rPr lang="ru-RU" sz="2800" dirty="0" smtClean="0"/>
            </a:br>
            <a:endParaRPr lang="ru-RU" sz="28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43049"/>
          <a:ext cx="8329640" cy="4823474"/>
        </p:xfrm>
        <a:graphic>
          <a:graphicData uri="http://schemas.openxmlformats.org/drawingml/2006/table">
            <a:tbl>
              <a:tblPr/>
              <a:tblGrid>
                <a:gridCol w="2082410"/>
                <a:gridCol w="2082410"/>
                <a:gridCol w="2082410"/>
                <a:gridCol w="2082410"/>
              </a:tblGrid>
              <a:tr h="7367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Квалификационная категория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2017-2018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учебный год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2018-2019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учебный год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2019-2020 учебный год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408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Высшая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</a:rPr>
                        <a:t>28 – </a:t>
                      </a:r>
                      <a:r>
                        <a:rPr lang="ru-RU" sz="1800" b="1">
                          <a:latin typeface="Times New Roman"/>
                          <a:ea typeface="Calibri"/>
                        </a:rPr>
                        <a:t>13.1%</a:t>
                      </a:r>
                      <a:r>
                        <a:rPr lang="ru-RU" sz="1800">
                          <a:latin typeface="Times New Roman"/>
                          <a:ea typeface="Calibri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</a:rPr>
                        <a:t>35 - </a:t>
                      </a:r>
                      <a:r>
                        <a:rPr lang="ru-RU" sz="1800" b="1">
                          <a:latin typeface="Times New Roman"/>
                          <a:ea typeface="Calibri"/>
                        </a:rPr>
                        <a:t>12,2  %   </a:t>
                      </a:r>
                      <a:endParaRPr lang="ru-RU" sz="18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</a:rPr>
                        <a:t>36 – </a:t>
                      </a:r>
                      <a:r>
                        <a:rPr lang="ru-RU" sz="1800" b="1" dirty="0">
                          <a:latin typeface="Times New Roman"/>
                          <a:ea typeface="Calibri"/>
                        </a:rPr>
                        <a:t>13,5%</a:t>
                      </a:r>
                      <a:endParaRPr lang="ru-RU" sz="18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6408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Первая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</a:rPr>
                        <a:t>65 – </a:t>
                      </a:r>
                      <a:r>
                        <a:rPr lang="ru-RU" sz="1800" b="1">
                          <a:latin typeface="Times New Roman"/>
                          <a:ea typeface="Calibri"/>
                        </a:rPr>
                        <a:t>30.4%</a:t>
                      </a:r>
                      <a:endParaRPr lang="ru-RU" sz="18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</a:rPr>
                        <a:t>95 – </a:t>
                      </a:r>
                      <a:r>
                        <a:rPr lang="ru-RU" sz="1800" b="1">
                          <a:latin typeface="Times New Roman"/>
                          <a:ea typeface="Calibri"/>
                        </a:rPr>
                        <a:t>33,1%</a:t>
                      </a:r>
                      <a:endParaRPr lang="ru-RU" sz="18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</a:rPr>
                        <a:t>83 – </a:t>
                      </a:r>
                      <a:r>
                        <a:rPr lang="ru-RU" sz="1800" b="1" dirty="0">
                          <a:latin typeface="Times New Roman"/>
                          <a:ea typeface="Calibri"/>
                        </a:rPr>
                        <a:t>31,2%</a:t>
                      </a:r>
                      <a:endParaRPr lang="ru-RU" sz="18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10580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Соответствие занимаемой должности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</a:rPr>
                        <a:t>98</a:t>
                      </a:r>
                      <a:r>
                        <a:rPr lang="ru-RU" sz="1800" b="1">
                          <a:latin typeface="Times New Roman"/>
                          <a:ea typeface="Calibri"/>
                        </a:rPr>
                        <a:t> – 45.8% </a:t>
                      </a:r>
                      <a:endParaRPr lang="ru-RU" sz="18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</a:rPr>
                        <a:t>126</a:t>
                      </a:r>
                      <a:r>
                        <a:rPr lang="ru-RU" sz="1800" b="1">
                          <a:latin typeface="Times New Roman"/>
                          <a:ea typeface="Calibri"/>
                        </a:rPr>
                        <a:t> – 43,9%</a:t>
                      </a:r>
                      <a:endParaRPr lang="ru-RU" sz="18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</a:rPr>
                        <a:t>114 – </a:t>
                      </a:r>
                      <a:r>
                        <a:rPr lang="ru-RU" sz="1800" b="1" dirty="0">
                          <a:latin typeface="Times New Roman"/>
                          <a:ea typeface="Calibri"/>
                        </a:rPr>
                        <a:t>42,9%</a:t>
                      </a:r>
                      <a:endParaRPr lang="ru-RU" sz="18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6408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Без аттестации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</a:rPr>
                        <a:t>23 – </a:t>
                      </a:r>
                      <a:r>
                        <a:rPr lang="ru-RU" sz="1800" b="1">
                          <a:latin typeface="Times New Roman"/>
                          <a:ea typeface="Calibri"/>
                        </a:rPr>
                        <a:t>10.7%</a:t>
                      </a:r>
                      <a:endParaRPr lang="ru-RU" sz="18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</a:rPr>
                        <a:t>31 – </a:t>
                      </a:r>
                      <a:r>
                        <a:rPr lang="ru-RU" sz="1800" b="1">
                          <a:latin typeface="Times New Roman"/>
                          <a:ea typeface="Calibri"/>
                        </a:rPr>
                        <a:t>10,8%</a:t>
                      </a:r>
                      <a:endParaRPr lang="ru-RU" sz="18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</a:rPr>
                        <a:t>28 – </a:t>
                      </a:r>
                      <a:r>
                        <a:rPr lang="ru-RU" sz="1800" b="1" dirty="0">
                          <a:latin typeface="Times New Roman"/>
                          <a:ea typeface="Calibri"/>
                        </a:rPr>
                        <a:t>10,5%</a:t>
                      </a:r>
                      <a:endParaRPr lang="ru-RU" sz="18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11061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% категорийных педагогов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</a:rPr>
                        <a:t>43.5%</a:t>
                      </a:r>
                      <a:endParaRPr lang="ru-RU" sz="18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</a:rPr>
                        <a:t>130 -  45,3%</a:t>
                      </a:r>
                      <a:endParaRPr lang="ru-RU" sz="18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</a:rPr>
                        <a:t>119 – 44,7%</a:t>
                      </a:r>
                      <a:endParaRPr lang="ru-RU" sz="18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Спортивные объекты в школах</a:t>
            </a:r>
            <a:endParaRPr lang="ru-RU" sz="3200" dirty="0"/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642910" y="1357298"/>
            <a:ext cx="7572428" cy="5286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Количество педагогов - участников </a:t>
            </a:r>
            <a:r>
              <a:rPr lang="ru-RU" sz="2700" dirty="0" err="1" smtClean="0"/>
              <a:t>Ашапской</a:t>
            </a:r>
            <a:r>
              <a:rPr lang="ru-RU" sz="2700" dirty="0" smtClean="0"/>
              <a:t> ОШИ в региональных, федеральных, международных конкурсах</a:t>
            </a:r>
            <a:br>
              <a:rPr lang="ru-RU" sz="2700" dirty="0" smtClean="0"/>
            </a:br>
            <a:r>
              <a:rPr lang="ru-RU" sz="2700" dirty="0" smtClean="0"/>
              <a:t> за 2019-2020 </a:t>
            </a:r>
            <a:r>
              <a:rPr lang="ru-RU" sz="2700" dirty="0" err="1" smtClean="0"/>
              <a:t>уч</a:t>
            </a:r>
            <a:r>
              <a:rPr lang="ru-RU" sz="2700" dirty="0" smtClean="0"/>
              <a:t>. год.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68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11715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Конкурсы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Количество участников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Победители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715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Региональные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8 чел.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715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Федеральные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29 чел.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22 чел.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715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Международные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2 чел.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2 чел.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«Учитель года - 2020»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71688"/>
            <a:ext cx="8229600" cy="4054475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142984"/>
            <a:ext cx="3614928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142984"/>
            <a:ext cx="37719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43663" y="333375"/>
            <a:ext cx="2524125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142876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Показатели средней заработной платы педагогических работников системы образования </a:t>
            </a:r>
            <a:endParaRPr lang="ru-RU" sz="3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642910" y="1643050"/>
          <a:ext cx="8143932" cy="5000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Блокадный хлеб</a:t>
            </a:r>
            <a:endParaRPr lang="ru-RU" dirty="0"/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714480" y="1571612"/>
            <a:ext cx="578820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Окна Памяти</a:t>
            </a:r>
            <a:endParaRPr lang="ru-RU"/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0"/>
            <a:ext cx="771530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Школа родительского образования</a:t>
            </a:r>
            <a:endParaRPr lang="ru-RU" dirty="0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357298"/>
            <a:ext cx="6034617" cy="4768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                               Юнармейцы </a:t>
            </a:r>
            <a:r>
              <a:rPr lang="ru-RU" sz="2400" dirty="0" err="1" smtClean="0"/>
              <a:t>Шляпниковской</a:t>
            </a:r>
            <a:r>
              <a:rPr lang="ru-RU" sz="2400" dirty="0" smtClean="0"/>
              <a:t> школы</a:t>
            </a:r>
            <a:endParaRPr lang="ru-RU" sz="2400" dirty="0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27422" y="1600200"/>
            <a:ext cx="588915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357166"/>
            <a:ext cx="242889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357298"/>
            <a:ext cx="35719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785926"/>
            <a:ext cx="4071966" cy="4046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/>
              <a:t> Количество обучающихся </a:t>
            </a:r>
            <a:r>
              <a:rPr lang="ru-RU" sz="2400" dirty="0" err="1" smtClean="0"/>
              <a:t>Ашапской</a:t>
            </a:r>
            <a:r>
              <a:rPr lang="ru-RU" sz="2400" dirty="0" smtClean="0"/>
              <a:t> ОШИ - участников региональных, федеральных, международных конкурсов</a:t>
            </a:r>
            <a:br>
              <a:rPr lang="ru-RU" sz="2400" dirty="0" smtClean="0"/>
            </a:br>
            <a:r>
              <a:rPr lang="ru-RU" sz="2400" dirty="0" smtClean="0"/>
              <a:t> за 2019-2020  </a:t>
            </a:r>
            <a:r>
              <a:rPr lang="ru-RU" sz="2400" dirty="0" err="1" smtClean="0"/>
              <a:t>уч.год</a:t>
            </a:r>
            <a:endParaRPr lang="ru-RU" sz="2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2576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10644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Конкурсы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Количество участников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Победители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644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Региональные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23 чел.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21 чел.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644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Федеральные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22  чел.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18  чел.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644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Международные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9  чел.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8  чел.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71480"/>
            <a:ext cx="4054722" cy="5483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287000" y="-16383000"/>
            <a:ext cx="594360" cy="792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1214422"/>
            <a:ext cx="3714776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357168"/>
          <a:ext cx="8229600" cy="64703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53555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ОО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ООД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Административные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правонарушения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Преступления</a:t>
                      </a:r>
                    </a:p>
                  </a:txBody>
                  <a:tcPr marL="68580" marR="68580" marT="0" marB="0"/>
                </a:tc>
              </a:tr>
              <a:tr h="53555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МБОУ «Ординская СОШ»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/>
                </a:tc>
              </a:tr>
              <a:tr h="8033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Филиал МБОУ «Ординская СОШ» «Шляпниковская ООШ»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555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МБОУ «Медянская СОШ»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033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МБОУ «Красноясыльская ООШ»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033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МБОУ «Ашапская СОШ» филиал «Малоашапская ООШ»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555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МБОУ «Ашапская СОШ»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555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МБОУ «Карьевская СОШ»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555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МКОУ «Ашапская ОШИ»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</a:tr>
              <a:tr h="5029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 (АПГ - 2)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(АПГ-6 )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4 (АПГ - 5)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800" dirty="0" smtClean="0"/>
              <a:t> </a:t>
            </a:r>
            <a:r>
              <a:rPr lang="ru-RU" sz="4800" i="1" dirty="0" smtClean="0">
                <a:solidFill>
                  <a:srgbClr val="C00000"/>
                </a:solidFill>
              </a:rPr>
              <a:t>Уважаемые коллеги, </a:t>
            </a:r>
          </a:p>
          <a:p>
            <a:pPr algn="ctr">
              <a:buNone/>
            </a:pPr>
            <a:r>
              <a:rPr lang="ru-RU" sz="4800" i="1" dirty="0" smtClean="0">
                <a:solidFill>
                  <a:srgbClr val="C00000"/>
                </a:solidFill>
              </a:rPr>
              <a:t>добро пожаловать в новый </a:t>
            </a:r>
          </a:p>
          <a:p>
            <a:pPr algn="ctr">
              <a:buNone/>
            </a:pPr>
            <a:r>
              <a:rPr lang="ru-RU" sz="4800" i="1" dirty="0" smtClean="0">
                <a:solidFill>
                  <a:srgbClr val="C00000"/>
                </a:solidFill>
              </a:rPr>
              <a:t>2020-2021 учебный год! </a:t>
            </a:r>
            <a:endParaRPr lang="ru-RU" sz="4800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6286520"/>
          </a:xfrm>
        </p:spPr>
        <p:txBody>
          <a:bodyPr>
            <a:normAutofit fontScale="70000" lnSpcReduction="20000"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Указ Президента РФ от 7 мая 2018 г. «О национальных целях и стратегических задачах развития Российской Федерации </a:t>
            </a:r>
          </a:p>
          <a:p>
            <a:pPr algn="ctr">
              <a:spcBef>
                <a:spcPts val="0"/>
              </a:spcBef>
              <a:buNone/>
            </a:pP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период до 2024 года»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Ключевые задачи: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Обеспечение глобальной конкурентоспособности российского образования и вхождение Российской Федерации в число 10 ведущих стран мира по качеству общего образования.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Воспитание гармонично развитой и социально ответственной личности на основе духовно-нравственных ценностей народов Российской Федерации, исторических и национально-культурных традиций. 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развития системы образования: </a:t>
            </a:r>
          </a:p>
          <a:p>
            <a:pPr marL="358775" indent="-358775">
              <a:buAutoNum type="arabicPeriod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Обновление содержания.</a:t>
            </a:r>
          </a:p>
          <a:p>
            <a:pPr marL="358775" indent="-358775">
              <a:buAutoNum type="arabicPeriod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необходимой современной инфраструктуры.</a:t>
            </a:r>
          </a:p>
          <a:p>
            <a:pPr marL="358775" indent="-358775" algn="just">
              <a:buAutoNum type="arabicPeriod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Подготовка профессиональных кадров, их переподготовка и повышение квалификации. </a:t>
            </a:r>
          </a:p>
          <a:p>
            <a:pPr marL="358775" indent="-358775">
              <a:buAutoNum type="arabicPeriod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наиболее эффективных механизмов управления.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57227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Указом Президента Российской Федерации поставлены для исполнения задачи, которые легли в основу национального проекта «Образование»: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Современная школа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Успех каждого ребенка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Поддержка семей, имеющих детей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Цифровая образовательная среда 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Учитель будущего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 Молодые профессионалы 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7. Новые возможности для каждого 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8. Социальная активность 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9. Экспорт образования 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10.Социальные лифты для каждого</a:t>
            </a:r>
          </a:p>
          <a:p>
            <a:pPr>
              <a:buNone/>
            </a:pP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784,5 млрд.рублей из федерального бюджета выделено на реализацию поставленных задач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214290"/>
            <a:ext cx="4143404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71472" y="3286124"/>
            <a:ext cx="757242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«Реализация национальных проектов в регионе должна проводиться не для галочки. Каждый проект влияет на качество жизни людей. Мы знаем, что национальные проекты в совокупности пронизывают все сферы деятельности в Пермском крае. Здесь нужно уделить больше внимания качеству исполнения, не показателям, а именно качеству»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1293</TotalTime>
  <Words>1576</Words>
  <Application>Microsoft Office PowerPoint</Application>
  <PresentationFormat>Экран (4:3)</PresentationFormat>
  <Paragraphs>525</Paragraphs>
  <Slides>61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61</vt:i4>
      </vt:variant>
    </vt:vector>
  </HeadingPairs>
  <TitlesOfParts>
    <vt:vector size="64" baseType="lpstr">
      <vt:lpstr>Тема Office</vt:lpstr>
      <vt:lpstr>Worksheet</vt:lpstr>
      <vt:lpstr>Chart</vt:lpstr>
      <vt:lpstr>Слайд 1</vt:lpstr>
      <vt:lpstr>Проект «Современная школа» Ремонтные работы</vt:lpstr>
      <vt:lpstr>Слайд 3</vt:lpstr>
      <vt:lpstr>Слайд 4</vt:lpstr>
      <vt:lpstr>Спортивные объекты в школах</vt:lpstr>
      <vt:lpstr>Слайд 6</vt:lpstr>
      <vt:lpstr>Слайд 7</vt:lpstr>
      <vt:lpstr>Слайд 8</vt:lpstr>
      <vt:lpstr>Слайд 9</vt:lpstr>
      <vt:lpstr>Результаты    ЕГЭ</vt:lpstr>
      <vt:lpstr>ИТОГИ ЕГЭ  ПО РУССКОМУ ЯЗЫКУ</vt:lpstr>
      <vt:lpstr>ИТОГИ ЕГЭ ПО МАТЕМАТИКЕ</vt:lpstr>
      <vt:lpstr>ИТОГИ ЕГЭ ПО ЛИТЕРАТУРЕ</vt:lpstr>
      <vt:lpstr>ИТОГИ ЕГЭ ПО ИНФОРМАТИКЕ</vt:lpstr>
      <vt:lpstr>ИТОГИ ЕГЭ ПО БИОЛОГИИ</vt:lpstr>
      <vt:lpstr>ИТОГИ ЕГЭ ПО ГЕОГРАФИИ</vt:lpstr>
      <vt:lpstr>ИТОГИ ЕГЭ ПО ОБЩЕСТВОЗНАНИЮ</vt:lpstr>
      <vt:lpstr>ИТОГИ ЕГЭ ПО ФИЗИКЕ</vt:lpstr>
      <vt:lpstr>Не перешагнули минимальную границу (количество не перешагнувших / количество сдававших) </vt:lpstr>
      <vt:lpstr>Итоговый результат</vt:lpstr>
      <vt:lpstr>Аттестат с отличием, медаль «За особые успехи в учении:</vt:lpstr>
      <vt:lpstr>Аттестат с отличием, медаль «За особые успехи в учении:</vt:lpstr>
      <vt:lpstr>Аттестат с отличием, медаль «За особые успехи в учении:</vt:lpstr>
      <vt:lpstr>Поступление 2020 год</vt:lpstr>
      <vt:lpstr>Результаты 9 класс</vt:lpstr>
      <vt:lpstr>Продолжение обучения  9 класс</vt:lpstr>
      <vt:lpstr>Дошкольное образование</vt:lpstr>
      <vt:lpstr>Охват детей дошкольным образованием</vt:lpstr>
      <vt:lpstr>Карьевский детский сад До                     После</vt:lpstr>
      <vt:lpstr>Предметно-развивающая среда</vt:lpstr>
      <vt:lpstr>Комфортные условия для реализации ФГОС</vt:lpstr>
      <vt:lpstr>Конкурсное движение</vt:lpstr>
      <vt:lpstr>Слайд 33</vt:lpstr>
      <vt:lpstr>Проект «Успех каждого ребенка»</vt:lpstr>
      <vt:lpstr>Создание проектов и  дизайн-концепций</vt:lpstr>
      <vt:lpstr>Региональный этап всероссийской олимпиады </vt:lpstr>
      <vt:lpstr>Рейтинг образовательных организаций по количеству призовых мест  муниципального этапа всероссийской олимпиады</vt:lpstr>
      <vt:lpstr>Цифровая образовательная среда </vt:lpstr>
      <vt:lpstr>Электронная Пермская Образовательная Система</vt:lpstr>
      <vt:lpstr>План работы</vt:lpstr>
      <vt:lpstr>Слайд 41</vt:lpstr>
      <vt:lpstr>Центр образования цифрового и гуманитарного профилей «Точка роста». </vt:lpstr>
      <vt:lpstr>Дистанционное образование</vt:lpstr>
      <vt:lpstr>Проект «Учитель будущего». Задачи: </vt:lpstr>
      <vt:lpstr>Кадровый состав на 31.05.2020 г.</vt:lpstr>
      <vt:lpstr>Слайд 46</vt:lpstr>
      <vt:lpstr>Молодые специалисты </vt:lpstr>
      <vt:lpstr>Аттестация педагогов в 2019-2020 учебном году</vt:lpstr>
      <vt:lpstr>   Динамика аттестованных педагогических работников образовательных учреждений округа    </vt:lpstr>
      <vt:lpstr>  Количество педагогов - участников Ашапской ОШИ в региональных, федеральных, международных конкурсах  за 2019-2020 уч. год. </vt:lpstr>
      <vt:lpstr>«Учитель года - 2020»</vt:lpstr>
      <vt:lpstr>Показатели средней заработной платы педагогических работников системы образования </vt:lpstr>
      <vt:lpstr>Блокадный хлеб</vt:lpstr>
      <vt:lpstr>Окна Памяти</vt:lpstr>
      <vt:lpstr>Слайд 55</vt:lpstr>
      <vt:lpstr>Школа родительского образования</vt:lpstr>
      <vt:lpstr>                               Юнармейцы Шляпниковской школы</vt:lpstr>
      <vt:lpstr>Слайд 58</vt:lpstr>
      <vt:lpstr> Количество обучающихся Ашапской ОШИ - участников региональных, федеральных, международных конкурсов  за 2019-2020  уч.год</vt:lpstr>
      <vt:lpstr>Слайд 60</vt:lpstr>
      <vt:lpstr>Слайд 61</vt:lpstr>
    </vt:vector>
  </TitlesOfParts>
  <Company>ICS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Qwerty</dc:creator>
  <cp:lastModifiedBy>Qwerty</cp:lastModifiedBy>
  <cp:revision>143</cp:revision>
  <dcterms:created xsi:type="dcterms:W3CDTF">2019-08-24T04:04:32Z</dcterms:created>
  <dcterms:modified xsi:type="dcterms:W3CDTF">2020-08-28T04:10:57Z</dcterms:modified>
</cp:coreProperties>
</file>