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07" r:id="rId2"/>
    <p:sldId id="301" r:id="rId3"/>
    <p:sldId id="302" r:id="rId4"/>
    <p:sldId id="293" r:id="rId5"/>
    <p:sldId id="266" r:id="rId6"/>
    <p:sldId id="303" r:id="rId7"/>
    <p:sldId id="304" r:id="rId8"/>
    <p:sldId id="281" r:id="rId9"/>
    <p:sldId id="278" r:id="rId10"/>
    <p:sldId id="279" r:id="rId11"/>
    <p:sldId id="288" r:id="rId12"/>
    <p:sldId id="263" r:id="rId13"/>
    <p:sldId id="298" r:id="rId14"/>
    <p:sldId id="259" r:id="rId15"/>
    <p:sldId id="283" r:id="rId16"/>
    <p:sldId id="290" r:id="rId17"/>
    <p:sldId id="291" r:id="rId18"/>
    <p:sldId id="292" r:id="rId19"/>
    <p:sldId id="289" r:id="rId20"/>
    <p:sldId id="271" r:id="rId21"/>
    <p:sldId id="262" r:id="rId22"/>
    <p:sldId id="269" r:id="rId23"/>
    <p:sldId id="270" r:id="rId24"/>
    <p:sldId id="305" r:id="rId25"/>
    <p:sldId id="285" r:id="rId26"/>
    <p:sldId id="286" r:id="rId27"/>
    <p:sldId id="287" r:id="rId28"/>
    <p:sldId id="284" r:id="rId29"/>
    <p:sldId id="297" r:id="rId30"/>
    <p:sldId id="299" r:id="rId31"/>
    <p:sldId id="300" r:id="rId32"/>
    <p:sldId id="30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2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200" dirty="0" smtClean="0"/>
              <a:t>Отношения</a:t>
            </a:r>
            <a:r>
              <a:rPr lang="ru-RU" sz="3200" baseline="0" dirty="0" smtClean="0"/>
              <a:t>  подростков и старшеклассников с родителями</a:t>
            </a:r>
            <a:endParaRPr lang="ru-RU" sz="3200" dirty="0"/>
          </a:p>
        </c:rich>
      </c:tx>
      <c:layout>
        <c:manualLayout>
          <c:xMode val="edge"/>
          <c:yMode val="edge"/>
          <c:x val="0.16842105263157894"/>
          <c:y val="1.91846522781774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1503045234435E-2"/>
          <c:y val="0.18901562620852688"/>
          <c:w val="0.65078300573415215"/>
          <c:h val="0.74770798051267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cat>
            <c:strRef>
              <c:f>Лист1!$A$2:$A$5</c:f>
              <c:strCache>
                <c:ptCount val="3"/>
                <c:pt idx="0">
                  <c:v>ПЛОХИЕ</c:v>
                </c:pt>
                <c:pt idx="1">
                  <c:v>УДОВЛЕТВОРИТЕЛЬНЫЕ</c:v>
                </c:pt>
                <c:pt idx="2">
                  <c:v>ХОРОШИЕ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9.0000000000000024E-2</c:v>
                </c:pt>
                <c:pt idx="1">
                  <c:v>0.38000000000000006</c:v>
                </c:pt>
                <c:pt idx="2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65540853709075853"/>
          <c:y val="0.30714019869918108"/>
          <c:w val="0.99265379196021541"/>
          <c:h val="0.7621901765743487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0.1157</cdr:x>
      <cdr:y>0.45588</cdr:y>
    </cdr:from>
    <cdr:to>
      <cdr:x>0.26446</cdr:x>
      <cdr:y>0.57353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32" y="2214578"/>
          <a:ext cx="128588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53%</a:t>
          </a:r>
          <a:endParaRPr lang="ru-RU" sz="4000" dirty="0"/>
        </a:p>
      </cdr:txBody>
    </cdr:sp>
  </cdr:relSizeAnchor>
  <cdr:relSizeAnchor xmlns:cdr="http://schemas.openxmlformats.org/drawingml/2006/chartDrawing">
    <cdr:from>
      <cdr:x>0.47107</cdr:x>
      <cdr:y>0.45588</cdr:y>
    </cdr:from>
    <cdr:to>
      <cdr:x>0.60331</cdr:x>
      <cdr:y>0.55882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71966" y="2214578"/>
          <a:ext cx="114300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38%</a:t>
          </a:r>
          <a:endParaRPr lang="ru-RU" sz="4000" dirty="0"/>
        </a:p>
      </cdr:txBody>
    </cdr:sp>
  </cdr:relSizeAnchor>
  <cdr:relSizeAnchor xmlns:cdr="http://schemas.openxmlformats.org/drawingml/2006/chartDrawing">
    <cdr:from>
      <cdr:x>0.35537</cdr:x>
      <cdr:y>0.26471</cdr:y>
    </cdr:from>
    <cdr:to>
      <cdr:x>0.46116</cdr:x>
      <cdr:y>0.45294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71834" y="12858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600" dirty="0" smtClean="0"/>
            <a:t>9%</a:t>
          </a:r>
          <a:endParaRPr lang="ru-RU" sz="3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09AE6B-80E0-4A8B-BB24-5476729CDB36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A6C3C3-4A1B-4808-9418-F921A1A8C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44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6C88-7D88-46DA-A2C7-05E4C7E7EABE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34D5FA-715E-4645-8B28-EAFD39572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EA0D-2ED2-4A88-85F5-DE3106AE3100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D8ED9-8614-4709-855A-86E012915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AAA41-B3D9-4AE2-A9BA-6595DF1D9F75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6428-D196-4476-BE2C-DD2553C87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F767-7157-4D00-9AA5-90A9EF35FAD3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13AA-308B-4704-8E1D-715972E01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9"/>
          <p:cNvGrpSpPr>
            <a:grpSpLocks/>
          </p:cNvGrpSpPr>
          <p:nvPr/>
        </p:nvGrpSpPr>
        <p:grpSpPr bwMode="auto">
          <a:xfrm>
            <a:off x="60325" y="60325"/>
            <a:ext cx="9028113" cy="6711950"/>
            <a:chOff x="38" y="38"/>
            <a:chExt cx="5687" cy="4228"/>
          </a:xfrm>
        </p:grpSpPr>
        <p:pic>
          <p:nvPicPr>
            <p:cNvPr id="6" name="Скругленный прямоугольник 9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" y="38"/>
              <a:ext cx="5687" cy="4228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6" cy="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Perpetua" pitchFamily="18" charset="0"/>
              </a:endParaRPr>
            </a:p>
          </p:txBody>
        </p:sp>
      </p:grpSp>
      <p:sp>
        <p:nvSpPr>
          <p:cNvPr id="8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B8A4-D7C6-467D-B1A8-A481A319E6F3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097D0-CCBB-4645-BC45-70E67104C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E453-C798-4F43-A81A-BAFE1D6DED45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2DC9-96A8-4268-AFF6-DE2322F19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69A44-FEF4-482E-9052-8F7C0EBC8CE6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8E46-E093-4926-A983-7411F406E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5046-ECAE-4B58-A0A3-90C3450E86ED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60BE-CBF3-48DE-B6D5-979FDD9D7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60E9-51FD-4EE6-ADCB-8E7F14BC4943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174E-2ABC-41D2-9F64-D178E6563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A18EB-CF39-4787-ACF1-9462031BAEFB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151DB-6251-4E5D-B70E-51A4A7ED1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3697-94E3-4DB1-BE54-1F8245F9D6F2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7B803-3ABB-4ECD-89B1-1FE8D4596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C929D0-6844-425A-A317-B68BB8DD7B6E}" type="datetimeFigureOut">
              <a:rPr lang="ru-RU"/>
              <a:pPr>
                <a:defRPr/>
              </a:pPr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6BE87EB-9484-45AE-90A9-95578AE16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javascript:window.close();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g.goroskop.ru/images/publish/articles/26612/69353_26612-paragraf-photo-text-left-img-dir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ignews.com/aimages/04_08/260408_40058_11295_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ovostivl.ru/files/1088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agging.ru/click?p=agl0YWdnaW5ncnVyDAsSBFBhZ2UYt-QfDA&amp;t=%u0434%u043E%u0437%u043E%u0439&amp;r=http://yandex.ru/yandsearch?text=%D0%BD%D0%B0%D1%80%D0%BA%D0%BE%D0%BC%D0%B0%D0%BD%D1%8B+%D1%84%D0%BE%D1%82%D0%BE&amp;stpar2=/h1/tm14/s3&amp;stpar4=/s3&amp;stpar1=/u1&amp;stpar3=/m1/tc14/nc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agging.ru/click?p=agl0YWdnaW5ncnVyDAsSBFBhZ2UYt-QfDA&amp;t=%u0438%u0433%u043B%u0443&amp;r=http://yandex.ru/yandsearch?text=%D0%BD%D0%B0%D1%80%D0%BA%D0%BE%D0%BC%D0%B0%D0%BD%D1%8B+%D1%84%D0%BE%D1%82%D0%BE&amp;stpar2=/h1/tm14/s3&amp;stpar4=/s3&amp;stpar1=/u1&amp;stpar3=/m1/tc14/nc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foto.sibmama.ru/albums/userpics/normal_IMG_0266.JPG" TargetMode="External"/><Relationship Id="rId4" Type="http://schemas.openxmlformats.org/officeDocument/2006/relationships/hyperlink" Target="http://tagging.ru/click?p=agl0YWdnaW5ncnVyDAsSBFBhZ2UYt-QfDA&amp;t=%u043F%u0435%u0440%u0432%u044B%u0439&amp;r=http://yandex.ru/yandsearch?text=%D0%BD%D0%B0%D1%80%D0%BA%D0%BE%D0%BC%D0%B0%D0%BD%D1%8B+%D1%84%D0%BE%D1%82%D0%BE&amp;stpar2=/h1/tm14/s3&amp;stpar4=/s3&amp;stpar1=/u1&amp;stpar3=/m1/tc14/nc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http://www.rusk.ru/images/2007/7927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g.rosbalt.ru/pics6/narkota_23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2krota.ru/uploads/posts/2008-03/1206530639_g-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hyperlink" Target="http://i.i.ua/photo/images/pic/1/0/57201_ba0005c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k.img.com.ua/img/forall/a/5948/8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lav.ru/narkotik/narkomaniya-v-kartinkah.html" TargetMode="External"/><Relationship Id="rId2" Type="http://schemas.openxmlformats.org/officeDocument/2006/relationships/hyperlink" Target="http://www.x-top.org/prikol/label/1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op-narkotik.ucoz.ru/photo/" TargetMode="External"/><Relationship Id="rId5" Type="http://schemas.openxmlformats.org/officeDocument/2006/relationships/hyperlink" Target="http://www.webpark.ru/comment/45470" TargetMode="External"/><Relationship Id="rId4" Type="http://schemas.openxmlformats.org/officeDocument/2006/relationships/hyperlink" Target="http://www.sunhome.ru/image/1456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lkart.de/lit/sti/labi/maki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javascript:window.close();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javascript:window.close();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11413" y="4221163"/>
            <a:ext cx="6400800" cy="1600200"/>
          </a:xfrm>
        </p:spPr>
        <p:txBody>
          <a:bodyPr/>
          <a:lstStyle/>
          <a:p>
            <a:pPr algn="r"/>
            <a:endParaRPr lang="ru-RU" dirty="0" smtClean="0"/>
          </a:p>
        </p:txBody>
      </p:sp>
      <p:sp>
        <p:nvSpPr>
          <p:cNvPr id="14338" name="Заголовок 2"/>
          <p:cNvSpPr>
            <a:spLocks noGrp="1"/>
          </p:cNvSpPr>
          <p:nvPr>
            <p:ph type="ctrTitle"/>
          </p:nvPr>
        </p:nvSpPr>
        <p:spPr>
          <a:xfrm>
            <a:off x="0" y="1506538"/>
            <a:ext cx="9144000" cy="1470025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Молодёжь против наркотиков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428625"/>
            <a:ext cx="5786438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sz="2000" b="1" i="1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000" b="1" i="1">
                <a:solidFill>
                  <a:srgbClr val="FF0000"/>
                </a:solidFill>
                <a:latin typeface="Cambria" pitchFamily="18" charset="0"/>
              </a:rPr>
              <a:t>     </a:t>
            </a:r>
            <a:r>
              <a:rPr lang="ru-RU" sz="2400" b="1" i="1">
                <a:solidFill>
                  <a:srgbClr val="FF0000"/>
                </a:solidFill>
                <a:latin typeface="Cambria" pitchFamily="18" charset="0"/>
              </a:rPr>
              <a:t>    -   Возникают необыкновенная легкость, прилив энергии, можно веселиться  и танцевать без устали много часов подряд.</a:t>
            </a:r>
          </a:p>
          <a:p>
            <a:r>
              <a:rPr lang="ru-RU" sz="2400" b="1" i="1">
                <a:solidFill>
                  <a:srgbClr val="FF0000"/>
                </a:solidFill>
                <a:latin typeface="Cambria" pitchFamily="18" charset="0"/>
              </a:rPr>
              <a:t>          -   Эйфория (сочетание повышенного натроения с беспечностью и безмятежностью, а также с чувством хорошего физического состояния) сменяется апатией и депрессией.</a:t>
            </a:r>
            <a:br>
              <a:rPr lang="ru-RU" sz="2400" b="1" i="1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400" b="1" i="1">
                <a:solidFill>
                  <a:srgbClr val="FF0000"/>
                </a:solidFill>
                <a:latin typeface="Cambria" pitchFamily="18" charset="0"/>
              </a:rPr>
              <a:t>          -  Действует «экстази» от 2 до 8 часов. Препарат вызывает разрушение печени, почек, импотенции, вызывает расстройства психики, сердечно-сосудистою недостаточность</a:t>
            </a:r>
          </a:p>
          <a:p>
            <a:r>
              <a:rPr lang="ru-RU" sz="2000" b="1" i="1">
                <a:latin typeface="Cambria" pitchFamily="18" charset="0"/>
              </a:rPr>
              <a:t/>
            </a:r>
            <a:br>
              <a:rPr lang="ru-RU" sz="2000" b="1" i="1">
                <a:latin typeface="Cambria" pitchFamily="18" charset="0"/>
              </a:rPr>
            </a:br>
            <a:endParaRPr lang="ru-RU" sz="2000" b="1" i="1">
              <a:latin typeface="Cambria" pitchFamily="18" charset="0"/>
            </a:endParaRPr>
          </a:p>
        </p:txBody>
      </p:sp>
      <p:pic>
        <p:nvPicPr>
          <p:cNvPr id="4" name="Рисунок 3" descr="http://www.stopnarcotics.ru/imgrubrs.asp?art_id=2892&amp;img=prev">
            <a:hlinkClick r:id="rId2" tooltip="&quot;close this window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785813"/>
            <a:ext cx="3500437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1214438" y="0"/>
            <a:ext cx="6786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Cambria" pitchFamily="18" charset="0"/>
              </a:rPr>
              <a:t>«ЭКСТАЗИ»</a:t>
            </a:r>
            <a:endParaRPr lang="ru-RU" sz="480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" name="i-main-pic" descr="Картинка 63 из 6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3143250"/>
            <a:ext cx="35004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928688"/>
            <a:ext cx="9144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4000" b="1">
                <a:solidFill>
                  <a:schemeClr val="bg1"/>
                </a:solidFill>
                <a:latin typeface="Cambria" pitchFamily="18" charset="0"/>
              </a:rPr>
              <a:t> отнесен к самым опасным наркотическим препаратам и запрещен во всех странах – членах ООН.</a:t>
            </a:r>
            <a:r>
              <a:rPr lang="ru-RU" sz="400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4000">
                <a:solidFill>
                  <a:schemeClr val="bg1"/>
                </a:solidFill>
                <a:latin typeface="Cambria" pitchFamily="18" charset="0"/>
              </a:rPr>
            </a:br>
            <a:endParaRPr lang="ru-RU" sz="40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85938" y="0"/>
            <a:ext cx="585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C00000"/>
                </a:solidFill>
                <a:latin typeface="Cambria" pitchFamily="18" charset="0"/>
              </a:rPr>
              <a:t>«ЭКСТАЗИ»</a:t>
            </a:r>
            <a:endParaRPr lang="ru-RU" sz="720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57 из 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2214563"/>
            <a:ext cx="5286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aper.standartnews.com/images/articles/orig_223993_b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3188"/>
            <a:ext cx="49291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mbria" pitchFamily="18" charset="0"/>
              </a:rPr>
              <a:t>Для  одних - это огромные деньги, </a:t>
            </a:r>
          </a:p>
          <a:p>
            <a:pPr algn="ctr"/>
            <a:r>
              <a:rPr lang="ru-RU" sz="4400" b="1">
                <a:solidFill>
                  <a:srgbClr val="FF0000"/>
                </a:solidFill>
                <a:latin typeface="Cambria" pitchFamily="18" charset="0"/>
              </a:rPr>
              <a:t>для других –</a:t>
            </a:r>
            <a:r>
              <a:rPr lang="ru-RU" sz="440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6000">
                <a:latin typeface="Arial Black" pitchFamily="34" charset="0"/>
              </a:rPr>
              <a:t>смерть!</a:t>
            </a:r>
            <a:endParaRPr lang="ru-RU" sz="440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28688" y="5500688"/>
            <a:ext cx="77676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>
                <a:solidFill>
                  <a:schemeClr val="bg1"/>
                </a:solidFill>
                <a:latin typeface="Cambria" pitchFamily="18" charset="0"/>
              </a:rPr>
              <a:t>Начинается все с «кухни»…</a:t>
            </a:r>
          </a:p>
        </p:txBody>
      </p:sp>
      <p:pic>
        <p:nvPicPr>
          <p:cNvPr id="4" name="i-main-pic" descr="Картинка 118 из 18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500063"/>
            <a:ext cx="8235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Cambria" pitchFamily="18" charset="0"/>
              </a:rPr>
              <a:t>Начинается все с «кухни»…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sunhome.ru/UsersGallery/102005/3003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214563"/>
            <a:ext cx="74295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Cambria" pitchFamily="18" charset="0"/>
              </a:rPr>
              <a:t>Потом - компания. </a:t>
            </a:r>
          </a:p>
          <a:p>
            <a:pPr algn="ctr"/>
            <a:r>
              <a:rPr lang="ru-RU" sz="4800" b="1">
                <a:solidFill>
                  <a:srgbClr val="FF0000"/>
                </a:solidFill>
                <a:latin typeface="Cambria" pitchFamily="18" charset="0"/>
              </a:rPr>
              <a:t>Закинулись </a:t>
            </a:r>
            <a:r>
              <a:rPr lang="ru-RU" sz="4800" b="1" u="sng">
                <a:solidFill>
                  <a:srgbClr val="FF0000"/>
                </a:solidFill>
                <a:latin typeface="Cambria" pitchFamily="18" charset="0"/>
                <a:hlinkClick r:id="rId3"/>
              </a:rPr>
              <a:t>дозой</a:t>
            </a:r>
            <a:r>
              <a:rPr lang="ru-RU" sz="4800" b="1">
                <a:solidFill>
                  <a:srgbClr val="FF0000"/>
                </a:solidFill>
                <a:latin typeface="Cambria" pitchFamily="18" charset="0"/>
              </a:rPr>
              <a:t> – и в </a:t>
            </a:r>
            <a:r>
              <a:rPr lang="ru-RU" sz="4800" b="1" i="1">
                <a:solidFill>
                  <a:srgbClr val="2D23F1"/>
                </a:solidFill>
                <a:latin typeface="Cambria" pitchFamily="18" charset="0"/>
              </a:rPr>
              <a:t>«улет…»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50" y="0"/>
            <a:ext cx="85010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Попробовав хоть раз «слезы мака», будешь плакать всю жизнь. Так говорят сами наркоманы. Но как только начинается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ломка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, наркоманы как загипнотизированные выходят из своих притонов в поисках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дозы»</a:t>
            </a:r>
            <a:endParaRPr lang="ru-RU" sz="4800" b="1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357438"/>
            <a:ext cx="6286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Их не останавливают ни </a:t>
            </a:r>
            <a:r>
              <a:rPr lang="ru-RU" sz="3600" b="1" i="1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i="1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дорожки</a:t>
            </a:r>
            <a:r>
              <a:rPr lang="ru-RU" sz="3600" b="1" i="1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600" b="1" i="1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от шприцов…</a:t>
            </a:r>
            <a:endParaRPr lang="ru-RU" sz="3600" b="1" i="1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3656013"/>
            <a:ext cx="4786312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75"/>
            <a:ext cx="43576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1357313"/>
            <a:ext cx="478631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43063" y="0"/>
            <a:ext cx="6572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ни болезни … </a:t>
            </a:r>
            <a:endParaRPr lang="ru-RU" sz="5400" b="1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7013" y="285750"/>
            <a:ext cx="8916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ни чудовищное истощение …</a:t>
            </a:r>
            <a:endParaRPr lang="ru-RU" sz="4000" b="1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8"/>
            <a:ext cx="450056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43000"/>
            <a:ext cx="46434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5286375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8113" y="0"/>
            <a:ext cx="5195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28750" y="0"/>
            <a:ext cx="66865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ни гниющая плоть</a:t>
            </a:r>
            <a:r>
              <a:rPr lang="ru-RU" sz="4400" b="1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израчное &quot;счастье&quot; наркоманов (1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85725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4643438"/>
            <a:ext cx="86439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Прежде, чем Вы решитесь взять </a:t>
            </a:r>
            <a:r>
              <a:rPr lang="ru-RU" sz="3200" b="1" u="sng">
                <a:solidFill>
                  <a:srgbClr val="FF0000"/>
                </a:solidFill>
                <a:latin typeface="Cambria" pitchFamily="18" charset="0"/>
                <a:hlinkClick r:id="rId3"/>
              </a:rPr>
              <a:t>иглу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 и в </a:t>
            </a:r>
            <a:r>
              <a:rPr lang="ru-RU" sz="3200" b="1" u="sng">
                <a:solidFill>
                  <a:srgbClr val="FF0000"/>
                </a:solidFill>
                <a:latin typeface="Cambria" pitchFamily="18" charset="0"/>
                <a:hlinkClick r:id="rId4"/>
              </a:rPr>
              <a:t>первый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 раз ввести себе «немного волшебства» - вспомните эти фото. И подумайте, хотите ли Вы этого?</a:t>
            </a:r>
          </a:p>
        </p:txBody>
      </p:sp>
      <p:pic>
        <p:nvPicPr>
          <p:cNvPr id="2" name="i-main-pic" descr="Картинка 177 из 33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285750"/>
            <a:ext cx="3867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funlog.ru/2007/12/kak-narkotiki-menjajut-ljudej_3525_s_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8625"/>
            <a:ext cx="7929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.funlog.ru/2007/12/kak-narkotiki-menjajut-ljudej_3525_s_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28625"/>
            <a:ext cx="80724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4 из 10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57188"/>
            <a:ext cx="792956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5000625"/>
            <a:ext cx="86439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FF0000"/>
                </a:solidFill>
                <a:latin typeface="Cambria" pitchFamily="18" charset="0"/>
              </a:rPr>
              <a:t>Так кто же такие наркоманы - </a:t>
            </a:r>
            <a:r>
              <a:rPr lang="ru-RU" sz="4800" b="1">
                <a:solidFill>
                  <a:srgbClr val="FF0000"/>
                </a:solidFill>
                <a:latin typeface="Cambria" pitchFamily="18" charset="0"/>
              </a:rPr>
              <a:t>преступники или больные</a:t>
            </a:r>
            <a:r>
              <a:rPr lang="ru-RU" sz="4800">
                <a:solidFill>
                  <a:srgbClr val="FF0000"/>
                </a:solidFill>
                <a:latin typeface="Cambria" pitchFamily="18" charset="0"/>
              </a:rPr>
              <a:t>?</a:t>
            </a:r>
          </a:p>
          <a:p>
            <a:endParaRPr lang="ru-RU" sz="320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  <a:cs typeface="Times New Roman" pitchFamily="18" charset="0"/>
              </a:rPr>
              <a:t>В структуре общей преступности удельный вес преступлений, совершенных под воздействием </a:t>
            </a:r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наркотиков</a:t>
            </a:r>
            <a:r>
              <a:rPr lang="ru-RU" sz="3600">
                <a:solidFill>
                  <a:srgbClr val="FF0000"/>
                </a:solidFill>
                <a:cs typeface="Times New Roman" pitchFamily="18" charset="0"/>
              </a:rPr>
              <a:t> либо для их получения выглядит так... </a:t>
            </a:r>
            <a:endParaRPr lang="ru-RU" sz="7200">
              <a:solidFill>
                <a:srgbClr val="FF0000"/>
              </a:solidFill>
            </a:endParaRPr>
          </a:p>
        </p:txBody>
      </p:sp>
      <p:graphicFrame>
        <p:nvGraphicFramePr>
          <p:cNvPr id="35842" name="Диаграмма 4"/>
          <p:cNvGraphicFramePr>
            <a:graphicFrameLocks/>
          </p:cNvGraphicFramePr>
          <p:nvPr/>
        </p:nvGraphicFramePr>
        <p:xfrm>
          <a:off x="214313" y="2428875"/>
          <a:ext cx="8643937" cy="478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r:id="rId3" imgW="8644877" imgH="4791871" progId="Excel.Chart.8">
                  <p:embed/>
                </p:oleObj>
              </mc:Choice>
              <mc:Fallback>
                <p:oleObj r:id="rId3" imgW="8644877" imgH="4791871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428875"/>
                        <a:ext cx="8643937" cy="478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3929063"/>
            <a:ext cx="9144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    Среди тех, кто имел опыт в потреблении наркотиков в 5-8 классе абсолютное большинство составляют дети из семей, где нет доверительных отношений.  </a:t>
            </a:r>
          </a:p>
          <a:p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    В семьях "без доверия" в 2 раза чаще применяется насилие, а также в 2 раза возрастает скрытность подростка, ухудшается его успеваемость, драматичнее складываются взаимоотношения с одноклассниками…</a:t>
            </a:r>
            <a:endParaRPr lang="ru-RU" sz="5400" b="1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0" y="285750"/>
          <a:ext cx="9144000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75" y="158750"/>
            <a:ext cx="65643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14313" y="1000125"/>
            <a:ext cx="8929687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лжец тот, кто разделяет наркотики на «сильные» и «слабые», утверждая, что последние безвредны;</a:t>
            </a:r>
          </a:p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первая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доза наркотика доставляет кратковременное удовольствие, затем она многократно возрастает – начинается привыкание;</a:t>
            </a:r>
          </a:p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наркотическая дурь лишает интереса к жизни, доводя до одиночества и самоубийства;</a:t>
            </a:r>
          </a:p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ни запреты, ни свобода потребления наркотиков от заболевания наркоманией не спасают;</a:t>
            </a:r>
          </a:p>
          <a:p>
            <a:pPr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только сам человек не допустит развитие болезни, если скажет наркотику «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75 из 1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214813"/>
            <a:ext cx="43719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313" y="0"/>
            <a:ext cx="571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Всех падших в пропасть смерти </a:t>
            </a:r>
            <a:b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От этой адской пыли, </a:t>
            </a:r>
            <a:b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Всех тех, кто оступился, </a:t>
            </a:r>
            <a:b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Вкусив иглу насилья,</a:t>
            </a:r>
            <a:endParaRPr lang="ru-RU" sz="2800" b="1" i="1">
              <a:solidFill>
                <a:srgbClr val="FF0000"/>
              </a:solidFill>
            </a:endParaRPr>
          </a:p>
          <a:p>
            <a:pPr eaLnBrk="0" hangingPunct="0"/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Мне жалко. Но презренно </a:t>
            </a:r>
            <a:b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Я буду относиться к ним, </a:t>
            </a:r>
            <a:b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Они всю жизнь продали </a:t>
            </a:r>
            <a:b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За мерзкий героин!</a:t>
            </a:r>
            <a:endParaRPr lang="ru-RU" sz="4400" b="1" i="1">
              <a:solidFill>
                <a:srgbClr val="FF0000"/>
              </a:solidFill>
            </a:endParaRPr>
          </a:p>
        </p:txBody>
      </p:sp>
      <p:pic>
        <p:nvPicPr>
          <p:cNvPr id="3" name="Рисунок 2" descr="Предложения и замечания по работе форума. Распространение наркотиков в Росси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28625"/>
            <a:ext cx="594042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785813"/>
            <a:ext cx="592931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Масса жалких и бессильных, </a:t>
            </a:r>
            <a:b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</a:br>
            <a: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Преступивших через край, </a:t>
            </a:r>
            <a:b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</a:br>
            <a: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Хотят они найти того, </a:t>
            </a:r>
            <a:b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</a:br>
            <a: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Кто им продаст билеты в </a:t>
            </a:r>
          </a:p>
          <a:p>
            <a: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                                  рай.</a:t>
            </a:r>
            <a:endParaRPr lang="ru-RU" sz="3200" b="1" i="1">
              <a:solidFill>
                <a:srgbClr val="FF0000"/>
              </a:solidFill>
              <a:latin typeface="Arno Pro Display"/>
            </a:endParaRPr>
          </a:p>
          <a:p>
            <a:pPr eaLnBrk="0" hangingPunct="0"/>
            <a: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Они такие же, как мы, </a:t>
            </a:r>
            <a:b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</a:br>
            <a: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И нет отличий в сотнях лиц, </a:t>
            </a:r>
            <a:b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</a:br>
            <a: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Но только нет у них мечты, </a:t>
            </a:r>
            <a:b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</a:br>
            <a:r>
              <a:rPr lang="ru-RU" sz="36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А  друг- обычный шприц</a:t>
            </a:r>
            <a:r>
              <a:rPr lang="ru-RU" sz="20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.</a:t>
            </a:r>
            <a:endParaRPr lang="ru-RU" sz="3200" b="1" i="1">
              <a:solidFill>
                <a:srgbClr val="FF0000"/>
              </a:solidFill>
              <a:latin typeface="Arno Pro Display"/>
            </a:endParaRPr>
          </a:p>
        </p:txBody>
      </p:sp>
      <p:pic>
        <p:nvPicPr>
          <p:cNvPr id="3" name="i-main-pic" descr="Картинка 8 из 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613" y="357188"/>
            <a:ext cx="38623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83 из 10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3357563"/>
            <a:ext cx="392906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928813" y="0"/>
            <a:ext cx="55721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Богом брошены на дно, </a:t>
            </a:r>
            <a:br>
              <a:rPr lang="ru-RU" sz="32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</a:br>
            <a:r>
              <a:rPr lang="ru-RU" sz="32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Готовы душу дьяволу продать, </a:t>
            </a:r>
            <a:br>
              <a:rPr lang="ru-RU" sz="32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</a:br>
            <a:r>
              <a:rPr lang="ru-RU" sz="32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Забыть отца и мать навек </a:t>
            </a:r>
            <a:br>
              <a:rPr lang="ru-RU" sz="32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</a:br>
            <a:r>
              <a:rPr lang="ru-RU" sz="32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И их на дозу променять.</a:t>
            </a:r>
            <a:endParaRPr lang="ru-RU" sz="2800" b="1" i="1">
              <a:solidFill>
                <a:srgbClr val="FF0000"/>
              </a:solidFill>
              <a:latin typeface="Arno Pro Display"/>
            </a:endParaRPr>
          </a:p>
          <a:p>
            <a:pPr eaLnBrk="0" hangingPunct="0"/>
            <a:r>
              <a:rPr lang="ru-RU" sz="32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День за днем идут к могиле, </a:t>
            </a:r>
            <a:br>
              <a:rPr lang="ru-RU" sz="32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</a:br>
            <a:r>
              <a:rPr lang="ru-RU" sz="32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Переступая через стыд и боль, </a:t>
            </a:r>
            <a:br>
              <a:rPr lang="ru-RU" sz="32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</a:br>
            <a:r>
              <a:rPr lang="ru-RU" sz="32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Вонзают в вены иглы с ядом, </a:t>
            </a:r>
            <a:br>
              <a:rPr lang="ru-RU" sz="32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</a:br>
            <a:r>
              <a:rPr lang="ru-RU" sz="3200" b="1" i="1">
                <a:solidFill>
                  <a:srgbClr val="FF0000"/>
                </a:solidFill>
                <a:latin typeface="Arno Pro Display"/>
                <a:cs typeface="Times New Roman" pitchFamily="18" charset="0"/>
              </a:rPr>
              <a:t>Играя со своей судьбой.</a:t>
            </a:r>
            <a:endParaRPr lang="ru-RU" sz="4400" b="1" i="1">
              <a:solidFill>
                <a:srgbClr val="FF0000"/>
              </a:solidFill>
              <a:latin typeface="Arno Pro Display"/>
            </a:endParaRPr>
          </a:p>
        </p:txBody>
      </p:sp>
      <p:pic>
        <p:nvPicPr>
          <p:cNvPr id="3" name="Рисунок 2" descr="http://www.kp.ua/upimg/logo/46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4071938"/>
            <a:ext cx="4857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72 из 10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38"/>
            <a:ext cx="45005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4057650"/>
            <a:ext cx="678656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Arno Pro Display"/>
              </a:rPr>
              <a:t>Задумайтесь братцы –</a:t>
            </a:r>
          </a:p>
          <a:p>
            <a:r>
              <a:rPr lang="ru-RU" sz="3200" b="1" i="1">
                <a:solidFill>
                  <a:srgbClr val="FF0000"/>
                </a:solidFill>
                <a:latin typeface="Arno Pro Display"/>
              </a:rPr>
              <a:t> НЕ ПРОБУЙТЕ «ДУРИ»!</a:t>
            </a:r>
            <a:br>
              <a:rPr lang="ru-RU" sz="3200" b="1" i="1">
                <a:solidFill>
                  <a:srgbClr val="FF0000"/>
                </a:solidFill>
                <a:latin typeface="Arno Pro Display"/>
              </a:rPr>
            </a:br>
            <a:r>
              <a:rPr lang="ru-RU" sz="3200" b="1" i="1">
                <a:solidFill>
                  <a:srgbClr val="FF0000"/>
                </a:solidFill>
                <a:latin typeface="Arno Pro Display"/>
              </a:rPr>
              <a:t>Зачем убивать и себя, и культуру?</a:t>
            </a:r>
            <a:br>
              <a:rPr lang="ru-RU" sz="3200" b="1" i="1">
                <a:solidFill>
                  <a:srgbClr val="FF0000"/>
                </a:solidFill>
                <a:latin typeface="Arno Pro Display"/>
              </a:rPr>
            </a:br>
            <a:r>
              <a:rPr lang="ru-RU" sz="3200" b="1" i="1">
                <a:solidFill>
                  <a:srgbClr val="FF0000"/>
                </a:solidFill>
                <a:latin typeface="Arno Pro Display"/>
              </a:rPr>
              <a:t>Есть масса занятий важней, интересней.</a:t>
            </a:r>
            <a:br>
              <a:rPr lang="ru-RU" sz="3200" b="1" i="1">
                <a:solidFill>
                  <a:srgbClr val="FF0000"/>
                </a:solidFill>
                <a:latin typeface="Arno Pro Display"/>
              </a:rPr>
            </a:br>
            <a:r>
              <a:rPr lang="ru-RU" sz="3200" b="1" i="1">
                <a:solidFill>
                  <a:srgbClr val="FF0000"/>
                </a:solidFill>
                <a:latin typeface="Arno Pro Display"/>
              </a:rPr>
              <a:t>Проблему решать эту надо всем вместе! </a:t>
            </a:r>
            <a:br>
              <a:rPr lang="ru-RU" sz="3200" b="1" i="1">
                <a:solidFill>
                  <a:srgbClr val="FF0000"/>
                </a:solidFill>
                <a:latin typeface="Arno Pro Display"/>
              </a:rPr>
            </a:br>
            <a:r>
              <a:rPr lang="ru-RU" sz="2000" b="1" i="1">
                <a:solidFill>
                  <a:srgbClr val="FF0000"/>
                </a:solidFill>
                <a:latin typeface="Arno Pro Display"/>
              </a:rPr>
              <a:t/>
            </a:r>
            <a:br>
              <a:rPr lang="ru-RU" sz="2000" b="1" i="1">
                <a:solidFill>
                  <a:srgbClr val="FF0000"/>
                </a:solidFill>
                <a:latin typeface="Arno Pro Display"/>
              </a:rPr>
            </a:br>
            <a:endParaRPr lang="ru-RU" sz="2000" b="1" i="1">
              <a:solidFill>
                <a:srgbClr val="FF0000"/>
              </a:solidFill>
              <a:latin typeface="Arno Pro Display"/>
            </a:endParaRPr>
          </a:p>
        </p:txBody>
      </p:sp>
      <p:pic>
        <p:nvPicPr>
          <p:cNvPr id="3" name="Рисунок 2" descr="http://www.stopnarcotics.ru/imgs/black_top_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428625"/>
            <a:ext cx="69294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57313" y="1857375"/>
            <a:ext cx="77866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chemeClr val="bg1"/>
                </a:solidFill>
                <a:latin typeface="Cambria" pitchFamily="18" charset="0"/>
              </a:rPr>
              <a:t>Остановись…</a:t>
            </a:r>
          </a:p>
          <a:p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                                         </a:t>
            </a:r>
            <a:r>
              <a:rPr lang="ru-RU" sz="3600" b="1" i="1">
                <a:latin typeface="Cambria" pitchFamily="18" charset="0"/>
              </a:rPr>
              <a:t>Вспомни о</a:t>
            </a:r>
          </a:p>
          <a:p>
            <a:r>
              <a:rPr lang="ru-RU" sz="3600" b="1" i="1">
                <a:latin typeface="Cambria" pitchFamily="18" charset="0"/>
              </a:rPr>
              <a:t>                                                 близких и</a:t>
            </a:r>
          </a:p>
          <a:p>
            <a:r>
              <a:rPr lang="ru-RU" sz="3600" b="1" i="1">
                <a:latin typeface="Cambria" pitchFamily="18" charset="0"/>
              </a:rPr>
              <a:t>                                                         о себе…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4900613"/>
            <a:ext cx="9309100" cy="174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13" y="1214438"/>
            <a:ext cx="71437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Используемые материалы: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+mn-cs"/>
                <a:hlinkClick r:id="rId2"/>
              </a:rPr>
              <a:t>http://www.x-top.org/prikol/label/17</a:t>
            </a: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+mn-cs"/>
                <a:hlinkClick r:id="rId3"/>
              </a:rPr>
              <a:t>http://www.russlav.ru/narkotik/narkomaniya-v-kartinkah.html</a:t>
            </a: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+mn-cs"/>
                <a:hlinkClick r:id="rId4"/>
              </a:rPr>
              <a:t>http://www.sunhome.ru/image/14562</a:t>
            </a: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+mn-cs"/>
                <a:hlinkClick r:id="rId5"/>
              </a:rPr>
              <a:t>http://www.webpark.ru/comment/45470</a:t>
            </a: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+mn-cs"/>
                <a:hlinkClick r:id="rId6"/>
              </a:rPr>
              <a:t>http://stop-narkotik.ucoz.ru/photo/</a:t>
            </a: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33 из 10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642938"/>
            <a:ext cx="83581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>
                <a:solidFill>
                  <a:schemeClr val="bg1"/>
                </a:solidFill>
                <a:latin typeface="Cambria" pitchFamily="18" charset="0"/>
              </a:rPr>
              <a:t>А как прекрасно всё начиналось…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0"/>
            <a:ext cx="8286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357188" y="1357313"/>
            <a:ext cx="59007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None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опыты. 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None/>
            </a:pPr>
            <a:r>
              <a:rPr lang="ru-RU" sz="3200" b="1" i="1" u="sng">
                <a:latin typeface="Times New Roman" pitchFamily="18" charset="0"/>
                <a:cs typeface="Times New Roman" pitchFamily="18" charset="0"/>
              </a:rPr>
              <a:t>Подростком движет: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любопытство;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желание попробовать;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неумение сказать «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None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начинает нравиться. 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None/>
            </a:pPr>
            <a:r>
              <a:rPr lang="ru-RU" sz="3200" b="1" i="1" u="sng">
                <a:latin typeface="Times New Roman" pitchFamily="18" charset="0"/>
                <a:cs typeface="Times New Roman" pitchFamily="18" charset="0"/>
              </a:rPr>
              <a:t>Цель употребляющего: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получить кайф;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найти компанию.</a:t>
            </a:r>
          </a:p>
        </p:txBody>
      </p:sp>
      <p:pic>
        <p:nvPicPr>
          <p:cNvPr id="4" name="Picture 6" descr="SWScan001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2143125"/>
            <a:ext cx="3348037" cy="4714875"/>
          </a:xfrm>
          <a:prstGeom prst="rect">
            <a:avLst/>
          </a:prstGeom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WScan00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785813"/>
            <a:ext cx="3348037" cy="4714875"/>
          </a:xfrm>
          <a:prstGeom prst="rect">
            <a:avLst/>
          </a:prstGeom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73580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214313" y="1000125"/>
            <a:ext cx="7429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возникают проблемы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со здоровьем;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финансовые трудности;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конфликты с друзьями, родителями, 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законом, милицией.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4 этап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употребление становится «нормой»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None/>
            </a:pPr>
            <a:r>
              <a:rPr lang="ru-RU" sz="2800" b="1" i="1" u="sng">
                <a:latin typeface="Times New Roman" pitchFamily="18" charset="0"/>
                <a:cs typeface="Times New Roman" pitchFamily="18" charset="0"/>
              </a:rPr>
              <a:t>Следствием является: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постоянная потребность;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попытки самоубийства, «передозировка»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дальнейшая продолжительность 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жизни не более 10 – 15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topnarcotics.ru/imgrubrs.asp?art_id=2894&amp;img=prev">
            <a:hlinkClick r:id="rId2" tooltip="&quot;close this window&quot;"/>
          </p:cNvPr>
          <p:cNvPicPr>
            <a:picLocks/>
          </p:cNvPicPr>
          <p:nvPr/>
        </p:nvPicPr>
        <p:blipFill>
          <a:blip r:embed="rId3" cstate="print"/>
          <a:srcRect t="20802" b="20802"/>
          <a:stretch>
            <a:fillRect/>
          </a:stretch>
        </p:blipFill>
        <p:spPr bwMode="auto">
          <a:xfrm>
            <a:off x="1785938" y="4314825"/>
            <a:ext cx="53435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00063" y="214313"/>
            <a:ext cx="828675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cs typeface="Times New Roman" pitchFamily="18" charset="0"/>
              </a:rPr>
              <a:t>Последствия курения марихуаны:</a:t>
            </a:r>
            <a:r>
              <a:rPr lang="ru-RU" sz="320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4400">
              <a:solidFill>
                <a:srgbClr val="FF000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FF0000"/>
                </a:solidFill>
                <a:cs typeface="Times New Roman" pitchFamily="18" charset="0"/>
              </a:rPr>
              <a:t>Нарушение кратковременной памяти, снижение внимания, восприятия и способности мышления; </a:t>
            </a:r>
            <a:endParaRPr lang="ru-RU" sz="36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FF0000"/>
                </a:solidFill>
                <a:cs typeface="Times New Roman" pitchFamily="18" charset="0"/>
              </a:rPr>
              <a:t>Замедление рефлексов и уменьшение двигательной активности, препятствующие достижениям в спорте и других видах физической деятельности; </a:t>
            </a:r>
            <a:endParaRPr lang="ru-RU" sz="360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FF0000"/>
                </a:solidFill>
                <a:cs typeface="Times New Roman" pitchFamily="18" charset="0"/>
              </a:rPr>
              <a:t>Способствует развитию заболеваний дыхательной системы, раку легких и развитию злокачественных опухолей мозга, оказывает воздействие на иммунную и репродуктивную системы человека.</a:t>
            </a:r>
            <a:endParaRPr lang="ru-RU" sz="3600">
              <a:solidFill>
                <a:srgbClr val="FF0000"/>
              </a:solidFill>
            </a:endParaRPr>
          </a:p>
          <a:p>
            <a:pPr eaLnBrk="0" hangingPunct="0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779463"/>
            <a:ext cx="6429375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9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 </a:t>
            </a:r>
            <a:r>
              <a:rPr lang="ru-RU" sz="10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  </a:t>
            </a:r>
            <a:r>
              <a:rPr lang="ru-RU" sz="11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  </a:t>
            </a:r>
            <a:endParaRPr lang="ru-RU" sz="3200" i="1">
              <a:solidFill>
                <a:srgbClr val="FF000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000" i="1">
                <a:solidFill>
                  <a:srgbClr val="FF0000"/>
                </a:solidFill>
                <a:cs typeface="Times New Roman" pitchFamily="18" charset="0"/>
              </a:rPr>
              <a:t>  При кратковременном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  </a:t>
            </a:r>
            <a:r>
              <a:rPr lang="ru-RU" sz="2000" i="1">
                <a:solidFill>
                  <a:srgbClr val="FF0000"/>
                </a:solidFill>
                <a:cs typeface="Times New Roman" pitchFamily="18" charset="0"/>
              </a:rPr>
              <a:t> употреблении малых  доз -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000" i="1">
                <a:solidFill>
                  <a:srgbClr val="FF0000"/>
                </a:solidFill>
                <a:cs typeface="Times New Roman" pitchFamily="18" charset="0"/>
              </a:rPr>
              <a:t> эйфорию, ощущение блаженства, расслабленность и сонливость или словоохотливость, оживленность и легкость в мыслях, головокружение, слабость, невозможность сконцентрировать внимание, апатию, пониженное восприятие болевых ощущений; </a:t>
            </a:r>
            <a:endParaRPr lang="ru-RU" sz="3200" i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000" i="1">
                <a:solidFill>
                  <a:srgbClr val="FF0000"/>
                </a:solidFill>
                <a:cs typeface="Times New Roman" pitchFamily="18" charset="0"/>
              </a:rPr>
              <a:t>  При длительном употреблении 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000" i="1">
                <a:solidFill>
                  <a:srgbClr val="FF0000"/>
                </a:solidFill>
                <a:cs typeface="Times New Roman" pitchFamily="18" charset="0"/>
              </a:rPr>
              <a:t> смену настроений, рубцевание и сжатие вен в результате инъекций, заболевания печени и почек, приводит к физическому и психологическому износу организма; </a:t>
            </a:r>
            <a:endParaRPr lang="ru-RU" sz="3200" i="1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000" i="1">
                <a:solidFill>
                  <a:srgbClr val="FF0000"/>
                </a:solidFill>
                <a:cs typeface="Times New Roman" pitchFamily="18" charset="0"/>
              </a:rPr>
              <a:t>  При передозировке 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000" i="1">
                <a:solidFill>
                  <a:srgbClr val="FF0000"/>
                </a:solidFill>
                <a:cs typeface="Times New Roman" pitchFamily="18" charset="0"/>
              </a:rPr>
              <a:t> сужение зрачков до размера булавочной головки, низкое артериальное давление, медленный и нарушенный ритм сердцебиения, ступор (обездвиженность), кому, смерть; </a:t>
            </a:r>
            <a:endParaRPr lang="ru-RU" sz="3200" i="1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/>
            <a:endParaRPr lang="ru-RU" i="1"/>
          </a:p>
        </p:txBody>
      </p:sp>
      <p:pic>
        <p:nvPicPr>
          <p:cNvPr id="3" name="Рисунок 2" descr="http://www.stopnarcotics.ru/imgrubrs.asp?art_id=2888&amp;img=prev">
            <a:hlinkClick r:id="rId2" tooltip="&quot;close this window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571625"/>
            <a:ext cx="285750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0" y="2143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  <a:cs typeface="Times New Roman" pitchFamily="18" charset="0"/>
              </a:rPr>
              <a:t> Героин вызывает реакции:</a:t>
            </a:r>
            <a:endParaRPr lang="ru-RU" sz="4000" i="1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440</TotalTime>
  <Words>548</Words>
  <Application>Microsoft Office PowerPoint</Application>
  <PresentationFormat>Экран (4:3)</PresentationFormat>
  <Paragraphs>81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Справедливость</vt:lpstr>
      <vt:lpstr>Диаграмма Microsoft Excel</vt:lpstr>
      <vt:lpstr>Молодёжь против наркотиков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Berezniki Lacuga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Наталья@ru</dc:creator>
  <cp:lastModifiedBy>Ирина И. Штонда</cp:lastModifiedBy>
  <cp:revision>59</cp:revision>
  <dcterms:created xsi:type="dcterms:W3CDTF">2008-12-02T14:18:35Z</dcterms:created>
  <dcterms:modified xsi:type="dcterms:W3CDTF">2019-10-14T09:46:09Z</dcterms:modified>
</cp:coreProperties>
</file>