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59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675F8-A4DA-4D04-97EE-0DAA910B3C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3FB107-E613-4A1D-B964-B79429C15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7B1FD-E47C-4CD1-9DDD-DDC3A68C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BA5E-F4B5-4902-AF9C-EE79587063F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6AFC4-6D30-4622-88E3-9D95D5C26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AB006A-EE50-4E59-9E3C-8B1E02887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359-B542-468F-8E69-849B1ECFB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9780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DF9B0-5A05-47ED-91C2-BD4F22B39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C3CA31-E31E-4433-BFA4-5C33A1AC47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3A540A-F8A7-44F7-968E-5B76403F5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BA5E-F4B5-4902-AF9C-EE79587063F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5D5125-93E9-435A-A180-C2A08CBC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D821EF-AAC9-4B7E-9CE5-10D6A9237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359-B542-468F-8E69-849B1ECFB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202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A425F28-524B-4D9E-833D-CE3C52B462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785AA2-6C0D-4BAF-8EED-F714379BE6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5B070A-5D28-4262-A329-C9D79228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BA5E-F4B5-4902-AF9C-EE79587063F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024F4E-18E1-44C8-86C7-9DA965A59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776961-DA93-4818-B138-A76C63C51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359-B542-468F-8E69-849B1ECFB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229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D0F380-7E20-4003-B51B-4B3A1DE6A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1D0B0-E320-4B34-BC4E-B2189358F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E924E1C-C48B-4F7A-83AD-A9EF8E624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BA5E-F4B5-4902-AF9C-EE79587063F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E09AB7-05B3-49FF-B0DA-6211DDBA8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63949D-4414-4830-8366-0C586A730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359-B542-468F-8E69-849B1ECFB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42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792FA-CDC2-48D6-AF93-5977966C4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7AE736A-9E8C-48C7-A058-9ADFBAA413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2BB0D4-7638-4F8D-A988-335E654F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BA5E-F4B5-4902-AF9C-EE79587063F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1F1028-A2C7-4B50-B032-1B48649AB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86BCCD-7180-4FBD-8B4C-90580350C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359-B542-468F-8E69-849B1ECFB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8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B1A4A2-2FBA-447A-8381-34CCC9C62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BB07A6-2D53-4FEC-935D-BC39DEB648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982FD9-06E2-46D8-870A-B59FB2C8C2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6BAEB8-ADD6-42B3-AB90-FED4D6115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BA5E-F4B5-4902-AF9C-EE79587063F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824044-59E0-4F7D-B19F-E2E8C5772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87FCC3-2637-460D-A3E8-CEE1EDABD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359-B542-468F-8E69-849B1ECFB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4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C2D451-9BD6-419B-8E74-1D5FFAFE3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5CA7A1-0EA9-4946-840A-D102F846AA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779A709-F8E7-4AE5-B491-F49A392E2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F0ECB00-ED97-489B-A209-D9CDC1E3CA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170708E-2F9D-4400-8918-9133FB2D4B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BCCCFE-5511-4D34-80F9-96DC09B14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BA5E-F4B5-4902-AF9C-EE79587063F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0F3786F-FC3D-4791-A272-6E0F6A2E3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B488285-54BB-42D3-8807-E892CC7FB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359-B542-468F-8E69-849B1ECFB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22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2A8F48-F858-4E71-92AD-098E97E59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7B93A0-3D97-48F8-99DD-60E8F896E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BA5E-F4B5-4902-AF9C-EE79587063F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EF916E6-8322-4A8D-B51E-2875FB7E2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67EF55F-E5AB-4210-95C0-4391B77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359-B542-468F-8E69-849B1ECFB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401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944E91C-5048-4828-A8AF-4BEF9FA17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BA5E-F4B5-4902-AF9C-EE79587063F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395568-9855-4A8E-9B13-3C79C210A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91B1575-3E05-4AF1-AA52-DE6C3B5D4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359-B542-468F-8E69-849B1ECFB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27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50751-5842-440C-9F43-52FE32034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9674491-3271-4DC4-967D-26C9C09AD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CAF61D-BE47-425E-8D60-226155B91A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97A643C-A3AC-49EF-A2DF-D7C1957BF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BA5E-F4B5-4902-AF9C-EE79587063F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0AF67B-915C-49D3-A4B5-4DAE634C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B5DE66-7B63-4AEA-8124-25453A8CE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359-B542-468F-8E69-849B1ECFB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732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72EB1D-3C29-402A-8487-871041DA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1FC06AB-DE41-49A4-8D6A-1B61931FF6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88DF2D-FC8C-4BBC-A916-077AB55CB0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C7C52E6-D7CB-408A-849D-78B34ABC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0BA5E-F4B5-4902-AF9C-EE79587063F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35E6B7-F9FF-47C4-B198-6D2E68F61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00C1A45-7803-4EAC-B109-2742E27D3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78359-B542-468F-8E69-849B1ECFB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9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2E418-CCFF-4783-8268-1B87496E6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150F1-A120-46B7-9985-7177AF98FA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DACB7B-3FD0-437A-BC4D-2D38B9C9E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0BA5E-F4B5-4902-AF9C-EE79587063FF}" type="datetimeFigureOut">
              <a:rPr lang="ru-RU" smtClean="0"/>
              <a:t>05.11.2020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D7CCC4-3E7B-4952-A199-E367FEE6EF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E8F123-7E46-40CA-A4A8-D30A9D90B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78359-B542-468F-8E69-849B1ECFB9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84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remlin.ru/acts/bank/22663" TargetMode="External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9.xml"/><Relationship Id="rId1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12" Type="http://schemas.openxmlformats.org/officeDocument/2006/relationships/image" Target="../media/image10.PNG"/><Relationship Id="rId17" Type="http://schemas.openxmlformats.org/officeDocument/2006/relationships/image" Target="../media/image11.PNG"/><Relationship Id="rId2" Type="http://schemas.openxmlformats.org/officeDocument/2006/relationships/image" Target="../media/image5.png"/><Relationship Id="rId16" Type="http://schemas.openxmlformats.org/officeDocument/2006/relationships/slide" Target="slide4.xm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6.PNG"/><Relationship Id="rId15" Type="http://schemas.openxmlformats.org/officeDocument/2006/relationships/image" Target="../media/image11.PNG"/><Relationship Id="rId10" Type="http://schemas.openxmlformats.org/officeDocument/2006/relationships/slide" Target="slide8.xml"/><Relationship Id="rId19" Type="http://schemas.openxmlformats.org/officeDocument/2006/relationships/slide" Target="slide5.xml"/><Relationship Id="rId4" Type="http://schemas.openxmlformats.org/officeDocument/2006/relationships/slide" Target="slide7.xml"/><Relationship Id="rId9" Type="http://schemas.openxmlformats.org/officeDocument/2006/relationships/image" Target="../media/image9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slide" Target="slide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CB3C62-6055-42A8-8700-637C81147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5795" y="2286635"/>
            <a:ext cx="7360410" cy="122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37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5DD4601-0A47-4138-9B0C-40F06BAA6B3A}"/>
              </a:ext>
            </a:extLst>
          </p:cNvPr>
          <p:cNvSpPr txBox="1"/>
          <p:nvPr/>
        </p:nvSpPr>
        <p:spPr>
          <a:xfrm>
            <a:off x="4053840" y="369054"/>
            <a:ext cx="358648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i="0" u="sng" dirty="0">
                <a:solidFill>
                  <a:srgbClr val="333333"/>
                </a:solidFill>
                <a:effectLst/>
                <a:latin typeface="Helvetica Neue"/>
              </a:rPr>
              <a:t>Цели терроризма</a:t>
            </a:r>
            <a:endParaRPr lang="ru-R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093D81-61A3-45CB-9771-98312253B99A}"/>
              </a:ext>
            </a:extLst>
          </p:cNvPr>
          <p:cNvSpPr txBox="1"/>
          <p:nvPr/>
        </p:nvSpPr>
        <p:spPr>
          <a:xfrm>
            <a:off x="873760" y="1547614"/>
            <a:ext cx="349504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Внутриполитические цели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114F92-0488-4110-B5F2-27A69844FDF4}"/>
              </a:ext>
            </a:extLst>
          </p:cNvPr>
          <p:cNvSpPr txBox="1"/>
          <p:nvPr/>
        </p:nvSpPr>
        <p:spPr>
          <a:xfrm>
            <a:off x="7030720" y="1547614"/>
            <a:ext cx="39928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i="0" dirty="0">
                <a:solidFill>
                  <a:srgbClr val="333333"/>
                </a:solidFill>
                <a:effectLst/>
                <a:latin typeface="Helvetica Neue"/>
              </a:rPr>
              <a:t>Внешнеполитические цели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523D29-2DE8-4E08-9477-C1A506921F04}"/>
              </a:ext>
            </a:extLst>
          </p:cNvPr>
          <p:cNvSpPr txBox="1"/>
          <p:nvPr/>
        </p:nvSpPr>
        <p:spPr>
          <a:xfrm>
            <a:off x="731520" y="2171065"/>
            <a:ext cx="504952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1" i="0" dirty="0">
                <a:effectLst/>
                <a:latin typeface="Helvetica Neue"/>
              </a:rPr>
              <a:t>-</a:t>
            </a:r>
            <a:r>
              <a:rPr lang="ru-RU" b="0" i="0" dirty="0">
                <a:effectLst/>
                <a:latin typeface="Helvetica Neue"/>
              </a:rPr>
              <a:t>изменение политического режима и общественного устройства страны;</a:t>
            </a:r>
          </a:p>
          <a:p>
            <a:pPr algn="l"/>
            <a:r>
              <a:rPr lang="ru-RU" b="0" i="0" dirty="0">
                <a:effectLst/>
                <a:latin typeface="Helvetica Neue"/>
              </a:rPr>
              <a:t>-подрыв демократических преобразований;</a:t>
            </a:r>
          </a:p>
          <a:p>
            <a:pPr algn="l"/>
            <a:r>
              <a:rPr lang="ru-RU" b="0" i="0" u="sng" dirty="0">
                <a:effectLst/>
                <a:latin typeface="Helvetica Neue"/>
              </a:rPr>
              <a:t>-</a:t>
            </a:r>
            <a:r>
              <a:rPr lang="ru-RU" b="0" i="0" dirty="0">
                <a:effectLst/>
                <a:latin typeface="Helvetica Neue"/>
              </a:rPr>
              <a:t>подрыв авторитета власти и веры населения в ее способность защитить его законные права и интересы;</a:t>
            </a:r>
          </a:p>
          <a:p>
            <a:pPr algn="l"/>
            <a:r>
              <a:rPr lang="ru-RU" b="0" i="0" dirty="0">
                <a:effectLst/>
                <a:latin typeface="Helvetica Neue"/>
              </a:rPr>
              <a:t>-дестабилизация внутриполитической обстановки</a:t>
            </a:r>
            <a:r>
              <a:rPr lang="ru-RU" b="0" i="0" u="sng" dirty="0">
                <a:effectLst/>
                <a:latin typeface="Helvetica Neue"/>
              </a:rPr>
              <a:t>;</a:t>
            </a:r>
            <a:endParaRPr lang="ru-RU" b="0" i="0" dirty="0">
              <a:effectLst/>
              <a:latin typeface="Helvetica Neue"/>
            </a:endParaRPr>
          </a:p>
          <a:p>
            <a:pPr algn="l"/>
            <a:r>
              <a:rPr lang="ru-RU" b="0" i="0" dirty="0">
                <a:effectLst/>
                <a:latin typeface="Helvetica Neue"/>
              </a:rPr>
              <a:t>-затруднение и дезорганизация деятельности органов власти и управления или соперничающих политических партий и организаций;</a:t>
            </a:r>
          </a:p>
          <a:p>
            <a:pPr algn="l"/>
            <a:r>
              <a:rPr lang="ru-RU" b="0" i="0" dirty="0">
                <a:effectLst/>
                <a:latin typeface="Helvetica Neue"/>
              </a:rPr>
              <a:t>-срыв определенных мероприятий органов власти и управления.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EE08CFD-AE97-4051-991F-7AF778A4BBC6}"/>
              </a:ext>
            </a:extLst>
          </p:cNvPr>
          <p:cNvSpPr txBox="1"/>
          <p:nvPr/>
        </p:nvSpPr>
        <p:spPr>
          <a:xfrm>
            <a:off x="7030720" y="2228731"/>
            <a:ext cx="367792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b="0" i="0" dirty="0">
                <a:effectLst/>
                <a:latin typeface="Helvetica Neue"/>
              </a:rPr>
              <a:t>-ослабление международных связей;</a:t>
            </a:r>
          </a:p>
          <a:p>
            <a:pPr algn="l"/>
            <a:r>
              <a:rPr lang="ru-RU" b="0" i="0" dirty="0">
                <a:effectLst/>
                <a:latin typeface="Helvetica Neue"/>
              </a:rPr>
              <a:t>-срыв международных акций по разрешению международных или внутриполитических конфликтов;</a:t>
            </a:r>
          </a:p>
          <a:p>
            <a:pPr algn="l"/>
            <a:r>
              <a:rPr lang="ru-RU" b="0" i="0" dirty="0">
                <a:effectLst/>
                <a:latin typeface="Helvetica Neue"/>
              </a:rPr>
              <a:t>-создание неблагоприятных условий для деятельности граждан и учреждений страны за границей.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E2DCE8A8-525B-4805-92F2-D7A3860D6470}"/>
              </a:ext>
            </a:extLst>
          </p:cNvPr>
          <p:cNvCxnSpPr>
            <a:stCxn id="3" idx="2"/>
            <a:endCxn id="5" idx="0"/>
          </p:cNvCxnSpPr>
          <p:nvPr/>
        </p:nvCxnSpPr>
        <p:spPr>
          <a:xfrm flipH="1">
            <a:off x="2621280" y="830719"/>
            <a:ext cx="3225800" cy="716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C39A1CE3-A916-4E23-919D-B8595466AB13}"/>
              </a:ext>
            </a:extLst>
          </p:cNvPr>
          <p:cNvCxnSpPr>
            <a:stCxn id="3" idx="2"/>
            <a:endCxn id="7" idx="0"/>
          </p:cNvCxnSpPr>
          <p:nvPr/>
        </p:nvCxnSpPr>
        <p:spPr>
          <a:xfrm>
            <a:off x="5847080" y="830719"/>
            <a:ext cx="3180080" cy="7168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2753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EA89C27-86D0-4649-970A-C4B5F438A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095" y="166688"/>
            <a:ext cx="72580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FD7DB5-9E30-404E-9C6F-FBE17595B76A}"/>
              </a:ext>
            </a:extLst>
          </p:cNvPr>
          <p:cNvSpPr txBox="1"/>
          <p:nvPr/>
        </p:nvSpPr>
        <p:spPr>
          <a:xfrm>
            <a:off x="640080" y="1108560"/>
            <a:ext cx="469392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020"/>
                </a:solidFill>
                <a:effectLst/>
                <a:latin typeface="PT Sans Regular"/>
              </a:rPr>
              <a:t>Самый ужасный террористический акт произошел 11 сентября 2001 года, когда террористы полностью уничтожили Всемирный торговый центр, угнав два самолета, врезались в здания Всемирного торгового центра. Согласно официальным сообщениям 8900 человек получили ранения, и 2993 человека погибло в этой атаке. Это был хорошо спланированный и хитрый акт, который был задуман для подавления безопасности нации. Организатором этого жестокого нападения была "Аль-Каида" и ее лидер Усама бен Ладен, который был самым разыскиваемым террористом мира и был убит 2 мая американскими военными. Теракт 11 сентября до сих пор помнят, и он пугает людей, когда они вспоминают эту дату.</a:t>
            </a: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9C95972-EA82-4FAC-832B-A63DBF108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720" y="1108560"/>
            <a:ext cx="5492115" cy="3486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41593C5-2AF4-4BA5-96AB-8437934E9F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680" y="3829920"/>
            <a:ext cx="4041775" cy="2633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361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F4F1A201-6591-4420-A29D-59FB02A4F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923" y="115253"/>
            <a:ext cx="684847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FE710C-77EE-40B5-80B4-DC2ECECDF091}"/>
              </a:ext>
            </a:extLst>
          </p:cNvPr>
          <p:cNvSpPr txBox="1"/>
          <p:nvPr/>
        </p:nvSpPr>
        <p:spPr>
          <a:xfrm>
            <a:off x="599440" y="829628"/>
            <a:ext cx="633984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191919"/>
                </a:solidFill>
                <a:effectLst/>
                <a:latin typeface="wh_sans"/>
              </a:rPr>
              <a:t>Крупнейший теракт в истории современной России — и одна из самых страшных её трагедий.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Захват заложников  в школе № 1 города Беслана, совершённый террористами утром 1 сентября 2004 года во время торжественной линейки, посвящённой началу учебного года. В течение двух с половиной дней террористы удерживали в заминированном здании более 1100 заложников</a:t>
            </a:r>
            <a:r>
              <a:rPr lang="ru-RU" b="0" i="0" u="none" strike="noStrike" baseline="30000" dirty="0">
                <a:solidFill>
                  <a:srgbClr val="0B008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(преимущественно детей, их родителей и сотрудников школы) в тяжелейших условиях, отказывая людям даже в удовлетворении минимальных естественных потребностей.</a:t>
            </a:r>
            <a:endParaRPr lang="ru-RU" dirty="0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1D89D81-32AD-463E-9384-5EF040E21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7520" y="934720"/>
            <a:ext cx="4388443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49E718-16C4-4BA8-B21E-3D0602CFBF0F}"/>
              </a:ext>
            </a:extLst>
          </p:cNvPr>
          <p:cNvSpPr txBox="1"/>
          <p:nvPr/>
        </p:nvSpPr>
        <p:spPr>
          <a:xfrm>
            <a:off x="599440" y="386080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На третий день около 13:05 в школьном спортзале произошли взрывы, и позже возник пожар, в результате чего произошло частичное обрушение здания. </a:t>
            </a:r>
            <a:endParaRPr lang="ru-RU" dirty="0"/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5C53CA33-20B9-4B22-AE0B-856C110E3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088" y="3531552"/>
            <a:ext cx="3480912" cy="232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1109949-587D-44D0-B6AA-34494080F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18" y="4339549"/>
            <a:ext cx="3474127" cy="2320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5903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398617A-2239-4441-AC62-854AA8A3D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955" y="146368"/>
            <a:ext cx="7334250" cy="73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ADE7BF-E186-4FBA-8E52-73850E57E0C5}"/>
              </a:ext>
            </a:extLst>
          </p:cNvPr>
          <p:cNvSpPr txBox="1"/>
          <p:nvPr/>
        </p:nvSpPr>
        <p:spPr>
          <a:xfrm>
            <a:off x="822960" y="1051898"/>
            <a:ext cx="110540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222222"/>
                </a:solidFill>
                <a:effectLst/>
                <a:latin typeface="Segoe UI Regular"/>
              </a:rPr>
              <a:t>Первая попытка подорвать «Невский экспресс» была предпринята 13 августа 2007 года. Тогда с рельсов сошли электровоз и 12 вагонов, около 60 человек были ранены. 27 ноября 2009 года произошёл второй теракт — на 285 километре Октябрьской железной дороги. Три последних вагона сошли с рельсов. Погибли 28 человек, ранены более 90.</a:t>
            </a:r>
            <a:endParaRPr lang="ru-RU" dirty="0"/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53ED2AC7-A86F-4AC9-8ED3-A304528E0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760" y="2252227"/>
            <a:ext cx="5628640" cy="320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B3B4DE9B-B048-4B2C-AF79-B4ABAD9D1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520" y="3221403"/>
            <a:ext cx="4785360" cy="343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785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B155C49-3405-4D4D-AF25-CC6A77B91103}"/>
              </a:ext>
            </a:extLst>
          </p:cNvPr>
          <p:cNvSpPr txBox="1"/>
          <p:nvPr/>
        </p:nvSpPr>
        <p:spPr>
          <a:xfrm>
            <a:off x="2194560" y="165854"/>
            <a:ext cx="82499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ln w="22225">
                  <a:noFill/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Montserrat"/>
              </a:rPr>
              <a:t>День солидарности в борьбе с терроризмом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3E5F20-4C3E-4659-8184-49B1B60E4606}"/>
              </a:ext>
            </a:extLst>
          </p:cNvPr>
          <p:cNvSpPr txBox="1"/>
          <p:nvPr/>
        </p:nvSpPr>
        <p:spPr>
          <a:xfrm>
            <a:off x="518160" y="1897856"/>
            <a:ext cx="11247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0" i="0" dirty="0">
                <a:effectLst/>
                <a:latin typeface="NotoSans"/>
              </a:rPr>
              <a:t>Ежегодно 3 сентября в России отмечается </a:t>
            </a:r>
            <a:r>
              <a:rPr lang="ru-RU" sz="2000" b="0" i="0" u="none" strike="noStrike" dirty="0">
                <a:effectLst/>
                <a:latin typeface="Noto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День солидарности в борьбе с терроризмом</a:t>
            </a:r>
            <a:r>
              <a:rPr lang="ru-RU" sz="2000" b="0" i="0" dirty="0">
                <a:effectLst/>
                <a:latin typeface="NotoSans"/>
              </a:rPr>
              <a:t>. Он был установлен федеральным законом "О внесении изменений в Федеральный закон "О днях воинской славы (победных днях) России" от 21 июля 2005 года.</a:t>
            </a:r>
            <a:endParaRPr lang="ru-RU" sz="20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9FF5A94-EE4A-4DDF-B44F-12356930B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75861"/>
            <a:ext cx="6187440" cy="3480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196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48C491E-CF5C-4239-BD7B-22DB1F977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480" y="0"/>
            <a:ext cx="5811520" cy="435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EDEFE4F7-1203-4BAA-BC78-B3CCC9543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6F92F7B4-4B11-4114-A565-6252B3A07C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0"/>
          <a:stretch/>
        </p:blipFill>
        <p:spPr bwMode="auto">
          <a:xfrm>
            <a:off x="4368424" y="0"/>
            <a:ext cx="2886193" cy="391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588759D0-AE13-44F4-838A-4DFE01AB4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20" y="3911600"/>
            <a:ext cx="4181475" cy="296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82FDAB51-0ABF-4EFB-A78B-2978312513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083" y="4358640"/>
            <a:ext cx="3538917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946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виток: горизонтальный 1">
            <a:extLst>
              <a:ext uri="{FF2B5EF4-FFF2-40B4-BE49-F238E27FC236}">
                <a16:creationId xmlns:a16="http://schemas.microsoft.com/office/drawing/2014/main" id="{4C4856EA-5635-4C78-A300-DD5650172117}"/>
              </a:ext>
            </a:extLst>
          </p:cNvPr>
          <p:cNvSpPr/>
          <p:nvPr/>
        </p:nvSpPr>
        <p:spPr>
          <a:xfrm>
            <a:off x="1082040" y="101600"/>
            <a:ext cx="10027920" cy="151384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>
                <a:solidFill>
                  <a:srgbClr val="333333"/>
                </a:solidFill>
                <a:latin typeface="Helvetica Neue"/>
              </a:rPr>
              <a:t>Т</a:t>
            </a:r>
            <a:r>
              <a:rPr lang="ru-RU" b="1" i="1" dirty="0">
                <a:solidFill>
                  <a:srgbClr val="333333"/>
                </a:solidFill>
                <a:effectLst/>
                <a:latin typeface="Helvetica Neue"/>
              </a:rPr>
              <a:t>ерроризм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 – это  идеология насилия и практика воздействия на принятие решения органами государственной власти, органами местного самоуправления или международными организациями, связанные с устрашением населения и (или) иными формами противоправных насильственных действий.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FBA978-FFD6-4E42-9814-BA440DFE5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080" y="1925320"/>
            <a:ext cx="8945880" cy="4472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81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0E0F0B42-720B-4112-B5A0-9A3BE60BD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790" y="168593"/>
            <a:ext cx="7505700" cy="790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3" name="Ссылка на слайд 2">
                <a:extLst>
                  <a:ext uri="{FF2B5EF4-FFF2-40B4-BE49-F238E27FC236}">
                    <a16:creationId xmlns:a16="http://schemas.microsoft.com/office/drawing/2014/main" id="{35E15284-058E-4AA2-94E6-5DB6383880B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2093852"/>
                  </p:ext>
                </p:extLst>
              </p:nvPr>
            </p:nvGraphicFramePr>
            <p:xfrm>
              <a:off x="1113790" y="2136404"/>
              <a:ext cx="3896284" cy="992875"/>
            </p:xfrm>
            <a:graphic>
              <a:graphicData uri="http://schemas.microsoft.com/office/powerpoint/2016/slidezoom">
                <pslz:sldZm>
                  <pslz:sldZmObj sldId="259" cId="3418862877">
                    <pslz:zmPr id="{2311AF5E-A341-4DAD-B8A4-6C514883DFD0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96284" cy="992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3" name="Ссылка на слайд 2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35E15284-058E-4AA2-94E6-5DB6383880B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3790" y="2136404"/>
                <a:ext cx="3896284" cy="992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7" name="Ссылка на слайд 6">
                <a:extLst>
                  <a:ext uri="{FF2B5EF4-FFF2-40B4-BE49-F238E27FC236}">
                    <a16:creationId xmlns:a16="http://schemas.microsoft.com/office/drawing/2014/main" id="{460C17AE-656D-4132-ABAA-B138A65C8DA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29908788"/>
                  </p:ext>
                </p:extLst>
              </p:nvPr>
            </p:nvGraphicFramePr>
            <p:xfrm>
              <a:off x="1113790" y="3636634"/>
              <a:ext cx="3793490" cy="1000559"/>
            </p:xfrm>
            <a:graphic>
              <a:graphicData uri="http://schemas.microsoft.com/office/powerpoint/2016/slidezoom">
                <pslz:sldZm>
                  <pslz:sldZmObj sldId="261" cId="1999094256">
                    <pslz:zmPr id="{DDCCD856-8158-4383-A56A-535DE0C285F0}" returnToParent="0" imageType="cover" transitionDur="1000">
                      <p166:blipFill xmlns:p166="http://schemas.microsoft.com/office/powerpoint/2016/6/main"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793490" cy="100055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7" name="Ссылка на слайд 6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460C17AE-656D-4132-ABAA-B138A65C8DA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3790" y="3636634"/>
                <a:ext cx="3793490" cy="100055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" name="Ссылка на слайд 8">
                <a:extLst>
                  <a:ext uri="{FF2B5EF4-FFF2-40B4-BE49-F238E27FC236}">
                    <a16:creationId xmlns:a16="http://schemas.microsoft.com/office/drawing/2014/main" id="{7BDFDE0B-23A7-4A7F-A2A1-26BD741E366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19317144"/>
                  </p:ext>
                </p:extLst>
              </p:nvPr>
            </p:nvGraphicFramePr>
            <p:xfrm>
              <a:off x="1113790" y="5144548"/>
              <a:ext cx="3869034" cy="890492"/>
            </p:xfrm>
            <a:graphic>
              <a:graphicData uri="http://schemas.microsoft.com/office/powerpoint/2016/slidezoom">
                <pslz:sldZm>
                  <pslz:sldZmObj sldId="262" cId="3104626759">
                    <pslz:zmPr id="{CFC7F64F-E5E2-4081-9D6D-C2C27FE1FC95}" returnToParent="0" imageType="cover" transitionDur="1000">
                      <p166:blipFill xmlns:p166="http://schemas.microsoft.com/office/powerpoint/2016/6/main"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869034" cy="890492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" name="Ссылка на слайд 8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7BDFDE0B-23A7-4A7F-A2A1-26BD741E366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3790" y="5144548"/>
                <a:ext cx="3869034" cy="890492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1" name="Ссылка на слайд 10">
                <a:extLst>
                  <a:ext uri="{FF2B5EF4-FFF2-40B4-BE49-F238E27FC236}">
                    <a16:creationId xmlns:a16="http://schemas.microsoft.com/office/drawing/2014/main" id="{C0E0B9AB-93C1-40B1-AE69-4675B96F0D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52239433"/>
                  </p:ext>
                </p:extLst>
              </p:nvPr>
            </p:nvGraphicFramePr>
            <p:xfrm>
              <a:off x="6063146" y="2136403"/>
              <a:ext cx="4767670" cy="992875"/>
            </p:xfrm>
            <a:graphic>
              <a:graphicData uri="http://schemas.microsoft.com/office/powerpoint/2016/slidezoom">
                <pslz:sldZm>
                  <pslz:sldZmObj sldId="263" cId="4170563901">
                    <pslz:zmPr id="{C0C06FD4-4EA7-4152-B498-06B347928E2C}" returnToParent="0" imageType="cover" transitionDur="1000">
                      <p166:blipFill xmlns:p166="http://schemas.microsoft.com/office/powerpoint/2016/6/main"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67670" cy="992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1" name="Ссылка на слайд 10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C0E0B9AB-93C1-40B1-AE69-4675B96F0D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146" y="2136403"/>
                <a:ext cx="4767670" cy="992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Ссылка на слайд 12">
                <a:extLst>
                  <a:ext uri="{FF2B5EF4-FFF2-40B4-BE49-F238E27FC236}">
                    <a16:creationId xmlns:a16="http://schemas.microsoft.com/office/drawing/2014/main" id="{180E4C7B-5326-4DDD-B114-71C6B78D9D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7038366"/>
                  </p:ext>
                </p:extLst>
              </p:nvPr>
            </p:nvGraphicFramePr>
            <p:xfrm>
              <a:off x="6096000" y="3636634"/>
              <a:ext cx="4767670" cy="992875"/>
            </p:xfrm>
            <a:graphic>
              <a:graphicData uri="http://schemas.microsoft.com/office/powerpoint/2016/slidezoom">
                <pslz:sldZm>
                  <pslz:sldZmObj sldId="264" cId="2120786690">
                    <pslz:zmPr id="{70081966-B322-45AC-BC27-86C99B6F9E25}" returnToParent="0" imageType="cover" transitionDur="1000">
                      <p166:blipFill xmlns:p166="http://schemas.microsoft.com/office/powerpoint/2016/6/main"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767670" cy="992875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Ссылка на слайд 12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180E4C7B-5326-4DDD-B114-71C6B78D9D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96000" y="3636634"/>
                <a:ext cx="4767670" cy="992875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5" name="Ссылка на слайд 14">
                <a:extLst>
                  <a:ext uri="{FF2B5EF4-FFF2-40B4-BE49-F238E27FC236}">
                    <a16:creationId xmlns:a16="http://schemas.microsoft.com/office/drawing/2014/main" id="{386F487A-5D21-4F4A-9E9B-E246D165CC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97233473"/>
                  </p:ext>
                </p:extLst>
              </p:nvPr>
            </p:nvGraphicFramePr>
            <p:xfrm>
              <a:off x="6063146" y="5086043"/>
              <a:ext cx="4886913" cy="978149"/>
            </p:xfrm>
            <a:graphic>
              <a:graphicData uri="http://schemas.microsoft.com/office/powerpoint/2016/slidezoom">
                <pslz:sldZm>
                  <pslz:sldZmObj sldId="260" cId="1946641335">
                    <pslz:zmPr id="{D4DE77FE-63DB-43D2-A768-116CCF70B91D}" returnToParent="0" imageType="cover" transitionDur="1000">
                      <p166:blipFill xmlns:p166="http://schemas.microsoft.com/office/powerpoint/2016/6/main"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4886913" cy="978149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5" name="Ссылка на слайд 14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386F487A-5D21-4F4A-9E9B-E246D165CC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63146" y="5086043"/>
                <a:ext cx="4886913" cy="978149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6724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1103616-25E9-4309-859C-E5E56E21395C}"/>
              </a:ext>
            </a:extLst>
          </p:cNvPr>
          <p:cNvSpPr txBox="1"/>
          <p:nvPr/>
        </p:nvSpPr>
        <p:spPr>
          <a:xfrm>
            <a:off x="2794000" y="186174"/>
            <a:ext cx="683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u="sng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политический терроризм</a:t>
            </a:r>
            <a:endParaRPr lang="ru-RU" sz="36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8E9637-5645-414A-B089-D6FE124B7279}"/>
              </a:ext>
            </a:extLst>
          </p:cNvPr>
          <p:cNvSpPr txBox="1"/>
          <p:nvPr/>
        </p:nvSpPr>
        <p:spPr>
          <a:xfrm>
            <a:off x="751840" y="1186656"/>
            <a:ext cx="1070864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П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реследует цель коренного или частичного изменения экономической или политической системы страны, привлечения внимания общества к какой-либо острой проблеме. Иногда это вид терроризма называют революционным.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1B692D-F33D-416D-BD91-B881FBCE34B7}"/>
              </a:ext>
            </a:extLst>
          </p:cNvPr>
          <p:cNvSpPr txBox="1"/>
          <p:nvPr/>
        </p:nvSpPr>
        <p:spPr>
          <a:xfrm>
            <a:off x="751840" y="2505670"/>
            <a:ext cx="10779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Примером идеологически заданного терроризма служат анархистский, эсеровский, фашистский, европейский «левый» терроризм и др.</a:t>
            </a:r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827D8BB-FFFD-4E7E-B218-6A5855AB5985}"/>
              </a:ext>
            </a:extLst>
          </p:cNvPr>
          <p:cNvCxnSpPr>
            <a:cxnSpLocks/>
          </p:cNvCxnSpPr>
          <p:nvPr/>
        </p:nvCxnSpPr>
        <p:spPr>
          <a:xfrm>
            <a:off x="5902960" y="2109986"/>
            <a:ext cx="0" cy="3956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098" name="Picture 2">
            <a:extLst>
              <a:ext uri="{FF2B5EF4-FFF2-40B4-BE49-F238E27FC236}">
                <a16:creationId xmlns:a16="http://schemas.microsoft.com/office/drawing/2014/main" id="{493DF2E7-520E-45A7-9AC4-AC4C869C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5440" y="3273252"/>
            <a:ext cx="4948873" cy="3300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4DBF7088-06A0-4155-AA05-86974032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29000"/>
            <a:ext cx="4628833" cy="3369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3" name="Ссылка на слайд 12">
                <a:extLst>
                  <a:ext uri="{FF2B5EF4-FFF2-40B4-BE49-F238E27FC236}">
                    <a16:creationId xmlns:a16="http://schemas.microsoft.com/office/drawing/2014/main" id="{850270A6-6409-4B21-929B-86A4D68943A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60924576"/>
                  </p:ext>
                </p:extLst>
              </p:nvPr>
            </p:nvGraphicFramePr>
            <p:xfrm>
              <a:off x="10952480" y="4603560"/>
              <a:ext cx="1158240" cy="2195268"/>
            </p:xfrm>
            <a:graphic>
              <a:graphicData uri="http://schemas.microsoft.com/office/powerpoint/2016/slidezoom">
                <pslz:sldZm>
                  <pslz:sldZmObj sldId="258" cId="3176724073">
                    <pslz:zmPr id="{DB82BC53-3F85-4FAA-8FFB-79F978CBBAB0}" returnToParent="0" imageType="cover" transitionDur="1000">
                      <p166:blipFill xmlns:p166="http://schemas.microsoft.com/office/powerpoint/2016/6/main"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8240" cy="21952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3" name="Ссылка на слайд 12">
                <a:hlinkClick r:id="rId5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850270A6-6409-4B21-929B-86A4D68943A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2480" y="4603560"/>
                <a:ext cx="1158240" cy="21952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078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7E9F2B7D-E8B0-44F2-BA41-8BA61871B9F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1536616"/>
                  </p:ext>
                </p:extLst>
              </p:nvPr>
            </p:nvGraphicFramePr>
            <p:xfrm>
              <a:off x="10952480" y="4603560"/>
              <a:ext cx="1158240" cy="2195268"/>
            </p:xfrm>
            <a:graphic>
              <a:graphicData uri="http://schemas.microsoft.com/office/powerpoint/2016/slidezoom">
                <pslz:sldZm>
                  <pslz:sldZmObj sldId="258" cId="3176724073">
                    <pslz:zmPr id="{DB82BC53-3F85-4FAA-8FFB-79F978CBBAB0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8240" cy="21952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Ссылка на слайд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7E9F2B7D-E8B0-44F2-BA41-8BA61871B9F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2480" y="4603560"/>
                <a:ext cx="1158240" cy="21952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A7C87FC-8F35-46F3-B2BC-6705523BB326}"/>
              </a:ext>
            </a:extLst>
          </p:cNvPr>
          <p:cNvSpPr txBox="1"/>
          <p:nvPr/>
        </p:nvSpPr>
        <p:spPr>
          <a:xfrm>
            <a:off x="2794000" y="186174"/>
            <a:ext cx="683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u="sng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бытовой терроризм</a:t>
            </a:r>
            <a:endParaRPr lang="ru-RU" sz="36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10D94D-F798-4519-B5F7-9793310F2B65}"/>
              </a:ext>
            </a:extLst>
          </p:cNvPr>
          <p:cNvSpPr txBox="1"/>
          <p:nvPr/>
        </p:nvSpPr>
        <p:spPr>
          <a:xfrm>
            <a:off x="894080" y="1392535"/>
            <a:ext cx="1039368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П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реследует цель дестабилизации семьи, захвата, перераспределения между семьями. Этот вид терроризма ещё называют семейным.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578C6CB-D313-4BED-8DC8-F1B4EE7AB3FE}"/>
              </a:ext>
            </a:extLst>
          </p:cNvPr>
          <p:cNvSpPr txBox="1"/>
          <p:nvPr/>
        </p:nvSpPr>
        <p:spPr>
          <a:xfrm>
            <a:off x="894080" y="2413338"/>
            <a:ext cx="1070864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Примером бытового терроризма служат систематические воздействия одного члена семьи на другого с помощью скандалов, упреков, и симуляция болезненного состояния. Как правило, бытовой терроризм подпитывается в семьях путем психологической обработки младших членов, более старшими.</a:t>
            </a:r>
            <a:endParaRPr lang="ru-RU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034E21B-8A9E-45F4-AE72-2DE399C95A8C}"/>
              </a:ext>
            </a:extLst>
          </p:cNvPr>
          <p:cNvCxnSpPr/>
          <p:nvPr/>
        </p:nvCxnSpPr>
        <p:spPr>
          <a:xfrm>
            <a:off x="5415280" y="2038866"/>
            <a:ext cx="0" cy="379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B5F785E6-E4DE-4AAC-9C4A-85AEFEA5A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040" y="3906877"/>
            <a:ext cx="4475798" cy="2528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0A472652-13E0-4C3A-84A2-35F5A05FA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1400" y="3906877"/>
            <a:ext cx="3789363" cy="254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64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4" name="Ссылка на слайд 3">
                <a:extLst>
                  <a:ext uri="{FF2B5EF4-FFF2-40B4-BE49-F238E27FC236}">
                    <a16:creationId xmlns:a16="http://schemas.microsoft.com/office/drawing/2014/main" id="{2273CB14-A5EF-4D53-A88E-41577891338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1536616"/>
                  </p:ext>
                </p:extLst>
              </p:nvPr>
            </p:nvGraphicFramePr>
            <p:xfrm>
              <a:off x="10952480" y="4603560"/>
              <a:ext cx="1158240" cy="2195268"/>
            </p:xfrm>
            <a:graphic>
              <a:graphicData uri="http://schemas.microsoft.com/office/powerpoint/2016/slidezoom">
                <pslz:sldZm>
                  <pslz:sldZmObj sldId="258" cId="3176724073">
                    <pslz:zmPr id="{DB82BC53-3F85-4FAA-8FFB-79F978CBBAB0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8240" cy="21952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4" name="Ссылка на слайд 3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2273CB14-A5EF-4D53-A88E-41577891338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2480" y="4603560"/>
                <a:ext cx="1158240" cy="21952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CFBC93A5-17AF-429A-8485-0156FD66824C}"/>
              </a:ext>
            </a:extLst>
          </p:cNvPr>
          <p:cNvSpPr txBox="1"/>
          <p:nvPr/>
        </p:nvSpPr>
        <p:spPr>
          <a:xfrm>
            <a:off x="2468880" y="186174"/>
            <a:ext cx="7162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u="sng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технологический терроризм</a:t>
            </a:r>
            <a:endParaRPr lang="ru-RU" sz="36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Свиток: горизонтальный 6">
            <a:extLst>
              <a:ext uri="{FF2B5EF4-FFF2-40B4-BE49-F238E27FC236}">
                <a16:creationId xmlns:a16="http://schemas.microsoft.com/office/drawing/2014/main" id="{2BE3DD39-A8C3-4A95-A40F-0ECEAB580D8E}"/>
              </a:ext>
            </a:extLst>
          </p:cNvPr>
          <p:cNvSpPr/>
          <p:nvPr/>
        </p:nvSpPr>
        <p:spPr>
          <a:xfrm>
            <a:off x="894080" y="1097280"/>
            <a:ext cx="10464800" cy="1391920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Helvetica Neue"/>
              </a:rPr>
              <a:t>К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огда для совершения теракта используются новейшие достижения науки и техники в области компьютерных и информационных технологий, радиоэлектроники, генной инженерии и т. д.</a:t>
            </a:r>
            <a:endParaRPr lang="ru-RU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4E9E9A9-8E44-48D7-B501-D8387A89B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523" y="2401094"/>
            <a:ext cx="5630957" cy="393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48A8ABC0-6D1C-48CB-A949-F57B8491A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080" y="2626043"/>
            <a:ext cx="4618362" cy="324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094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7BF7F3FA-32C3-4CE1-A06F-0B56E55BF4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1536616"/>
                  </p:ext>
                </p:extLst>
              </p:nvPr>
            </p:nvGraphicFramePr>
            <p:xfrm>
              <a:off x="10952480" y="4603560"/>
              <a:ext cx="1158240" cy="2195268"/>
            </p:xfrm>
            <a:graphic>
              <a:graphicData uri="http://schemas.microsoft.com/office/powerpoint/2016/slidezoom">
                <pslz:sldZm>
                  <pslz:sldZmObj sldId="258" cId="3176724073">
                    <pslz:zmPr id="{DB82BC53-3F85-4FAA-8FFB-79F978CBBAB0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8240" cy="21952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Ссылка на слайд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7BF7F3FA-32C3-4CE1-A06F-0B56E55BF4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2480" y="4603560"/>
                <a:ext cx="1158240" cy="21952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B47770E-8EB3-402C-AA0D-DA640320D1FF}"/>
              </a:ext>
            </a:extLst>
          </p:cNvPr>
          <p:cNvSpPr txBox="1"/>
          <p:nvPr/>
        </p:nvSpPr>
        <p:spPr>
          <a:xfrm>
            <a:off x="2794000" y="186174"/>
            <a:ext cx="68376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u="sng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традиционный терроризм</a:t>
            </a:r>
            <a:endParaRPr lang="ru-RU" sz="36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9E6C79-FDC1-4EC3-ADF0-F9186A94E8CA}"/>
              </a:ext>
            </a:extLst>
          </p:cNvPr>
          <p:cNvSpPr txBox="1"/>
          <p:nvPr/>
        </p:nvSpPr>
        <p:spPr>
          <a:xfrm>
            <a:off x="822960" y="1270615"/>
            <a:ext cx="1041400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333333"/>
                </a:solidFill>
                <a:latin typeface="Helvetica Neue"/>
              </a:rPr>
              <a:t>К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огда для совершения теракта применяются огнестрельное и холодное оружие, взрывчатые вещества, яды и другие средства.</a:t>
            </a:r>
            <a:endParaRPr lang="ru-RU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C79C013-07C7-4E7B-AE7D-70BE18F62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143760"/>
            <a:ext cx="5974080" cy="3982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98B12C46-595B-4B9B-94F5-775F5BDE1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19" y="3683074"/>
            <a:ext cx="4739641" cy="2670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862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:a16="http://schemas.microsoft.com/office/drawing/2014/main" id="{87CF6DFD-E0C3-405E-ACE4-09B16F802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3" t="7681" r="12594" b="3062"/>
          <a:stretch/>
        </p:blipFill>
        <p:spPr bwMode="auto">
          <a:xfrm>
            <a:off x="6614161" y="2254440"/>
            <a:ext cx="4439920" cy="27800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31511756-7A1B-4A51-81EA-DCD1A8282E3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1536616"/>
                  </p:ext>
                </p:extLst>
              </p:nvPr>
            </p:nvGraphicFramePr>
            <p:xfrm>
              <a:off x="10952480" y="4603560"/>
              <a:ext cx="1158240" cy="2195268"/>
            </p:xfrm>
            <a:graphic>
              <a:graphicData uri="http://schemas.microsoft.com/office/powerpoint/2016/slidezoom">
                <pslz:sldZm>
                  <pslz:sldZmObj sldId="258" cId="3176724073">
                    <pslz:zmPr id="{DB82BC53-3F85-4FAA-8FFB-79F978CBBAB0}" returnToParent="0" imageType="cover" transitionDur="1000">
                      <p166:blipFill xmlns:p166="http://schemas.microsoft.com/office/powerpoint/2016/6/main"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8240" cy="21952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Ссылка на слайд 4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31511756-7A1B-4A51-81EA-DCD1A8282E3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2480" y="4603560"/>
                <a:ext cx="1158240" cy="21952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EF56AED6-B3B9-45F1-A4F1-DE79D412EF26}"/>
              </a:ext>
            </a:extLst>
          </p:cNvPr>
          <p:cNvSpPr txBox="1"/>
          <p:nvPr/>
        </p:nvSpPr>
        <p:spPr>
          <a:xfrm>
            <a:off x="2499360" y="186174"/>
            <a:ext cx="7548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u="sng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неорганизованный терроризм</a:t>
            </a:r>
            <a:endParaRPr lang="ru-RU" sz="36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CCE72E-FB84-45CB-88D3-504C9B34E9D1}"/>
              </a:ext>
            </a:extLst>
          </p:cNvPr>
          <p:cNvSpPr txBox="1"/>
          <p:nvPr/>
        </p:nvSpPr>
        <p:spPr>
          <a:xfrm>
            <a:off x="619760" y="1227296"/>
            <a:ext cx="1084072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1" u="sng" dirty="0">
                <a:solidFill>
                  <a:srgbClr val="333333"/>
                </a:solidFill>
                <a:effectLst/>
                <a:latin typeface="Helvetica Neue"/>
              </a:rPr>
              <a:t>или индивидуальный (терроризм одиночек) терроризм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 - в этом случае теракт (реже, ряд терактов) совершает один-два человека, за которыми не стоит какая-либо организация (Дмитрий Каракозов, Вера Засулич, 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Helvetica Neue"/>
              </a:rPr>
              <a:t>Равашоль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 и др.);</a:t>
            </a:r>
            <a:endParaRPr lang="ru-RU" dirty="0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0CCE7BBE-E474-4E94-8312-0D8B11F3D0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63" r="14382" b="14667"/>
          <a:stretch/>
        </p:blipFill>
        <p:spPr bwMode="auto">
          <a:xfrm>
            <a:off x="619760" y="2926080"/>
            <a:ext cx="6418428" cy="3501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626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5" name="Ссылка на слайд 4">
                <a:extLst>
                  <a:ext uri="{FF2B5EF4-FFF2-40B4-BE49-F238E27FC236}">
                    <a16:creationId xmlns:a16="http://schemas.microsoft.com/office/drawing/2014/main" id="{8257F23B-0E5A-413B-AEC5-03C57F965B4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21536616"/>
                  </p:ext>
                </p:extLst>
              </p:nvPr>
            </p:nvGraphicFramePr>
            <p:xfrm>
              <a:off x="10952480" y="4603560"/>
              <a:ext cx="1158240" cy="2195268"/>
            </p:xfrm>
            <a:graphic>
              <a:graphicData uri="http://schemas.microsoft.com/office/powerpoint/2016/slidezoom">
                <pslz:sldZm>
                  <pslz:sldZmObj sldId="258" cId="3176724073">
                    <pslz:zmPr id="{DB82BC53-3F85-4FAA-8FFB-79F978CBBAB0}" returnToParent="0" imageType="cover" transitionDur="1000">
                      <p166:blipFill xmlns:p166="http://schemas.microsoft.com/office/powerpoint/2016/6/main">
                        <a:blip r:embed="rId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158240" cy="2195268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5" name="Ссылка на слайд 4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xmlns="" xmlns:pslz="http://schemas.microsoft.com/office/powerpoint/2016/slidezoom" id="{8257F23B-0E5A-413B-AEC5-03C57F965B4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52480" y="4603560"/>
                <a:ext cx="1158240" cy="2195268"/>
              </a:xfrm>
              <a:prstGeom prst="rect">
                <a:avLst/>
              </a:prstGeom>
              <a:ln w="3175">
                <a:solidFill>
                  <a:prstClr val="ltGray"/>
                </a:solidFill>
              </a:ln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83F3D54-CF94-4AA4-9E63-CCAC84D27EC8}"/>
              </a:ext>
            </a:extLst>
          </p:cNvPr>
          <p:cNvSpPr txBox="1"/>
          <p:nvPr/>
        </p:nvSpPr>
        <p:spPr>
          <a:xfrm>
            <a:off x="1778000" y="186174"/>
            <a:ext cx="80873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i="1" u="sng" dirty="0">
                <a:ln w="13462">
                  <a:solidFill>
                    <a:schemeClr val="tx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vetica Neue"/>
              </a:rPr>
              <a:t>Националистический терроризм</a:t>
            </a:r>
            <a:endParaRPr lang="ru-RU" sz="3600" b="1" dirty="0">
              <a:ln w="13462">
                <a:solidFill>
                  <a:schemeClr val="tx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E0DA40-2F77-4F78-BBC8-61D9EFA5CB27}"/>
              </a:ext>
            </a:extLst>
          </p:cNvPr>
          <p:cNvSpPr txBox="1"/>
          <p:nvPr/>
        </p:nvSpPr>
        <p:spPr>
          <a:xfrm>
            <a:off x="584200" y="1143675"/>
            <a:ext cx="1102360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преследует сепаратистские или национально-освободительные цели;</a:t>
            </a:r>
            <a:r>
              <a:rPr lang="ru-RU" b="0" i="1" u="sng" dirty="0">
                <a:solidFill>
                  <a:srgbClr val="333333"/>
                </a:solidFill>
                <a:effectLst/>
                <a:latin typeface="Helvetica Neue"/>
              </a:rPr>
              <a:t> религиозный терроризм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— может быть связан с борьбой приверженцев религии между собой (индуисты и мусульмане, мусульмане и христиане) и внутри одной веры (</a:t>
            </a:r>
            <a:r>
              <a:rPr lang="ru-RU" b="0" i="0" dirty="0" err="1">
                <a:solidFill>
                  <a:srgbClr val="333333"/>
                </a:solidFill>
                <a:effectLst/>
                <a:latin typeface="Helvetica Neue"/>
              </a:rPr>
              <a:t>суниты</a:t>
            </a:r>
            <a:r>
              <a:rPr lang="ru-RU" b="0" i="0" dirty="0">
                <a:solidFill>
                  <a:srgbClr val="333333"/>
                </a:solidFill>
                <a:effectLst/>
                <a:latin typeface="Helvetica Neue"/>
              </a:rPr>
              <a:t>-шииты), и преследует цель подорвать светскую власть и утвердить власть религиозную;</a:t>
            </a:r>
            <a:endParaRPr lang="ru-RU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FA8B4654-5E6D-4364-B00F-594F42B19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" y="2803350"/>
            <a:ext cx="5161280" cy="2897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9A6A7967-4E30-47F1-8863-D47663A5E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2779" y="3089720"/>
            <a:ext cx="4542922" cy="3027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639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455</Words>
  <Application>Microsoft Office PowerPoint</Application>
  <PresentationFormat>Широкоэкранный</PresentationFormat>
  <Paragraphs>33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Helvetica Neue</vt:lpstr>
      <vt:lpstr>Montserrat</vt:lpstr>
      <vt:lpstr>NotoSans</vt:lpstr>
      <vt:lpstr>PT Sans Regular</vt:lpstr>
      <vt:lpstr>Segoe UI Regular</vt:lpstr>
      <vt:lpstr>wh_sans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Динара Бариева</dc:creator>
  <cp:lastModifiedBy>Владимир</cp:lastModifiedBy>
  <cp:revision>13</cp:revision>
  <dcterms:created xsi:type="dcterms:W3CDTF">2020-09-18T19:17:10Z</dcterms:created>
  <dcterms:modified xsi:type="dcterms:W3CDTF">2020-11-05T09:14:44Z</dcterms:modified>
</cp:coreProperties>
</file>