
<file path=[Content_Types].xml><?xml version="1.0" encoding="utf-8"?>
<Types xmlns="http://schemas.openxmlformats.org/package/2006/content-types">
  <Default ContentType="image/png" Extension="png"/>
  <Default ContentType="application/vnd.openxmlformats-officedocument.oleObject" Extension="bin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drawingml.chart+xml" PartName="/ppt/charts/chart1.xml"/>
  <Override ContentType="application/vnd.openxmlformats-officedocument.themeOverride+xml" PartName="/ppt/theme/themeOverride1.xml"/>
  <Override ContentType="application/vnd.openxmlformats-officedocument.drawingml.chartshapes+xml" PartName="/ppt/drawings/drawing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themeOverride+xml" PartName="/ppt/theme/themeOverride2.xml"/>
  <Override ContentType="application/vnd.openxmlformats-officedocument.drawingml.chart+xml" PartName="/ppt/charts/chart4.xml"/>
  <Override ContentType="application/vnd.openxmlformats-officedocument.themeOverride+xml" PartName="/ppt/theme/themeOverride3.xml"/>
  <Override ContentType="application/vnd.openxmlformats-officedocument.drawingml.chartshapes+xml" PartName="/ppt/drawings/drawing2.xml"/>
  <Override ContentType="application/vnd.openxmlformats-officedocument.drawingml.chart+xml" PartName="/ppt/charts/chart5.xml"/>
  <Override ContentType="application/vnd.openxmlformats-officedocument.drawingml.chartshapes+xml" PartName="/ppt/drawings/drawing3.xml"/>
  <Override ContentType="application/vnd.openxmlformats-officedocument.drawingml.chart+xml" PartName="/ppt/charts/chart6.xml"/>
  <Override ContentType="application/vnd.openxmlformats-officedocument.themeOverride+xml" PartName="/ppt/theme/themeOverride4.xml"/>
  <Override ContentType="application/vnd.openxmlformats-officedocument.drawingml.chartshapes+xml" PartName="/ppt/drawings/drawing4.xml"/>
  <Override ContentType="application/vnd.openxmlformats-officedocument.drawingml.chart+xml" PartName="/ppt/charts/chart7.xml"/>
  <Override ContentType="application/vnd.openxmlformats-officedocument.themeOverride+xml" PartName="/ppt/theme/themeOverride5.xml"/>
  <Override ContentType="application/vnd.openxmlformats-officedocument.drawingml.chartshapes+xml" PartName="/ppt/drawings/drawing5.xml"/>
  <Override ContentType="application/vnd.openxmlformats-officedocument.drawingml.chart+xml" PartName="/ppt/charts/chart8.xml"/>
  <Override ContentType="application/vnd.openxmlformats-officedocument.themeOverride+xml" PartName="/ppt/theme/themeOverride6.xml"/>
  <Override ContentType="application/vnd.openxmlformats-officedocument.drawingml.chartshapes+xml" PartName="/ppt/drawings/drawing6.xml"/>
  <Override ContentType="application/vnd.openxmlformats-officedocument.drawingml.chart+xml" PartName="/ppt/charts/chart9.xml"/>
  <Override ContentType="application/vnd.openxmlformats-officedocument.themeOverride+xml" PartName="/ppt/theme/themeOverride7.xml"/>
  <Override ContentType="application/vnd.openxmlformats-officedocument.drawingml.chart+xml" PartName="/ppt/charts/chart10.xml"/>
  <Override ContentType="application/vnd.openxmlformats-officedocument.themeOverride+xml" PartName="/ppt/theme/themeOverride8.xml"/>
  <Override ContentType="application/vnd.openxmlformats-officedocument.drawingml.chartshapes+xml" PartName="/ppt/drawings/drawing7.xml"/>
  <Override ContentType="application/vnd.openxmlformats-officedocument.drawingml.chart+xml" PartName="/ppt/charts/chart11.xml"/>
  <Override ContentType="application/vnd.openxmlformats-officedocument.themeOverride+xml" PartName="/ppt/theme/themeOverride9.xml"/>
  <Override ContentType="application/vnd.openxmlformats-officedocument.drawingml.chart+xml" PartName="/ppt/charts/chart12.xml"/>
  <Override ContentType="application/vnd.openxmlformats-officedocument.themeOverride+xml" PartName="/ppt/theme/themeOverride10.xml"/>
  <Override ContentType="application/vnd.openxmlformats-officedocument.drawingml.chart+xml" PartName="/ppt/charts/chart13.xml"/>
  <Override ContentType="application/vnd.openxmlformats-officedocument.themeOverride+xml" PartName="/ppt/theme/themeOverride11.xml"/>
  <Override ContentType="application/vnd.openxmlformats-officedocument.drawingml.chartshapes+xml" PartName="/ppt/drawings/drawing8.xml"/>
  <Override ContentType="application/vnd.openxmlformats-officedocument.drawingml.chart+xml" PartName="/ppt/charts/chart14.xml"/>
  <Override ContentType="application/vnd.openxmlformats-officedocument.themeOverride+xml" PartName="/ppt/theme/themeOverride12.xml"/>
  <Override ContentType="application/vnd.openxmlformats-officedocument.presentationml.notesSlide+xml" PartName="/ppt/notesSlides/notesSlide1.xml"/>
  <Override ContentType="application/vnd.openxmlformats-officedocument.drawingml.chart+xml" PartName="/ppt/charts/chart15.xml"/>
  <Override ContentType="application/vnd.openxmlformats-officedocument.themeOverride+xml" PartName="/ppt/theme/themeOverride13.xml"/>
  <Override ContentType="application/vnd.openxmlformats-officedocument.drawingml.chart+xml" PartName="/ppt/charts/chart16.xml"/>
  <Override ContentType="application/vnd.openxmlformats-officedocument.drawingml.chart+xml" PartName="/ppt/charts/chart17.xml"/>
  <Override ContentType="application/vnd.openxmlformats-officedocument.drawingml.chartshapes+xml" PartName="/ppt/drawings/drawing9.xml"/>
  <Override ContentType="application/vnd.openxmlformats-officedocument.drawingml.chart+xml" PartName="/ppt/charts/chart18.xml"/>
  <Override ContentType="application/vnd.openxmlformats-officedocument.themeOverride+xml" PartName="/ppt/theme/themeOverride14.xml"/>
  <Override ContentType="application/vnd.openxmlformats-officedocument.drawingml.chart+xml" PartName="/ppt/charts/chart19.xml"/>
  <Override ContentType="application/vnd.openxmlformats-officedocument.themeOverride+xml" PartName="/ppt/theme/themeOverride15.xml"/>
  <Override ContentType="application/vnd.openxmlformats-officedocument.drawingml.chart+xml" PartName="/ppt/charts/chart20.xml"/>
  <Override ContentType="application/vnd.openxmlformats-officedocument.themeOverride+xml" PartName="/ppt/theme/themeOverride16.xml"/>
  <Override ContentType="application/vnd.openxmlformats-officedocument.drawingml.chart+xml" PartName="/ppt/charts/chart21.xml"/>
  <Override ContentType="application/vnd.openxmlformats-officedocument.themeOverride+xml" PartName="/ppt/theme/themeOverride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6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 ?><Relationships xmlns="http://schemas.openxmlformats.org/package/2006/relationships"><Relationship Id="rId3" Target="../drawings/drawing1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1.xml" Type="http://schemas.openxmlformats.org/officeDocument/2006/relationships/themeOverride"/></Relationships>
</file>

<file path=ppt/charts/_rels/chart10.xml.rels><?xml version="1.0" encoding="UTF-8" standalone="yes" ?><Relationships xmlns="http://schemas.openxmlformats.org/package/2006/relationships"><Relationship Id="rId3" Target="../drawings/drawing7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8.xml" Type="http://schemas.openxmlformats.org/officeDocument/2006/relationships/themeOverride"/></Relationships>
</file>

<file path=ppt/charts/_rels/chart11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9.xml" Type="http://schemas.openxmlformats.org/officeDocument/2006/relationships/themeOverride"/></Relationships>
</file>

<file path=ppt/charts/_rels/chart12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0.xml" Type="http://schemas.openxmlformats.org/officeDocument/2006/relationships/themeOverride"/></Relationships>
</file>

<file path=ppt/charts/_rels/chart13.xml.rels><?xml version="1.0" encoding="UTF-8" standalone="yes" ?><Relationships xmlns="http://schemas.openxmlformats.org/package/2006/relationships"><Relationship Id="rId3" Target="../drawings/drawing8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11.xml" Type="http://schemas.openxmlformats.org/officeDocument/2006/relationships/themeOverride"/></Relationships>
</file>

<file path=ppt/charts/_rels/chart14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2.xml" Type="http://schemas.openxmlformats.org/officeDocument/2006/relationships/themeOverride"/></Relationships>
</file>

<file path=ppt/charts/_rels/chart15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3.xml" Type="http://schemas.openxmlformats.org/officeDocument/2006/relationships/themeOverride"/></Relationships>
</file>

<file path=ppt/charts/_rels/chart16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17.xml.rels><?xml version="1.0" encoding="UTF-8" standalone="yes" ?><Relationships xmlns="http://schemas.openxmlformats.org/package/2006/relationships"><Relationship Id="rId2" Target="../drawings/drawing9.xml" Type="http://schemas.openxmlformats.org/officeDocument/2006/relationships/chartUserShapes"/><Relationship Id="rId1" Target="NULL" TargetMode="External" Type="http://schemas.openxmlformats.org/officeDocument/2006/relationships/oleObject"/></Relationships>
</file>

<file path=ppt/charts/_rels/chart18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4.xml" Type="http://schemas.openxmlformats.org/officeDocument/2006/relationships/themeOverride"/></Relationships>
</file>

<file path=ppt/charts/_rels/chart19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5.xml" Type="http://schemas.openxmlformats.org/officeDocument/2006/relationships/themeOverride"/></Relationships>
</file>

<file path=ppt/charts/_rels/chart2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20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6.xml" Type="http://schemas.openxmlformats.org/officeDocument/2006/relationships/themeOverride"/></Relationships>
</file>

<file path=ppt/charts/_rels/chart21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7.xml" Type="http://schemas.openxmlformats.org/officeDocument/2006/relationships/themeOverride"/></Relationships>
</file>

<file path=ppt/charts/_rels/chart3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2.xml" Type="http://schemas.openxmlformats.org/officeDocument/2006/relationships/themeOverride"/></Relationships>
</file>

<file path=ppt/charts/_rels/chart4.xml.rels><?xml version="1.0" encoding="UTF-8" standalone="yes" ?><Relationships xmlns="http://schemas.openxmlformats.org/package/2006/relationships"><Relationship Id="rId3" Target="../drawings/drawing2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3.xml" Type="http://schemas.openxmlformats.org/officeDocument/2006/relationships/themeOverride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../embeddings/oleObject1.bin"/></Relationships>
</file>

<file path=ppt/charts/_rels/chart6.xml.rels><?xml version="1.0" encoding="UTF-8" standalone="yes" ?><Relationships xmlns="http://schemas.openxmlformats.org/package/2006/relationships"><Relationship Id="rId3" Target="../drawings/drawing4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4.xml" Type="http://schemas.openxmlformats.org/officeDocument/2006/relationships/themeOverride"/></Relationships>
</file>

<file path=ppt/charts/_rels/chart7.xml.rels><?xml version="1.0" encoding="UTF-8" standalone="yes" ?><Relationships xmlns="http://schemas.openxmlformats.org/package/2006/relationships"><Relationship Id="rId3" Target="../drawings/drawing5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5.xml" Type="http://schemas.openxmlformats.org/officeDocument/2006/relationships/themeOverride"/></Relationships>
</file>

<file path=ppt/charts/_rels/chart8.xml.rels><?xml version="1.0" encoding="UTF-8" standalone="yes" ?><Relationships xmlns="http://schemas.openxmlformats.org/package/2006/relationships"><Relationship Id="rId3" Target="../drawings/drawing6.xml" Type="http://schemas.openxmlformats.org/officeDocument/2006/relationships/chartUserShapes"/><Relationship Id="rId2" Target="NULL" TargetMode="External" Type="http://schemas.openxmlformats.org/officeDocument/2006/relationships/oleObject"/><Relationship Id="rId1" Target="../theme/themeOverride6.xml" Type="http://schemas.openxmlformats.org/officeDocument/2006/relationships/themeOverride"/></Relationships>
</file>

<file path=ppt/charts/_rels/chart9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7.xml" Type="http://schemas.openxmlformats.org/officeDocument/2006/relationships/themeOverrid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681591005225622"/>
          <c:y val="0.12487440690455456"/>
          <c:w val="0.5125185914260717"/>
          <c:h val="0.58790318079813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Анализ!$A$3</c:f>
              <c:strCache>
                <c:ptCount val="1"/>
                <c:pt idx="0">
                  <c:v>1. Из каких источников Вы получаете информацию о положении дел в нашей стране?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Анализ!$A$5:$A$12</c:f>
              <c:strCache>
                <c:ptCount val="8"/>
                <c:pt idx="0">
                  <c:v>Телевидение</c:v>
                </c:pt>
                <c:pt idx="1">
                  <c:v>Радио</c:v>
                </c:pt>
                <c:pt idx="2">
                  <c:v>Периодические издания, пресса</c:v>
                </c:pt>
                <c:pt idx="3">
                  <c:v>Интернет</c:v>
                </c:pt>
                <c:pt idx="4">
                  <c:v>Общение с друзьями, сверстниками</c:v>
                </c:pt>
                <c:pt idx="5">
                  <c:v>Общение с представителями старших поколений</c:v>
                </c:pt>
                <c:pt idx="6">
                  <c:v>Другие источники</c:v>
                </c:pt>
                <c:pt idx="7">
                  <c:v>Не интересуюсь происходящим в стране</c:v>
                </c:pt>
              </c:strCache>
            </c:strRef>
          </c:cat>
          <c:val>
            <c:numRef>
              <c:f>Анализ!$C$5:$C$12</c:f>
              <c:numCache>
                <c:formatCode>0.0%</c:formatCode>
                <c:ptCount val="8"/>
                <c:pt idx="0">
                  <c:v>0.46843434343434343</c:v>
                </c:pt>
                <c:pt idx="1">
                  <c:v>6.8813131313131312E-2</c:v>
                </c:pt>
                <c:pt idx="2">
                  <c:v>5.4924242424242424E-2</c:v>
                </c:pt>
                <c:pt idx="3">
                  <c:v>0.88952020202020199</c:v>
                </c:pt>
                <c:pt idx="4">
                  <c:v>0.40467171717171718</c:v>
                </c:pt>
                <c:pt idx="5">
                  <c:v>0.35101010101010099</c:v>
                </c:pt>
                <c:pt idx="6">
                  <c:v>7.1969696969696975E-2</c:v>
                </c:pt>
                <c:pt idx="7">
                  <c:v>6.5656565656565663E-2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05-4172-B8C2-A7DBDBE1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28384"/>
        <c:axId val="20929920"/>
      </c:barChart>
      <c:catAx>
        <c:axId val="209283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20929920"/>
        <c:crosses val="autoZero"/>
        <c:auto val="1"/>
        <c:lblAlgn val="ctr"/>
        <c:lblOffset val="100"/>
        <c:noMultiLvlLbl val="0"/>
      </c:catAx>
      <c:valAx>
        <c:axId val="20929920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20928384"/>
        <c:crosses val="autoZero"/>
        <c:crossBetween val="between"/>
      </c:valAx>
    </c:plotArea>
    <c:plotVisOnly val="1"/>
    <c:dispBlanksAs val="gap"/>
    <c:showDLblsOverMax val="0"/>
  </c:chart>
  <c:spPr>
    <a:ln w="57150"/>
  </c:sp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583025055209884"/>
          <c:y val="0.28733397280676037"/>
          <c:w val="0.43545810628315418"/>
          <c:h val="0.65220945555821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Анализ!$A$69</c:f>
              <c:strCache>
                <c:ptCount val="1"/>
                <c:pt idx="0">
                  <c:v>8. Как вы думаете, какие формы молодежного экстремизма сегодня наиболее распространены?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Анализ!$A$71:$A$75</c:f>
              <c:strCache>
                <c:ptCount val="5"/>
                <c:pt idx="0">
                  <c:v>Распространение экстремистских идей, взглядов</c:v>
                </c:pt>
                <c:pt idx="1">
                  <c:v>Непосредственное участие в разжигании розни</c:v>
                </c:pt>
                <c:pt idx="2">
                  <c:v>Проявление экстремистских групп, организаций, движений</c:v>
                </c:pt>
                <c:pt idx="3">
                  <c:v>Рост преступности, насилия в молодежной среде</c:v>
                </c:pt>
                <c:pt idx="4">
                  <c:v>Ничего из перечисленного</c:v>
                </c:pt>
              </c:strCache>
            </c:strRef>
          </c:cat>
          <c:val>
            <c:numRef>
              <c:f>Анализ!$C$71:$C$75</c:f>
              <c:numCache>
                <c:formatCode>0.0%</c:formatCode>
                <c:ptCount val="5"/>
                <c:pt idx="0">
                  <c:v>0.42234848484848486</c:v>
                </c:pt>
                <c:pt idx="1">
                  <c:v>0.23106060606060605</c:v>
                </c:pt>
                <c:pt idx="2">
                  <c:v>0.38005050505050503</c:v>
                </c:pt>
                <c:pt idx="3">
                  <c:v>0.40025252525252525</c:v>
                </c:pt>
                <c:pt idx="4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F6-43C2-BBFB-4E914B641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700480"/>
        <c:axId val="139608448"/>
      </c:barChart>
      <c:catAx>
        <c:axId val="977004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9608448"/>
        <c:crosses val="autoZero"/>
        <c:auto val="1"/>
        <c:lblAlgn val="ctr"/>
        <c:lblOffset val="100"/>
        <c:noMultiLvlLbl val="0"/>
      </c:catAx>
      <c:valAx>
        <c:axId val="139608448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977004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33418675426308"/>
          <c:y val="0.17359180285332221"/>
          <c:w val="0.43003217235882324"/>
          <c:h val="0.82640838333495392"/>
        </c:manualLayout>
      </c:layout>
      <c:pieChart>
        <c:varyColors val="1"/>
        <c:ser>
          <c:idx val="0"/>
          <c:order val="0"/>
          <c:tx>
            <c:strRef>
              <c:f>Анализ!$A$78</c:f>
              <c:strCache>
                <c:ptCount val="1"/>
                <c:pt idx="0">
                  <c:v>9. Приходилось ли Вам сталкиваться с проявлением экстремизма в повседневной жизни?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2C4A-4A3A-8241-EF769B6E78F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2C4A-4A3A-8241-EF769B6E78F4}"/>
              </c:ext>
            </c:extLst>
          </c:dPt>
          <c:dLbls>
            <c:dLbl>
              <c:idx val="0"/>
              <c:layout>
                <c:manualLayout>
                  <c:x val="-3.3697290872600018E-2"/>
                  <c:y val="7.5910041337262368E-3"/>
                </c:manualLayout>
              </c:layout>
              <c:spPr/>
              <c:txPr>
                <a:bodyPr rot="0" vert="horz"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C4A-4A3A-8241-EF769B6E78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Анализ!$A$80:$A$84</c:f>
              <c:strCache>
                <c:ptCount val="5"/>
                <c:pt idx="0">
                  <c:v>Сталкиваюсь достаточно часто</c:v>
                </c:pt>
                <c:pt idx="1">
                  <c:v>Сталкивался (ась) несколько раз</c:v>
                </c:pt>
                <c:pt idx="2">
                  <c:v>Сталкивался (ась) однажды</c:v>
                </c:pt>
                <c:pt idx="3">
                  <c:v>Не приходилось сталкиваться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Анализ!$C$80:$C$84</c:f>
              <c:numCache>
                <c:formatCode>0.0%</c:formatCode>
                <c:ptCount val="5"/>
                <c:pt idx="0">
                  <c:v>2.8409090909090908E-2</c:v>
                </c:pt>
                <c:pt idx="1">
                  <c:v>5.808080808080808E-2</c:v>
                </c:pt>
                <c:pt idx="2">
                  <c:v>0.10732323232323232</c:v>
                </c:pt>
                <c:pt idx="3">
                  <c:v>0.63510101010101006</c:v>
                </c:pt>
                <c:pt idx="4">
                  <c:v>0.17108585858585859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4A-4A3A-8241-EF769B6E78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600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600"/>
            </a:pPr>
            <a:endParaRPr lang="ru-RU"/>
          </a:p>
        </c:txPr>
      </c:legendEntry>
      <c:legendEntry>
        <c:idx val="3"/>
        <c:txPr>
          <a:bodyPr/>
          <a:lstStyle/>
          <a:p>
            <a:pPr rtl="0"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53151822280692662"/>
          <c:y val="0.17735936539295039"/>
          <c:w val="0.44068313106542667"/>
          <c:h val="0.72353020890380659"/>
        </c:manualLayout>
      </c:layout>
      <c:overlay val="0"/>
      <c:txPr>
        <a:bodyPr/>
        <a:lstStyle/>
        <a:p>
          <a:pPr rtl="0"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33418675426308"/>
          <c:y val="0.17359180285332221"/>
          <c:w val="0.43003217235882324"/>
          <c:h val="0.82640838333495392"/>
        </c:manualLayout>
      </c:layout>
      <c:pieChart>
        <c:varyColors val="1"/>
        <c:ser>
          <c:idx val="0"/>
          <c:order val="0"/>
          <c:tx>
            <c:strRef>
              <c:f>Анализ!$A$78</c:f>
              <c:strCache>
                <c:ptCount val="1"/>
                <c:pt idx="0">
                  <c:v>9. Приходилось ли Вам сталкиваться с проявлением экстремизма в повседневной жизни?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FDD4-47D5-B379-DF5079407D7D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FDD4-47D5-B379-DF5079407D7D}"/>
              </c:ext>
            </c:extLst>
          </c:dPt>
          <c:dLbls>
            <c:dLbl>
              <c:idx val="0"/>
              <c:layout/>
              <c:spPr/>
              <c:txPr>
                <a:bodyPr rot="0" vert="horz"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DD4-47D5-B379-DF5079407D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Анализ!$A$80:$A$84</c:f>
              <c:strCache>
                <c:ptCount val="5"/>
                <c:pt idx="0">
                  <c:v>Сталкиваюсь достаточно часто</c:v>
                </c:pt>
                <c:pt idx="1">
                  <c:v>Сталкивался (ась) несколько раз</c:v>
                </c:pt>
                <c:pt idx="2">
                  <c:v>Сталкивался (ась) однажды</c:v>
                </c:pt>
                <c:pt idx="3">
                  <c:v>Не приходилось сталкиваться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Анализ!$C$80:$C$84</c:f>
              <c:numCache>
                <c:formatCode>0.0%</c:formatCode>
                <c:ptCount val="5"/>
                <c:pt idx="0">
                  <c:v>1.9792648444863337E-2</c:v>
                </c:pt>
                <c:pt idx="1">
                  <c:v>7.6343072573044304E-2</c:v>
                </c:pt>
                <c:pt idx="2">
                  <c:v>0.11687087653157399</c:v>
                </c:pt>
                <c:pt idx="3">
                  <c:v>0.62959472196041466</c:v>
                </c:pt>
                <c:pt idx="4">
                  <c:v>0.15739868049010367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DD4-47D5-B379-DF5079407D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8113288338332777"/>
          <c:y val="0.30187404032545978"/>
          <c:w val="0.43545810628315418"/>
          <c:h val="0.65220945555821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Анализ!$A$86</c:f>
              <c:strCache>
                <c:ptCount val="1"/>
                <c:pt idx="0">
                  <c:v>10. Какие из возможных направлений борьбы с молодежным экстремизмом представляются Вам лично наиболее значимыми, эффективными?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Анализ!$A$88:$A$94</c:f>
              <c:strCache>
                <c:ptCount val="7"/>
                <c:pt idx="0">
                  <c:v>Работа правоохранительных органов</c:v>
                </c:pt>
                <c:pt idx="1">
                  <c:v>Развитие молодежного движения, спортивная и культурная работа</c:v>
                </c:pt>
                <c:pt idx="2">
                  <c:v>Рост социальной защищенности </c:v>
                </c:pt>
                <c:pt idx="3">
                  <c:v>Правовое и духовно-нравственное воспитание</c:v>
                </c:pt>
                <c:pt idx="4">
                  <c:v>Государственный контроль над средствами массовой информации и интернетом</c:v>
                </c:pt>
                <c:pt idx="5">
                  <c:v>Нет эффективных форм борьбы с экстремизмом</c:v>
                </c:pt>
                <c:pt idx="6">
                  <c:v>С экстремизмом не нужно бороться</c:v>
                </c:pt>
              </c:strCache>
            </c:strRef>
          </c:cat>
          <c:val>
            <c:numRef>
              <c:f>Анализ!$C$88:$C$94</c:f>
              <c:numCache>
                <c:formatCode>0.0%</c:formatCode>
                <c:ptCount val="7"/>
                <c:pt idx="0">
                  <c:v>0.47309236947791167</c:v>
                </c:pt>
                <c:pt idx="1">
                  <c:v>0.49879518072289158</c:v>
                </c:pt>
                <c:pt idx="2">
                  <c:v>0.35903614457831323</c:v>
                </c:pt>
                <c:pt idx="3">
                  <c:v>4.5783132530120479E-2</c:v>
                </c:pt>
                <c:pt idx="4">
                  <c:v>0.29879518072289157</c:v>
                </c:pt>
                <c:pt idx="5">
                  <c:v>0.11164658634538152</c:v>
                </c:pt>
                <c:pt idx="6">
                  <c:v>1.6867469879518072E-2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50-4310-A9B1-7B1AE3123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64000"/>
        <c:axId val="97679232"/>
      </c:barChart>
      <c:catAx>
        <c:axId val="97664000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97679232"/>
        <c:crosses val="autoZero"/>
        <c:auto val="1"/>
        <c:lblAlgn val="ctr"/>
        <c:lblOffset val="100"/>
        <c:noMultiLvlLbl val="0"/>
      </c:catAx>
      <c:valAx>
        <c:axId val="97679232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976640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828423780798264"/>
          <c:y val="0.30548960766810379"/>
          <c:w val="0.43545810628315418"/>
          <c:h val="0.65220945555821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Анализ!$A$86</c:f>
              <c:strCache>
                <c:ptCount val="1"/>
                <c:pt idx="0">
                  <c:v>10. Какие из возможных направлений борьбы с молодежным экстремизмом представляются Вам лично наиболее значимыми, эффективными?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Анализ!$A$88:$A$94</c:f>
              <c:strCache>
                <c:ptCount val="7"/>
                <c:pt idx="0">
                  <c:v>Работа правоохранительных органов</c:v>
                </c:pt>
                <c:pt idx="1">
                  <c:v>Развитие молодежного движения, спортивная и культурная работа</c:v>
                </c:pt>
                <c:pt idx="2">
                  <c:v>Рост социальной защищенности </c:v>
                </c:pt>
                <c:pt idx="3">
                  <c:v>Правовое и духовно-нравственное воспитание</c:v>
                </c:pt>
                <c:pt idx="4">
                  <c:v>Государственный контроль над средствами массовой информации и интернетом</c:v>
                </c:pt>
                <c:pt idx="5">
                  <c:v>Нет эффективных форм борьбы с экстремизмом</c:v>
                </c:pt>
                <c:pt idx="6">
                  <c:v>С экстремизмом не нужно бороться</c:v>
                </c:pt>
              </c:strCache>
            </c:strRef>
          </c:cat>
          <c:val>
            <c:numRef>
              <c:f>Анализ!$C$88:$C$94</c:f>
              <c:numCache>
                <c:formatCode>0.0%</c:formatCode>
                <c:ptCount val="7"/>
                <c:pt idx="0">
                  <c:v>0.46022727272727271</c:v>
                </c:pt>
                <c:pt idx="1">
                  <c:v>0.46780303030303028</c:v>
                </c:pt>
                <c:pt idx="2">
                  <c:v>0.40340909090909088</c:v>
                </c:pt>
                <c:pt idx="3">
                  <c:v>5.6818181818181816E-2</c:v>
                </c:pt>
                <c:pt idx="4">
                  <c:v>0.22537878787878787</c:v>
                </c:pt>
                <c:pt idx="5">
                  <c:v>0.11237373737373738</c:v>
                </c:pt>
                <c:pt idx="6">
                  <c:v>2.3989898989898988E-2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8-405F-A431-ED05696A0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449024"/>
        <c:axId val="138006912"/>
      </c:barChart>
      <c:catAx>
        <c:axId val="13644902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38006912"/>
        <c:crosses val="autoZero"/>
        <c:auto val="1"/>
        <c:lblAlgn val="ctr"/>
        <c:lblOffset val="100"/>
        <c:noMultiLvlLbl val="0"/>
      </c:catAx>
      <c:valAx>
        <c:axId val="138006912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364490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984493502729341E-2"/>
          <c:y val="0.1956139386450681"/>
          <c:w val="0.43003217235882324"/>
          <c:h val="0.82640838333495392"/>
        </c:manualLayout>
      </c:layout>
      <c:pieChart>
        <c:varyColors val="1"/>
        <c:ser>
          <c:idx val="0"/>
          <c:order val="0"/>
          <c:tx>
            <c:strRef>
              <c:f>Анализ!$A$97</c:f>
              <c:strCache>
                <c:ptCount val="1"/>
                <c:pt idx="0">
                  <c:v>11. Отметьте, с какими из перечисленных ниже высказываний Вы лично согласны: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BFF1-463C-AC05-2F8953426021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BFF1-463C-AC05-2F8953426021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 sz="24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BFF1-463C-AC05-2F89534260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Анализ!$A$99:$A$102</c:f>
              <c:strCache>
                <c:ptCount val="4"/>
                <c:pt idx="0">
                  <c:v>Многонациональность России приносит больше пользы, чем вреда</c:v>
                </c:pt>
                <c:pt idx="1">
                  <c:v>У мигрантов, проживающих на территории России, должно быть не меньше прав, чем у коренных жителей</c:v>
                </c:pt>
                <c:pt idx="2">
                  <c:v>Представители некоторых национальностей незаслуженно доминируют на рынке труда, в бизнесе и во власти</c:v>
                </c:pt>
                <c:pt idx="3">
                  <c:v>На мое отношение к человеку влияет то, к какой национальности он относится</c:v>
                </c:pt>
              </c:strCache>
            </c:strRef>
          </c:cat>
          <c:val>
            <c:numRef>
              <c:f>Анализ!$C$99:$C$102</c:f>
              <c:numCache>
                <c:formatCode>0.0%</c:formatCode>
                <c:ptCount val="4"/>
                <c:pt idx="0">
                  <c:v>0.3888888888888889</c:v>
                </c:pt>
                <c:pt idx="1">
                  <c:v>0.32007575757575757</c:v>
                </c:pt>
                <c:pt idx="2">
                  <c:v>0.19507575757575757</c:v>
                </c:pt>
                <c:pt idx="3">
                  <c:v>9.5959595959595953E-2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F1-463C-AC05-2F895342602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 rtl="0"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46966644779793504"/>
          <c:y val="5.9327762601540997E-2"/>
          <c:w val="0.34909497583383942"/>
          <c:h val="0.93807857133521111"/>
        </c:manualLayout>
      </c:layout>
      <c:overlay val="0"/>
      <c:txPr>
        <a:bodyPr/>
        <a:lstStyle/>
        <a:p>
          <a:pPr rtl="0">
            <a:defRPr sz="14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765695946727859E-2"/>
          <c:y val="0.22399729217483297"/>
          <c:w val="0.43003217235882324"/>
          <c:h val="0.82640838333495392"/>
        </c:manualLayout>
      </c:layout>
      <c:pieChart>
        <c:varyColors val="1"/>
        <c:ser>
          <c:idx val="0"/>
          <c:order val="0"/>
          <c:tx>
            <c:strRef>
              <c:f>Анализ!$A$104</c:f>
              <c:strCache>
                <c:ptCount val="1"/>
                <c:pt idx="0">
                  <c:v> 12. Как вы относитесь к неприязненному отношению к другим национальностям?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A3A9-448E-A5E2-1339849E8F3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A3A9-448E-A5E2-1339849E8F38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 sz="24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3A9-448E-A5E2-1339849E8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Анализ!$A$106:$A$108</c:f>
              <c:strCache>
                <c:ptCount val="3"/>
                <c:pt idx="0">
                  <c:v>Скорее одобряю</c:v>
                </c:pt>
                <c:pt idx="1">
                  <c:v>Скорее не одобряю</c:v>
                </c:pt>
                <c:pt idx="2">
                  <c:v>Мне безразлично</c:v>
                </c:pt>
              </c:strCache>
            </c:strRef>
          </c:cat>
          <c:val>
            <c:numRef>
              <c:f>Анализ!$C$106:$C$108</c:f>
              <c:numCache>
                <c:formatCode>0.0%</c:formatCode>
                <c:ptCount val="3"/>
                <c:pt idx="0">
                  <c:v>8.7752525252525249E-2</c:v>
                </c:pt>
                <c:pt idx="1">
                  <c:v>0.47790404040404039</c:v>
                </c:pt>
                <c:pt idx="2">
                  <c:v>0.43434343434343436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A9-448E-A5E2-1339849E8F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ayout>
        <c:manualLayout>
          <c:xMode val="edge"/>
          <c:yMode val="edge"/>
          <c:x val="0.42503310320494953"/>
          <c:y val="5.46823570183744E-2"/>
          <c:w val="0.47302951548234384"/>
          <c:h val="0.80580168552619869"/>
        </c:manualLayout>
      </c:layout>
      <c:overlay val="0"/>
      <c:txPr>
        <a:bodyPr/>
        <a:lstStyle/>
        <a:p>
          <a:pPr rtl="0"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524370803342835E-2"/>
          <c:y val="0.18931227030392606"/>
          <c:w val="0.35265330177286119"/>
          <c:h val="0.7530458003707734"/>
        </c:manualLayout>
      </c:layout>
      <c:pieChart>
        <c:varyColors val="1"/>
        <c:ser>
          <c:idx val="0"/>
          <c:order val="0"/>
          <c:tx>
            <c:strRef>
              <c:f>Анализ!$A$110</c:f>
              <c:strCache>
                <c:ptCount val="1"/>
                <c:pt idx="0">
                  <c:v>13. Сталкивались ли Вы с дискриминацией по национальному, религиозному или иному признаку в отношении Вашей личности?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4841-4830-B89D-0603F63DF48F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4841-4830-B89D-0603F63DF48F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841-4830-B89D-0603F63DF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Анализ!$A$112:$A$116</c:f>
              <c:strCache>
                <c:ptCount val="5"/>
                <c:pt idx="0">
                  <c:v>Сталкиваюсь достаточно часто</c:v>
                </c:pt>
                <c:pt idx="1">
                  <c:v>Сталкивался (ась) несколько раз</c:v>
                </c:pt>
                <c:pt idx="2">
                  <c:v>Сталкивался (ась) однажды</c:v>
                </c:pt>
                <c:pt idx="3">
                  <c:v>Не сталкивался (ась)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Анализ!$C$112:$C$116</c:f>
              <c:numCache>
                <c:formatCode>0.0%</c:formatCode>
                <c:ptCount val="5"/>
                <c:pt idx="0">
                  <c:v>5.7449494949494952E-2</c:v>
                </c:pt>
                <c:pt idx="1">
                  <c:v>0.11426767676767677</c:v>
                </c:pt>
                <c:pt idx="2">
                  <c:v>0.1111111111111111</c:v>
                </c:pt>
                <c:pt idx="3">
                  <c:v>0.59217171717171713</c:v>
                </c:pt>
                <c:pt idx="4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41-4830-B89D-0603F63DF4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600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41606560623698824"/>
          <c:y val="0.27899448743953992"/>
          <c:w val="0.25784849912586472"/>
          <c:h val="0.54207190893639035"/>
        </c:manualLayout>
      </c:layout>
      <c:overlay val="0"/>
      <c:txPr>
        <a:bodyPr/>
        <a:lstStyle/>
        <a:p>
          <a:pPr rtl="0"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5524370803342835E-2"/>
          <c:y val="0.18931227030392606"/>
          <c:w val="0.35265330177286119"/>
          <c:h val="0.7530458003707734"/>
        </c:manualLayout>
      </c:layout>
      <c:pieChart>
        <c:varyColors val="1"/>
        <c:ser>
          <c:idx val="0"/>
          <c:order val="0"/>
          <c:tx>
            <c:strRef>
              <c:f>Анализ!$A$110</c:f>
              <c:strCache>
                <c:ptCount val="1"/>
                <c:pt idx="0">
                  <c:v>13. Сталкивались ли Вы с дискриминацией по национальному, религиозному или иному признаку в отношении Вашей личности?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99C5-4A3D-9BB1-23BD3BF8815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99C5-4A3D-9BB1-23BD3BF88154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99C5-4A3D-9BB1-23BD3BF88154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Анализ!$A$112:$A$116</c:f>
              <c:strCache>
                <c:ptCount val="5"/>
                <c:pt idx="0">
                  <c:v>Сталкиваюсь достаточно часто</c:v>
                </c:pt>
                <c:pt idx="1">
                  <c:v>Сталкивался (ась) несколько раз</c:v>
                </c:pt>
                <c:pt idx="2">
                  <c:v>Сталкивался (ась) однажды</c:v>
                </c:pt>
                <c:pt idx="3">
                  <c:v>Не сталкивался (ась)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Анализ!$C$112:$C$116</c:f>
              <c:numCache>
                <c:formatCode>0.0%</c:formatCode>
                <c:ptCount val="5"/>
                <c:pt idx="0">
                  <c:v>6.1262959472196045E-2</c:v>
                </c:pt>
                <c:pt idx="1">
                  <c:v>0.1234684260131951</c:v>
                </c:pt>
                <c:pt idx="2">
                  <c:v>0.1357210179076343</c:v>
                </c:pt>
                <c:pt idx="3">
                  <c:v>0.57587181903864282</c:v>
                </c:pt>
                <c:pt idx="4">
                  <c:v>0.10179076343072573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C5-4A3D-9BB1-23BD3BF881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984493502729341E-2"/>
          <c:y val="0.1956139386450681"/>
          <c:w val="0.43003217235882324"/>
          <c:h val="0.82640838333495392"/>
        </c:manualLayout>
      </c:layout>
      <c:pieChart>
        <c:varyColors val="1"/>
        <c:ser>
          <c:idx val="0"/>
          <c:order val="0"/>
          <c:tx>
            <c:strRef>
              <c:f>Анализ!$A$118</c:f>
              <c:strCache>
                <c:ptCount val="1"/>
                <c:pt idx="0">
                  <c:v>14. Приходилось ли Вам лично участвовать в конфликтах на национальной почве?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D968-4B9B-9FD3-477B4E59B4F9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D968-4B9B-9FD3-477B4E59B4F9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968-4B9B-9FD3-477B4E59B4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Анализ!$A$120:$A$122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Анализ!$C$120:$C$122</c:f>
              <c:numCache>
                <c:formatCode>0.0%</c:formatCode>
                <c:ptCount val="3"/>
                <c:pt idx="0">
                  <c:v>0.11237373737373738</c:v>
                </c:pt>
                <c:pt idx="1">
                  <c:v>0.78219696969696972</c:v>
                </c:pt>
                <c:pt idx="2">
                  <c:v>0.10542929292929293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68-4B9B-9FD3-477B4E59B4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800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800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800"/>
            </a:pPr>
            <a:endParaRPr lang="ru-RU"/>
          </a:p>
        </c:txPr>
      </c:legendEntry>
      <c:layout>
        <c:manualLayout>
          <c:xMode val="edge"/>
          <c:yMode val="edge"/>
          <c:x val="0.48330592928796418"/>
          <c:y val="0.19419831447380131"/>
          <c:w val="0.24741705470957276"/>
          <c:h val="0.80580168552619869"/>
        </c:manualLayout>
      </c:layout>
      <c:overlay val="0"/>
      <c:txPr>
        <a:bodyPr/>
        <a:lstStyle/>
        <a:p>
          <a:pPr rtl="0">
            <a:defRPr sz="18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221062992125991"/>
          <c:y val="0.23049440577381425"/>
          <c:w val="0.50974081364829393"/>
          <c:h val="0.620870199502379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Анализ!$A$14</c:f>
              <c:strCache>
                <c:ptCount val="1"/>
                <c:pt idx="0">
                  <c:v>2. Как Вы лично понимаете, что такое экстремизм?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Анализ!$A$16:$A$20</c:f>
              <c:strCache>
                <c:ptCount val="5"/>
                <c:pt idx="0">
                  <c:v>Приверженность крайних националистических, шовинистических взглядов</c:v>
                </c:pt>
                <c:pt idx="1">
                  <c:v>Готовность применять насилие для достижения целей</c:v>
                </c:pt>
                <c:pt idx="2">
                  <c:v>Участие в разжигании межнациональной, межрелигиозной розни</c:v>
                </c:pt>
                <c:pt idx="3">
                  <c:v>Негативное отношение к представителям других национальностей, религий, культур</c:v>
                </c:pt>
                <c:pt idx="4">
                  <c:v>Не могу сказать определенно</c:v>
                </c:pt>
              </c:strCache>
            </c:strRef>
          </c:cat>
          <c:val>
            <c:numRef>
              <c:f>Анализ!$C$16:$C$20</c:f>
              <c:numCache>
                <c:formatCode>0.0%</c:formatCode>
                <c:ptCount val="5"/>
                <c:pt idx="0">
                  <c:v>0.32575757575757575</c:v>
                </c:pt>
                <c:pt idx="1">
                  <c:v>0.34785353535353536</c:v>
                </c:pt>
                <c:pt idx="2">
                  <c:v>0.35542929292929293</c:v>
                </c:pt>
                <c:pt idx="3">
                  <c:v>0.33522727272727271</c:v>
                </c:pt>
                <c:pt idx="4">
                  <c:v>0.26515151515151514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A4-4DB2-9BE3-DE7239C1B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447104"/>
        <c:axId val="76452992"/>
      </c:barChart>
      <c:catAx>
        <c:axId val="764471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76452992"/>
        <c:crosses val="autoZero"/>
        <c:auto val="1"/>
        <c:lblAlgn val="ctr"/>
        <c:lblOffset val="100"/>
        <c:noMultiLvlLbl val="0"/>
      </c:catAx>
      <c:valAx>
        <c:axId val="76452992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76447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902730575810931E-2"/>
          <c:y val="2.7603382234070207E-2"/>
          <c:w val="0.44366807335171504"/>
          <c:h val="0.8877620332925158"/>
        </c:manualLayout>
      </c:layout>
      <c:pieChart>
        <c:varyColors val="1"/>
        <c:ser>
          <c:idx val="0"/>
          <c:order val="0"/>
          <c:tx>
            <c:strRef>
              <c:f>Анализ!$A$140</c:f>
              <c:strCache>
                <c:ptCount val="1"/>
                <c:pt idx="0">
                  <c:v> 18. Как Вы считаете, средства массовой информации в современной России</c:v>
                </c:pt>
              </c:strCache>
            </c:strRef>
          </c:tx>
          <c:explosion val="19"/>
          <c:dPt>
            <c:idx val="0"/>
            <c:bubble3D val="0"/>
            <c:explosion val="2"/>
            <c:extLst>
              <c:ext xmlns:c16="http://schemas.microsoft.com/office/drawing/2014/chart" uri="{C3380CC4-5D6E-409C-BE32-E72D297353CC}">
                <c16:uniqueId val="{00000000-0ED2-469C-B22B-38C58EE5B18E}"/>
              </c:ext>
            </c:extLst>
          </c:dPt>
          <c:dPt>
            <c:idx val="1"/>
            <c:bubble3D val="0"/>
            <c:explosion val="2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0ED2-469C-B22B-38C58EE5B18E}"/>
              </c:ext>
            </c:extLst>
          </c:dPt>
          <c:dPt>
            <c:idx val="2"/>
            <c:bubble3D val="0"/>
            <c:explosion val="4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0ED2-469C-B22B-38C58EE5B18E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ED2-469C-B22B-38C58EE5B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Анализ!$A$142:$A$144</c:f>
              <c:strCache>
                <c:ptCount val="3"/>
                <c:pt idx="0">
                  <c:v>1. Скорее способствуют разжиганию экстремизма</c:v>
                </c:pt>
                <c:pt idx="1">
                  <c:v>2. Скорее препятствуют распространению экстремизма</c:v>
                </c:pt>
                <c:pt idx="2">
                  <c:v>3. Никак не влияют на экстремизм</c:v>
                </c:pt>
              </c:strCache>
            </c:strRef>
          </c:cat>
          <c:val>
            <c:numRef>
              <c:f>Анализ!$C$142:$C$144</c:f>
              <c:numCache>
                <c:formatCode>0.0%</c:formatCode>
                <c:ptCount val="3"/>
                <c:pt idx="0">
                  <c:v>0.30492424242424243</c:v>
                </c:pt>
                <c:pt idx="1">
                  <c:v>0.21338383838383837</c:v>
                </c:pt>
                <c:pt idx="2">
                  <c:v>0.48169191919191917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D2-469C-B22B-38C58EE5B1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800" b="1"/>
            </a:pPr>
            <a:endParaRPr lang="ru-RU"/>
          </a:p>
        </c:txPr>
      </c:legendEntry>
      <c:layout>
        <c:manualLayout>
          <c:xMode val="edge"/>
          <c:yMode val="edge"/>
          <c:x val="0.49329144558130023"/>
          <c:y val="6.57883691935464E-2"/>
          <c:w val="0.47302951548234384"/>
          <c:h val="0.80580168552619869"/>
        </c:manualLayout>
      </c:layout>
      <c:overlay val="0"/>
      <c:txPr>
        <a:bodyPr/>
        <a:lstStyle/>
        <a:p>
          <a:pPr rtl="0"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368388000579681"/>
          <c:y val="0.24326924190617386"/>
          <c:w val="0.23986358146949421"/>
          <c:h val="0.75673075809382617"/>
        </c:manualLayout>
      </c:layout>
      <c:pieChart>
        <c:varyColors val="1"/>
        <c:ser>
          <c:idx val="0"/>
          <c:order val="0"/>
          <c:tx>
            <c:strRef>
              <c:f>Анализ!$A$140</c:f>
              <c:strCache>
                <c:ptCount val="1"/>
                <c:pt idx="0">
                  <c:v> 18. Как Вы считаете, средства массовой информации в современной России</c:v>
                </c:pt>
              </c:strCache>
            </c:strRef>
          </c:tx>
          <c:dPt>
            <c:idx val="0"/>
            <c:bubble3D val="0"/>
            <c:explosion val="7"/>
            <c:extLst>
              <c:ext xmlns:c16="http://schemas.microsoft.com/office/drawing/2014/chart" uri="{C3380CC4-5D6E-409C-BE32-E72D297353CC}">
                <c16:uniqueId val="{00000004-68A4-4ECF-9BEC-5F657664B7FF}"/>
              </c:ext>
            </c:extLst>
          </c:dPt>
          <c:dPt>
            <c:idx val="1"/>
            <c:bubble3D val="0"/>
            <c:explosion val="4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8A4-4ECF-9BEC-5F657664B7FF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68A4-4ECF-9BEC-5F657664B7FF}"/>
              </c:ext>
            </c:extLst>
          </c:dPt>
          <c:dLbls>
            <c:dLbl>
              <c:idx val="0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8A4-4ECF-9BEC-5F657664B7FF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Анализ!$A$142:$A$144</c:f>
              <c:strCache>
                <c:ptCount val="3"/>
                <c:pt idx="0">
                  <c:v>1. Скорее способствуют разжиганию экстремизма</c:v>
                </c:pt>
                <c:pt idx="1">
                  <c:v>2. Скорее препятствуют распространению экстремизма</c:v>
                </c:pt>
                <c:pt idx="2">
                  <c:v>3. Никак не влияют на экстремизм</c:v>
                </c:pt>
              </c:strCache>
            </c:strRef>
          </c:cat>
          <c:val>
            <c:numRef>
              <c:f>Анализ!$C$142:$C$144</c:f>
              <c:numCache>
                <c:formatCode>0.0%</c:formatCode>
                <c:ptCount val="3"/>
                <c:pt idx="0">
                  <c:v>0.26484448633364749</c:v>
                </c:pt>
                <c:pt idx="1">
                  <c:v>0.25353440150801132</c:v>
                </c:pt>
                <c:pt idx="2">
                  <c:v>0.48162111215834119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A4-4ECF-9BEC-5F657664B7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2000" b="1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33418675426308"/>
          <c:y val="0.17359180285332221"/>
          <c:w val="0.42319578764310906"/>
          <c:h val="0.75803201522886565"/>
        </c:manualLayout>
      </c:layout>
      <c:pieChart>
        <c:varyColors val="1"/>
        <c:ser>
          <c:idx val="0"/>
          <c:order val="0"/>
          <c:tx>
            <c:strRef>
              <c:f>Анализ!$A$23</c:f>
              <c:strCache>
                <c:ptCount val="1"/>
                <c:pt idx="0">
                  <c:v>3. Как Вы считаете, является ли проблема экстремизма актуальной для современной России?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D0D"/>
              </a:solidFill>
            </c:spPr>
            <c:extLst>
              <c:ext xmlns:c16="http://schemas.microsoft.com/office/drawing/2014/chart" uri="{C3380CC4-5D6E-409C-BE32-E72D297353CC}">
                <c16:uniqueId val="{00000001-3A17-4351-959A-564BD41879F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3A17-4351-959A-564BD41879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Анализ!$A$25:$A$28</c:f>
              <c:strCache>
                <c:ptCount val="4"/>
                <c:pt idx="0">
                  <c:v>Это одна из наиболее важных проблем для нашего общества</c:v>
                </c:pt>
                <c:pt idx="1">
                  <c:v>Молодежный экстремизм усилился, но не сильно</c:v>
                </c:pt>
                <c:pt idx="2">
                  <c:v>Молодежь за последние годы стала менее экстремистской</c:v>
                </c:pt>
                <c:pt idx="3">
                  <c:v>Проблемы экстремизма в современной России практически не существует</c:v>
                </c:pt>
              </c:strCache>
            </c:strRef>
          </c:cat>
          <c:val>
            <c:numRef>
              <c:f>Анализ!$C$25:$C$28</c:f>
              <c:numCache>
                <c:formatCode>0.0%</c:formatCode>
                <c:ptCount val="4"/>
                <c:pt idx="0">
                  <c:v>0.33080808080808083</c:v>
                </c:pt>
                <c:pt idx="1">
                  <c:v>0.50505050505050508</c:v>
                </c:pt>
                <c:pt idx="2">
                  <c:v>0.11300505050505051</c:v>
                </c:pt>
                <c:pt idx="3">
                  <c:v>5.113636363636364E-2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17-4351-959A-564BD41879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 rtl="0"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52805816057978061"/>
          <c:y val="7.9915684749624752E-2"/>
          <c:w val="0.45721792684485668"/>
          <c:h val="0.86247252483928805"/>
        </c:manualLayout>
      </c:layout>
      <c:overlay val="0"/>
      <c:txPr>
        <a:bodyPr/>
        <a:lstStyle/>
        <a:p>
          <a:pPr rtl="0">
            <a:defRPr sz="14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33418675426308"/>
          <c:y val="0.17359180285332221"/>
          <c:w val="0.42319578764310906"/>
          <c:h val="0.75803201522886565"/>
        </c:manualLayout>
      </c:layout>
      <c:pieChart>
        <c:varyColors val="1"/>
        <c:ser>
          <c:idx val="0"/>
          <c:order val="0"/>
          <c:tx>
            <c:strRef>
              <c:f>Анализ!$A$30</c:f>
              <c:strCache>
                <c:ptCount val="1"/>
                <c:pt idx="0">
                  <c:v>4. Как, по Вашему мнению, изменилось экстремистское настроение в молодежной среде за последние 2-3 года? (один вариант ответа)</c:v>
                </c:pt>
              </c:strCache>
            </c:strRef>
          </c:tx>
          <c:explosion val="4"/>
          <c:dPt>
            <c:idx val="0"/>
            <c:bubble3D val="0"/>
            <c:explosion val="0"/>
            <c:extLst>
              <c:ext xmlns:c16="http://schemas.microsoft.com/office/drawing/2014/chart" uri="{C3380CC4-5D6E-409C-BE32-E72D297353CC}">
                <c16:uniqueId val="{00000004-2755-482C-B5B0-AE2A0A40ACC2}"/>
              </c:ext>
            </c:extLst>
          </c:dPt>
          <c:dPt>
            <c:idx val="1"/>
            <c:bubble3D val="0"/>
            <c:explosion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4CD0-4E8A-B887-756D98C5CF6A}"/>
              </c:ext>
            </c:extLst>
          </c:dPt>
          <c:dPt>
            <c:idx val="2"/>
            <c:bubble3D val="0"/>
            <c:explosion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4CD0-4E8A-B887-756D98C5CF6A}"/>
              </c:ext>
            </c:extLst>
          </c:dPt>
          <c:dPt>
            <c:idx val="3"/>
            <c:bubble3D val="0"/>
            <c:explosion val="0"/>
            <c:extLst>
              <c:ext xmlns:c16="http://schemas.microsoft.com/office/drawing/2014/chart" uri="{C3380CC4-5D6E-409C-BE32-E72D297353CC}">
                <c16:uniqueId val="{00000005-2755-482C-B5B0-AE2A0A40AC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Анализ!$A$32:$A$35</c:f>
              <c:strCache>
                <c:ptCount val="4"/>
                <c:pt idx="0">
                  <c:v>Экстремизм среди молодежи резко усилился</c:v>
                </c:pt>
                <c:pt idx="1">
                  <c:v>Молодежный экстремизм усилился, но не сильно</c:v>
                </c:pt>
                <c:pt idx="2">
                  <c:v>Молодежь за последние годы стала менее экстремистской</c:v>
                </c:pt>
                <c:pt idx="3">
                  <c:v>Молодежный экстремизм сильно уменьшился</c:v>
                </c:pt>
              </c:strCache>
            </c:strRef>
          </c:cat>
          <c:val>
            <c:numRef>
              <c:f>Анализ!$C$32:$C$35</c:f>
              <c:numCache>
                <c:formatCode>0.0%</c:formatCode>
                <c:ptCount val="4"/>
                <c:pt idx="0">
                  <c:v>0.22790404040404041</c:v>
                </c:pt>
                <c:pt idx="1">
                  <c:v>0.40656565656565657</c:v>
                </c:pt>
                <c:pt idx="2">
                  <c:v>0.27398989898989901</c:v>
                </c:pt>
                <c:pt idx="3">
                  <c:v>9.1540404040404047E-2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D0-4E8A-B887-756D98C5CF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sz="1600" b="1"/>
            </a:pPr>
            <a:endParaRPr lang="ru-RU"/>
          </a:p>
        </c:txPr>
      </c:legendEntry>
      <c:legendEntry>
        <c:idx val="1"/>
        <c:txPr>
          <a:bodyPr/>
          <a:lstStyle/>
          <a:p>
            <a:pPr rtl="0">
              <a:defRPr sz="1600" b="1"/>
            </a:pPr>
            <a:endParaRPr lang="ru-RU"/>
          </a:p>
        </c:txPr>
      </c:legendEntry>
      <c:legendEntry>
        <c:idx val="2"/>
        <c:txPr>
          <a:bodyPr/>
          <a:lstStyle/>
          <a:p>
            <a:pPr rtl="0">
              <a:defRPr sz="1600" b="1"/>
            </a:pPr>
            <a:endParaRPr lang="ru-RU"/>
          </a:p>
        </c:txPr>
      </c:legendEntry>
      <c:legendEntry>
        <c:idx val="3"/>
        <c:txPr>
          <a:bodyPr/>
          <a:lstStyle/>
          <a:p>
            <a:pPr rtl="0">
              <a:defRPr sz="1600" b="1"/>
            </a:pPr>
            <a:endParaRPr lang="ru-RU"/>
          </a:p>
        </c:txPr>
      </c:legendEntry>
      <c:layout>
        <c:manualLayout>
          <c:xMode val="edge"/>
          <c:yMode val="edge"/>
          <c:x val="0.50762656044617915"/>
          <c:y val="0.20627970721391248"/>
          <c:w val="0.42149577315105552"/>
          <c:h val="0.72068549713158181"/>
        </c:manualLayout>
      </c:layout>
      <c:overlay val="0"/>
      <c:txPr>
        <a:bodyPr/>
        <a:lstStyle/>
        <a:p>
          <a:pPr rtl="0"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33418675426308"/>
          <c:y val="0.17359180285332221"/>
          <c:w val="0.42319578764310906"/>
          <c:h val="0.75803201522886565"/>
        </c:manualLayout>
      </c:layout>
      <c:pieChart>
        <c:varyColors val="1"/>
        <c:ser>
          <c:idx val="0"/>
          <c:order val="0"/>
          <c:tx>
            <c:strRef>
              <c:f>[СПК.xlsx]Анализ!$A$30</c:f>
              <c:strCache>
                <c:ptCount val="1"/>
                <c:pt idx="0">
                  <c:v>4. Как, по Вашему мнению, изменилось экстремистское настроение в молодежной среде за последние 2-3 года? (один вариант ответа)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87CC-4BB0-A06B-797CF6F2FBB5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87CC-4BB0-A06B-797CF6F2FBB5}"/>
              </c:ext>
            </c:extLst>
          </c:dPt>
          <c:dLbls>
            <c:dLbl>
              <c:idx val="3"/>
              <c:layout>
                <c:manualLayout>
                  <c:x val="6.4616307658590069E-2"/>
                  <c:y val="6.097754717870576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7CC-4BB0-A06B-797CF6F2FB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[СПК.xlsx]Анализ!$A$32:$A$35</c:f>
              <c:strCache>
                <c:ptCount val="4"/>
                <c:pt idx="0">
                  <c:v>Экстремизм среди молодежи резко усилился</c:v>
                </c:pt>
                <c:pt idx="1">
                  <c:v>Молодежный экстремизм усилился, но не сильно</c:v>
                </c:pt>
                <c:pt idx="2">
                  <c:v>Молодежь за последние годы стала менее экстремистской</c:v>
                </c:pt>
                <c:pt idx="3">
                  <c:v>Молодежный экстремизм сильно уменьшился</c:v>
                </c:pt>
              </c:strCache>
            </c:strRef>
          </c:cat>
          <c:val>
            <c:numRef>
              <c:f>[СПК.xlsx]Анализ!$C$32:$C$35</c:f>
              <c:numCache>
                <c:formatCode>0.0%</c:formatCode>
                <c:ptCount val="4"/>
                <c:pt idx="0">
                  <c:v>0.19698397737983034</c:v>
                </c:pt>
                <c:pt idx="1">
                  <c:v>0.42789820923656929</c:v>
                </c:pt>
                <c:pt idx="2">
                  <c:v>0.27332704995287466</c:v>
                </c:pt>
                <c:pt idx="3">
                  <c:v>0.10179076343072573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CC-4BB0-A06B-797CF6F2FB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583025055209884"/>
          <c:y val="0.14614943871578123"/>
          <c:w val="0.43545810628315418"/>
          <c:h val="0.793394095602765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Анализ!$A$37</c:f>
              <c:strCache>
                <c:ptCount val="1"/>
                <c:pt idx="0">
                  <c:v>5. Как Вы думаете, что способствует росту экстремизма в нашей стране?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Анализ!$A$39:$A$47</c:f>
              <c:strCache>
                <c:ptCount val="9"/>
                <c:pt idx="0">
                  <c:v>Пропаганда насилия, национализма, экстремизма в средствах массовой информации</c:v>
                </c:pt>
                <c:pt idx="1">
                  <c:v>Низкий уровень образования, культуры населения</c:v>
                </c:pt>
                <c:pt idx="2">
                  <c:v>Возможность свободно выражать свои взгляды, какими бы они ни были</c:v>
                </c:pt>
                <c:pt idx="3">
                  <c:v>Экономические трудности</c:v>
                </c:pt>
                <c:pt idx="4">
                  <c:v>Большое количество мигрантов, гастарбайтеров,</c:v>
                </c:pt>
                <c:pt idx="5">
                  <c:v>Высокий уровень криминальности некоторых национальностей</c:v>
                </c:pt>
                <c:pt idx="6">
                  <c:v>Пренебрежительное отношение к культуре, обычаям других народов</c:v>
                </c:pt>
                <c:pt idx="7">
                  <c:v>Неправильная политика властей</c:v>
                </c:pt>
                <c:pt idx="8">
                  <c:v>В нашей стране нет роста экстремистских настроений</c:v>
                </c:pt>
              </c:strCache>
            </c:strRef>
          </c:cat>
          <c:val>
            <c:numRef>
              <c:f>Анализ!$C$39:$C$47</c:f>
              <c:numCache>
                <c:formatCode>0.0%</c:formatCode>
                <c:ptCount val="9"/>
                <c:pt idx="0">
                  <c:v>0.54356060606060608</c:v>
                </c:pt>
                <c:pt idx="1">
                  <c:v>0.35101010101010099</c:v>
                </c:pt>
                <c:pt idx="2">
                  <c:v>0.2178030303030303</c:v>
                </c:pt>
                <c:pt idx="3">
                  <c:v>0.25757575757575757</c:v>
                </c:pt>
                <c:pt idx="4">
                  <c:v>0.19570707070707072</c:v>
                </c:pt>
                <c:pt idx="5">
                  <c:v>0.25757575757575757</c:v>
                </c:pt>
                <c:pt idx="6">
                  <c:v>0.29545454545454547</c:v>
                </c:pt>
                <c:pt idx="7">
                  <c:v>0.20833333333333334</c:v>
                </c:pt>
                <c:pt idx="8">
                  <c:v>6.1868686868686872E-2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10-498E-8D49-07FE464018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58944"/>
        <c:axId val="123860480"/>
      </c:barChart>
      <c:catAx>
        <c:axId val="1238589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20" baseline="0"/>
            </a:pPr>
            <a:endParaRPr lang="ru-RU"/>
          </a:p>
        </c:txPr>
        <c:crossAx val="123860480"/>
        <c:crosses val="autoZero"/>
        <c:auto val="1"/>
        <c:lblAlgn val="ctr"/>
        <c:lblOffset val="100"/>
        <c:noMultiLvlLbl val="0"/>
      </c:catAx>
      <c:valAx>
        <c:axId val="123860480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23858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583025055209884"/>
          <c:y val="0.2971700447822882"/>
          <c:w val="0.43545810628315418"/>
          <c:h val="0.642373544832746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Анализ!$A$50</c:f>
              <c:strCache>
                <c:ptCount val="1"/>
                <c:pt idx="0">
                  <c:v>6. Из каких источников, по вашему мнению, современная российская молодежь черпает экстремистские взгляды, убеждения?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Анализ!$A$52:$A$57</c:f>
              <c:strCache>
                <c:ptCount val="6"/>
                <c:pt idx="0">
                  <c:v>Телевидение</c:v>
                </c:pt>
                <c:pt idx="1">
                  <c:v>Периодические издания (газеты, журналы)</c:v>
                </c:pt>
                <c:pt idx="2">
                  <c:v>Интернет, социальные сети</c:v>
                </c:pt>
                <c:pt idx="3">
                  <c:v>Повседневное общение с друзьями, сверстниками</c:v>
                </c:pt>
                <c:pt idx="4">
                  <c:v>От взрослых, родителей, родственников</c:v>
                </c:pt>
                <c:pt idx="5">
                  <c:v>Из других источников</c:v>
                </c:pt>
              </c:strCache>
            </c:strRef>
          </c:cat>
          <c:val>
            <c:numRef>
              <c:f>Анализ!$C$52:$C$57</c:f>
              <c:numCache>
                <c:formatCode>0.0%</c:formatCode>
                <c:ptCount val="6"/>
                <c:pt idx="0">
                  <c:v>0.28345959595959597</c:v>
                </c:pt>
                <c:pt idx="1">
                  <c:v>6.9444444444444448E-2</c:v>
                </c:pt>
                <c:pt idx="2">
                  <c:v>0.72664141414141414</c:v>
                </c:pt>
                <c:pt idx="3">
                  <c:v>0.29608585858585856</c:v>
                </c:pt>
                <c:pt idx="4">
                  <c:v>0.15404040404040403</c:v>
                </c:pt>
                <c:pt idx="5">
                  <c:v>0.19760101010101011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5-4641-9F7F-E6850C834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835584"/>
        <c:axId val="130837120"/>
      </c:barChart>
      <c:catAx>
        <c:axId val="1308355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130837120"/>
        <c:crosses val="autoZero"/>
        <c:auto val="1"/>
        <c:lblAlgn val="ctr"/>
        <c:lblOffset val="100"/>
        <c:noMultiLvlLbl val="0"/>
      </c:catAx>
      <c:valAx>
        <c:axId val="130837120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308355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851030441062105"/>
          <c:y val="0.13927417363963038"/>
          <c:w val="0.43545810628315418"/>
          <c:h val="0.65220945555821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Анализ!$A$59</c:f>
              <c:strCache>
                <c:ptCount val="1"/>
                <c:pt idx="0">
                  <c:v>7. Сталкивались ли Вы лично с экстремистскими материалами? Уточните, где именно?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Анализ!$A$61:$A$67</c:f>
              <c:strCache>
                <c:ptCount val="7"/>
                <c:pt idx="0">
                  <c:v>С листовками, плакатами, графити</c:v>
                </c:pt>
                <c:pt idx="1">
                  <c:v>С материалами, размещенными в интернете</c:v>
                </c:pt>
                <c:pt idx="2">
                  <c:v>В телевизионных передачах</c:v>
                </c:pt>
                <c:pt idx="3">
                  <c:v>В фильмах</c:v>
                </c:pt>
                <c:pt idx="4">
                  <c:v>В книгах</c:v>
                </c:pt>
                <c:pt idx="5">
                  <c:v>В других источниках</c:v>
                </c:pt>
                <c:pt idx="6">
                  <c:v>Ни с какими</c:v>
                </c:pt>
              </c:strCache>
            </c:strRef>
          </c:cat>
          <c:val>
            <c:numRef>
              <c:f>Анализ!$C$61:$C$67</c:f>
              <c:numCache>
                <c:formatCode>0.0%</c:formatCode>
                <c:ptCount val="7"/>
                <c:pt idx="0">
                  <c:v>0.13383838383838384</c:v>
                </c:pt>
                <c:pt idx="1">
                  <c:v>0.28409090909090912</c:v>
                </c:pt>
                <c:pt idx="2">
                  <c:v>0.18686868686868688</c:v>
                </c:pt>
                <c:pt idx="3">
                  <c:v>0.21338383838383837</c:v>
                </c:pt>
                <c:pt idx="4">
                  <c:v>7.6388888888888895E-2</c:v>
                </c:pt>
                <c:pt idx="5">
                  <c:v>8.5858585858585856E-2</c:v>
                </c:pt>
                <c:pt idx="6">
                  <c:v>0.46906565656565657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3-439D-ACD6-A3A0B3C32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195264"/>
        <c:axId val="135197056"/>
      </c:barChart>
      <c:catAx>
        <c:axId val="1351952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197056"/>
        <c:crosses val="autoZero"/>
        <c:auto val="1"/>
        <c:lblAlgn val="ctr"/>
        <c:lblOffset val="100"/>
        <c:noMultiLvlLbl val="0"/>
      </c:catAx>
      <c:valAx>
        <c:axId val="135197056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351952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583025055209884"/>
          <c:y val="0.28733397280676037"/>
          <c:w val="0.43545810628315418"/>
          <c:h val="0.65220945555821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Анализ!$A$59</c:f>
              <c:strCache>
                <c:ptCount val="1"/>
                <c:pt idx="0">
                  <c:v>7. Сталкивались ли Вы лично с экстремистскими материалами? Уточните, где именно? (несколько вариантов ответа)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Анализ!$A$61:$A$67</c:f>
              <c:strCache>
                <c:ptCount val="7"/>
                <c:pt idx="0">
                  <c:v>С листовками, плакатами, графити</c:v>
                </c:pt>
                <c:pt idx="1">
                  <c:v>С материалами, размещенными в интернете</c:v>
                </c:pt>
                <c:pt idx="2">
                  <c:v>В телевизионных передачах</c:v>
                </c:pt>
                <c:pt idx="3">
                  <c:v>В фильмах</c:v>
                </c:pt>
                <c:pt idx="4">
                  <c:v>В книгах</c:v>
                </c:pt>
                <c:pt idx="5">
                  <c:v>В других источниках</c:v>
                </c:pt>
                <c:pt idx="6">
                  <c:v>Ни с какими</c:v>
                </c:pt>
              </c:strCache>
            </c:strRef>
          </c:cat>
          <c:val>
            <c:numRef>
              <c:f>Анализ!$C$61:$C$67</c:f>
              <c:numCache>
                <c:formatCode>0.0%</c:formatCode>
                <c:ptCount val="7"/>
                <c:pt idx="0">
                  <c:v>0.11875589066918002</c:v>
                </c:pt>
                <c:pt idx="1">
                  <c:v>0.29971724787935911</c:v>
                </c:pt>
                <c:pt idx="2">
                  <c:v>0.176248821866164</c:v>
                </c:pt>
                <c:pt idx="3">
                  <c:v>0.18378887841658811</c:v>
                </c:pt>
                <c:pt idx="4">
                  <c:v>7.163053722902922E-2</c:v>
                </c:pt>
                <c:pt idx="5">
                  <c:v>0.12064090480678605</c:v>
                </c:pt>
                <c:pt idx="6">
                  <c:v>0.47879359095193214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5F-491D-9475-D6E127682E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909120"/>
        <c:axId val="379909680"/>
      </c:barChart>
      <c:catAx>
        <c:axId val="379909120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379909680"/>
        <c:crosses val="autoZero"/>
        <c:auto val="1"/>
        <c:lblAlgn val="ctr"/>
        <c:lblOffset val="100"/>
        <c:noMultiLvlLbl val="0"/>
      </c:catAx>
      <c:valAx>
        <c:axId val="379909680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3799091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0.31579</cdr:x>
      <cdr:y>0.02703</cdr:y>
    </cdr:from>
    <cdr:to>
      <cdr:x>0.66138</cdr:x>
      <cdr:y>0.27027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6144" y="72008"/>
          <a:ext cx="141845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0.29849</cdr:x>
      <cdr:y>0.60617</cdr:y>
    </cdr:from>
    <cdr:to>
      <cdr:x>0.47758</cdr:x>
      <cdr:y>0.81316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160240" y="2952328"/>
          <a:ext cx="1296144" cy="100811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>
            <a:alpha val="0"/>
          </a:schemeClr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0.87365</cdr:x>
      <cdr:y>0.09241</cdr:y>
    </cdr:from>
    <cdr:to>
      <cdr:x>1</cdr:x>
      <cdr:y>0.28016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237273" y="45008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0.29426</cdr:x>
      <cdr:y>0.60439</cdr:y>
    </cdr:from>
    <cdr:to>
      <cdr:x>0.47335</cdr:x>
      <cdr:y>0.81138</cdr:y>
    </cdr:to>
    <cdr:sp macro="" textlink="">
      <cdr:nvSpPr>
        <cdr:cNvPr id="4" name="Овал 3"/>
        <cdr:cNvSpPr/>
      </cdr:nvSpPr>
      <cdr:spPr>
        <a:xfrm xmlns:a="http://schemas.openxmlformats.org/drawingml/2006/main">
          <a:off x="1801097" y="2664296"/>
          <a:ext cx="1096153" cy="91246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>
            <a:alpha val="0"/>
          </a:schemeClr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0.08079</cdr:x>
      <cdr:y>0.06823</cdr:y>
    </cdr:from>
    <cdr:to>
      <cdr:x>0.59661</cdr:x>
      <cdr:y>0.29426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3783" y="406710"/>
          <a:ext cx="3407959" cy="134733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0.30649</cdr:x>
      <cdr:y>0.55739</cdr:y>
    </cdr:from>
    <cdr:to>
      <cdr:x>0.49177</cdr:x>
      <cdr:y>0.72685</cdr:y>
    </cdr:to>
    <cdr:sp macro="" textlink="">
      <cdr:nvSpPr>
        <cdr:cNvPr id="3" name="Овал 2"/>
        <cdr:cNvSpPr/>
      </cdr:nvSpPr>
      <cdr:spPr>
        <a:xfrm xmlns:a="http://schemas.openxmlformats.org/drawingml/2006/main">
          <a:off x="2024955" y="3322556"/>
          <a:ext cx="1224136" cy="101014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0.87563</cdr:x>
      <cdr:y>0.14305</cdr:y>
    </cdr:from>
    <cdr:to>
      <cdr:x>1</cdr:x>
      <cdr:y>0.25198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5179155" y="613048"/>
          <a:ext cx="735626" cy="46679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0.07804</cdr:x>
      <cdr:y>0.02053</cdr:y>
    </cdr:from>
    <cdr:to>
      <cdr:x>0.59809</cdr:x>
      <cdr:y>0.3683</cdr:y>
    </cdr:to>
    <cdr:pic>
      <cdr:nvPicPr>
        <cdr:cNvPr id="2" name="Рисунок 1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74788" y="96071"/>
          <a:ext cx="3164098" cy="1627773"/>
        </a:xfrm>
        <a:prstGeom xmlns:a="http://schemas.openxmlformats.org/drawingml/2006/main" prst="rect">
          <a:avLst/>
        </a:prstGeom>
      </cdr:spPr>
    </cdr:pic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0.67507</cdr:x>
      <cdr:y>0.23268</cdr:y>
    </cdr:from>
    <cdr:to>
      <cdr:x>0.82318</cdr:x>
      <cdr:y>0.3262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3888827" y="1137652"/>
          <a:ext cx="853209" cy="45724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0.84594</cdr:x>
      <cdr:y>0.27696</cdr:y>
    </cdr:from>
    <cdr:to>
      <cdr:x>1</cdr:x>
      <cdr:y>0.44142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5021074" y="1056996"/>
          <a:ext cx="914415" cy="627656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0.82848</cdr:x>
      <cdr:y>0.38657</cdr:y>
    </cdr:from>
    <cdr:to>
      <cdr:x>1</cdr:x>
      <cdr:y>0.47381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4295328" y="2025915"/>
          <a:ext cx="889248" cy="45720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>
            <a:alpha val="500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0.3783</cdr:x>
      <cdr:y>0.88132</cdr:y>
    </cdr:from>
    <cdr:to>
      <cdr:x>0.48886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128814" y="69127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0.28696</cdr:x>
      <cdr:y>0.86909</cdr:y>
    </cdr:from>
    <cdr:to>
      <cdr:x>0.39738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76264" y="6408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0.88963</cdr:y>
    </cdr:from>
    <cdr:to>
      <cdr:x>1</cdr:x>
      <cdr:y>0.96556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5856732"/>
          <a:ext cx="7911284" cy="49991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E3576-1ECC-49D5-A364-DA84336DFB47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DB0FD-847F-4660-8EB1-F2ACA9E56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5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B0FD-847F-4660-8EB1-F2ACA9E56E7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7" Type="http://schemas.openxmlformats.org/officeDocument/2006/relationships/image" Target="../media/image19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1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Результаты </a:t>
            </a:r>
            <a:r>
              <a:rPr lang="ru-RU" b="1" dirty="0" smtClean="0"/>
              <a:t>опроса</a:t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«Отношение студентов к проблеме экстремизма и радикализма в современном обществе».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Сравнительный анализ результатов 2022-2023.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6021288"/>
            <a:ext cx="6190456" cy="36004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err="1" smtClean="0"/>
              <a:t>И.И.Штонда</a:t>
            </a:r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85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Распространенные </a:t>
            </a:r>
            <a:r>
              <a:rPr lang="ru-RU" sz="4000" b="1" dirty="0"/>
              <a:t>формы молодежного </a:t>
            </a:r>
            <a:r>
              <a:rPr lang="ru-RU" sz="4000" b="1" dirty="0" smtClean="0"/>
              <a:t>экстремизма по мнению респондентов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045864"/>
              </p:ext>
            </p:extLst>
          </p:nvPr>
        </p:nvGraphicFramePr>
        <p:xfrm>
          <a:off x="0" y="1916832"/>
          <a:ext cx="5935489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5733256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 Тенденции приоритетных выборов респондентов сохраняются, но фокус сместился от роста преступности в молодежной среде на  распространение экстремистских взглядов.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444" y="1327595"/>
            <a:ext cx="3164098" cy="162777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42" y="2041788"/>
            <a:ext cx="5288930" cy="360212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3955" y="1528780"/>
            <a:ext cx="3627434" cy="1426588"/>
          </a:xfrm>
          <a:prstGeom prst="rect">
            <a:avLst/>
          </a:prstGeom>
        </p:spPr>
      </p:pic>
      <p:sp>
        <p:nvSpPr>
          <p:cNvPr id="9" name="Овал 8"/>
          <p:cNvSpPr/>
          <p:nvPr/>
        </p:nvSpPr>
        <p:spPr>
          <a:xfrm>
            <a:off x="7756360" y="3044715"/>
            <a:ext cx="930440" cy="5785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7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Проявления </a:t>
            </a:r>
            <a:r>
              <a:rPr lang="ru-RU" b="1" dirty="0"/>
              <a:t>экстремизма в повседневной </a:t>
            </a:r>
            <a:r>
              <a:rPr lang="ru-RU" b="1" dirty="0" smtClean="0"/>
              <a:t>жизни:</a:t>
            </a:r>
            <a:endParaRPr lang="ru-RU" b="1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2758281"/>
              </p:ext>
            </p:extLst>
          </p:nvPr>
        </p:nvGraphicFramePr>
        <p:xfrm>
          <a:off x="-324543" y="1916832"/>
          <a:ext cx="679939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86748" y="6324425"/>
            <a:ext cx="496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Тенденции в приоритетах ответов сохраняются.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9199" y="1417638"/>
            <a:ext cx="3627434" cy="1426588"/>
          </a:xfrm>
          <a:prstGeom prst="rect">
            <a:avLst/>
          </a:prstGeom>
        </p:spPr>
      </p:pic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666377"/>
              </p:ext>
            </p:extLst>
          </p:nvPr>
        </p:nvGraphicFramePr>
        <p:xfrm>
          <a:off x="5364089" y="2035408"/>
          <a:ext cx="6552728" cy="412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101" y="1311728"/>
            <a:ext cx="3164098" cy="16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92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503040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Наиболее эффективные направления  </a:t>
            </a:r>
            <a:r>
              <a:rPr lang="ru-RU" sz="4000" b="1" dirty="0" smtClean="0"/>
              <a:t>борьбы с экстремизмом по мнению респондентов: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023994"/>
              </p:ext>
            </p:extLst>
          </p:nvPr>
        </p:nvGraphicFramePr>
        <p:xfrm>
          <a:off x="5344059" y="6519119"/>
          <a:ext cx="5184576" cy="5240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679443"/>
              </p:ext>
            </p:extLst>
          </p:nvPr>
        </p:nvGraphicFramePr>
        <p:xfrm>
          <a:off x="-124635" y="1644873"/>
          <a:ext cx="5976664" cy="4216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Овал 3"/>
          <p:cNvSpPr/>
          <p:nvPr/>
        </p:nvSpPr>
        <p:spPr>
          <a:xfrm>
            <a:off x="5148064" y="3327416"/>
            <a:ext cx="889248" cy="457200"/>
          </a:xfrm>
          <a:prstGeom prst="ellipse">
            <a:avLst/>
          </a:prstGeom>
          <a:solidFill>
            <a:schemeClr val="bg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563" y="6040087"/>
            <a:ext cx="90290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В ответах респондентов сохраняется значимость работы правоохранительных органов, </a:t>
            </a:r>
          </a:p>
          <a:p>
            <a:pPr algn="ctr"/>
            <a:r>
              <a:rPr lang="ru-RU" b="1" dirty="0"/>
              <a:t>н</a:t>
            </a:r>
            <a:r>
              <a:rPr lang="ru-RU" b="1" dirty="0" smtClean="0"/>
              <a:t>о </a:t>
            </a:r>
            <a:r>
              <a:rPr lang="ru-RU" b="1" dirty="0"/>
              <a:t>приоритет за </a:t>
            </a:r>
            <a:r>
              <a:rPr lang="ru-RU" b="1" dirty="0" smtClean="0"/>
              <a:t> развитием различных форм </a:t>
            </a:r>
            <a:r>
              <a:rPr lang="ru-RU" b="1" dirty="0"/>
              <a:t>молодежного движения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396" y="1803185"/>
            <a:ext cx="6537298" cy="396286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995" y="1228881"/>
            <a:ext cx="3164098" cy="162777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8945" y="1329473"/>
            <a:ext cx="3627434" cy="1426588"/>
          </a:xfrm>
          <a:prstGeom prst="rect">
            <a:avLst/>
          </a:prstGeom>
        </p:spPr>
      </p:pic>
      <p:sp>
        <p:nvSpPr>
          <p:cNvPr id="9" name="Овал 8"/>
          <p:cNvSpPr/>
          <p:nvPr/>
        </p:nvSpPr>
        <p:spPr>
          <a:xfrm>
            <a:off x="8263825" y="3266782"/>
            <a:ext cx="826470" cy="4847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154966">
            <a:off x="3236204" y="3903361"/>
            <a:ext cx="665795" cy="779904"/>
          </a:xfrm>
          <a:prstGeom prst="triangl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84368" y="3875601"/>
            <a:ext cx="1080120" cy="86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4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27776" cy="936104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Отношения молодежи  с представителями других национальностей</a:t>
            </a:r>
            <a:endParaRPr lang="ru-RU" sz="3600" b="1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949119"/>
              </p:ext>
            </p:extLst>
          </p:nvPr>
        </p:nvGraphicFramePr>
        <p:xfrm>
          <a:off x="-281660" y="1314212"/>
          <a:ext cx="771951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965" y="5963215"/>
            <a:ext cx="884633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/>
              <a:t>Развитие России , как многонационального государства, по мнению респондентов, приносит </a:t>
            </a:r>
            <a:endParaRPr lang="ru-RU" sz="1600" b="1" dirty="0" smtClean="0"/>
          </a:p>
          <a:p>
            <a:pPr algn="ctr"/>
            <a:r>
              <a:rPr lang="ru-RU" sz="1600" b="1" dirty="0" smtClean="0"/>
              <a:t>больше </a:t>
            </a:r>
            <a:r>
              <a:rPr lang="ru-RU" sz="1600" b="1" dirty="0"/>
              <a:t>пользы, </a:t>
            </a:r>
            <a:r>
              <a:rPr lang="ru-RU" sz="1600" b="1" dirty="0" smtClean="0"/>
              <a:t> </a:t>
            </a:r>
            <a:r>
              <a:rPr lang="ru-RU" sz="1600" b="1" dirty="0"/>
              <a:t>по сравнению с данными прошлых </a:t>
            </a:r>
            <a:r>
              <a:rPr lang="ru-RU" sz="1600" b="1" dirty="0" smtClean="0"/>
              <a:t>опросов</a:t>
            </a:r>
          </a:p>
          <a:p>
            <a:pPr algn="ctr"/>
            <a:r>
              <a:rPr lang="ru-RU" sz="1600" b="1" dirty="0" smtClean="0"/>
              <a:t> </a:t>
            </a:r>
            <a:r>
              <a:rPr lang="ru-RU" sz="1600" b="1" i="1" dirty="0" smtClean="0">
                <a:solidFill>
                  <a:srgbClr val="FF0000"/>
                </a:solidFill>
              </a:rPr>
              <a:t> </a:t>
            </a:r>
            <a:r>
              <a:rPr lang="ru-RU" sz="1600" b="1" i="1" dirty="0">
                <a:solidFill>
                  <a:srgbClr val="FF0000"/>
                </a:solidFill>
              </a:rPr>
              <a:t>с 56</a:t>
            </a:r>
            <a:r>
              <a:rPr lang="ru-RU" sz="1600" b="1" i="1" dirty="0" smtClean="0">
                <a:solidFill>
                  <a:srgbClr val="FF0000"/>
                </a:solidFill>
              </a:rPr>
              <a:t>% в19-20 </a:t>
            </a:r>
            <a:r>
              <a:rPr lang="ru-RU" sz="1600" b="1" i="1" dirty="0">
                <a:solidFill>
                  <a:srgbClr val="FF0000"/>
                </a:solidFill>
              </a:rPr>
              <a:t>до 41,1</a:t>
            </a:r>
            <a:r>
              <a:rPr lang="ru-RU" sz="1600" b="1" i="1" dirty="0" smtClean="0">
                <a:solidFill>
                  <a:srgbClr val="FF0000"/>
                </a:solidFill>
              </a:rPr>
              <a:t>% в 20-21 и 38,9% в 2021-22– идет рост -52,9%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65" y="1155547"/>
            <a:ext cx="3164098" cy="16277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4139" y="1196752"/>
            <a:ext cx="3627434" cy="14265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3541" y="1076475"/>
            <a:ext cx="7796063" cy="505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8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prstClr val="black"/>
                </a:solidFill>
              </a:rPr>
              <a:t>Отношение респондентов </a:t>
            </a:r>
            <a:r>
              <a:rPr lang="ru-RU" sz="4000" b="1" dirty="0">
                <a:solidFill>
                  <a:prstClr val="black"/>
                </a:solidFill>
              </a:rPr>
              <a:t>к неприязни по национальному признаку</a:t>
            </a:r>
            <a:r>
              <a:rPr lang="ru-RU" b="1" dirty="0" smtClean="0"/>
              <a:t>.</a:t>
            </a:r>
            <a:endParaRPr lang="ru-RU" b="1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4442406"/>
              </p:ext>
            </p:extLst>
          </p:nvPr>
        </p:nvGraphicFramePr>
        <p:xfrm>
          <a:off x="-180528" y="1378612"/>
          <a:ext cx="672291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7" y="5618857"/>
            <a:ext cx="8311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 сравнению с прошлыми годами тенденции приоритетов ответов сохраняются, но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увеличился процент тех, кто </a:t>
            </a:r>
            <a:r>
              <a:rPr lang="ru-RU" b="1" u="sng" dirty="0">
                <a:solidFill>
                  <a:schemeClr val="bg2">
                    <a:lumMod val="10000"/>
                  </a:schemeClr>
                </a:solidFill>
              </a:rPr>
              <a:t>не одобряет неприязненное отно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шение </a:t>
            </a:r>
            <a:r>
              <a:rPr lang="ru-RU" b="1" dirty="0"/>
              <a:t>к другим национальностям.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113" y="1378612"/>
            <a:ext cx="3164098" cy="16277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453" y="1378612"/>
            <a:ext cx="3627434" cy="14265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0418" y="1857995"/>
            <a:ext cx="6926938" cy="393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Личное столкновение </a:t>
            </a:r>
            <a:r>
              <a:rPr lang="ru-RU" b="1" dirty="0"/>
              <a:t>с </a:t>
            </a:r>
            <a:r>
              <a:rPr lang="ru-RU" b="1" dirty="0" smtClean="0"/>
              <a:t>дискриминацией по национальному признаку</a:t>
            </a:r>
            <a:endParaRPr lang="ru-RU" b="1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075115"/>
              </p:ext>
            </p:extLst>
          </p:nvPr>
        </p:nvGraphicFramePr>
        <p:xfrm>
          <a:off x="18657" y="533305"/>
          <a:ext cx="7911284" cy="6583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301440"/>
            <a:ext cx="3164098" cy="16277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6566" y="1301440"/>
            <a:ext cx="3627434" cy="1426588"/>
          </a:xfrm>
          <a:prstGeom prst="rect">
            <a:avLst/>
          </a:prstGeom>
        </p:spPr>
      </p:pic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00000000-0008-0000-0100-000010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763566"/>
              </p:ext>
            </p:extLst>
          </p:nvPr>
        </p:nvGraphicFramePr>
        <p:xfrm>
          <a:off x="4788023" y="1676304"/>
          <a:ext cx="8640961" cy="4705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6235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Факты личного участия </a:t>
            </a:r>
            <a:r>
              <a:rPr lang="ru-RU" b="1" dirty="0"/>
              <a:t>в конфликтах на национальной почве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595138"/>
              </p:ext>
            </p:extLst>
          </p:nvPr>
        </p:nvGraphicFramePr>
        <p:xfrm>
          <a:off x="298102" y="2174231"/>
          <a:ext cx="7005540" cy="3703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2132" y="6148363"/>
            <a:ext cx="8604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ru-RU" b="1" dirty="0">
                <a:solidFill>
                  <a:prstClr val="black"/>
                </a:solidFill>
              </a:rPr>
              <a:t>По сравнению с прошлыми годами тенденции приоритетов ответов </a:t>
            </a:r>
            <a:r>
              <a:rPr lang="ru-RU" b="1" dirty="0" smtClean="0">
                <a:solidFill>
                  <a:prstClr val="black"/>
                </a:solidFill>
              </a:rPr>
              <a:t>сохраняются.</a:t>
            </a:r>
            <a:endParaRPr lang="ru-RU" b="1" dirty="0">
              <a:solidFill>
                <a:prstClr val="black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01" y="1311728"/>
            <a:ext cx="3164098" cy="16277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9366" y="1417638"/>
            <a:ext cx="3627434" cy="142658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2705" y="2125614"/>
            <a:ext cx="7368190" cy="391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4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858" y="45616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Информированность молодежи о существовании </a:t>
            </a:r>
            <a:r>
              <a:rPr lang="ru-RU" sz="3200" b="1" dirty="0"/>
              <a:t>в </a:t>
            </a:r>
            <a:r>
              <a:rPr lang="ru-RU" sz="3200" b="1" dirty="0" smtClean="0"/>
              <a:t>Омске экстремистски </a:t>
            </a:r>
            <a:r>
              <a:rPr lang="ru-RU" sz="3200" b="1" dirty="0"/>
              <a:t>настроенных молодежных организаций, </a:t>
            </a:r>
            <a:r>
              <a:rPr lang="ru-RU" sz="3200" b="1" dirty="0" smtClean="0"/>
              <a:t>движений:</a:t>
            </a:r>
            <a:endParaRPr lang="ru-RU" sz="3200" b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174438"/>
              </p:ext>
            </p:extLst>
          </p:nvPr>
        </p:nvGraphicFramePr>
        <p:xfrm>
          <a:off x="464222" y="3820938"/>
          <a:ext cx="7848872" cy="1508323"/>
        </p:xfrm>
        <a:graphic>
          <a:graphicData uri="http://schemas.openxmlformats.org/drawingml/2006/table">
            <a:tbl>
              <a:tblPr/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38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Да</a:t>
                      </a:r>
                      <a:endParaRPr lang="ru-RU" sz="4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10,1%</a:t>
                      </a:r>
                      <a:endParaRPr lang="ru-RU" sz="4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9,4%</a:t>
                      </a:r>
                      <a:endParaRPr lang="ru-RU" sz="4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44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Нет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89,9%</a:t>
                      </a:r>
                      <a:endParaRPr lang="ru-RU" sz="4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90,6%</a:t>
                      </a:r>
                      <a:endParaRPr lang="ru-RU" sz="4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2132856"/>
            <a:ext cx="3164098" cy="16277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6566" y="2193165"/>
            <a:ext cx="3627434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0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Наличие фактов столкновения с представителями экстремистских движений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707624"/>
              </p:ext>
            </p:extLst>
          </p:nvPr>
        </p:nvGraphicFramePr>
        <p:xfrm>
          <a:off x="769527" y="2812896"/>
          <a:ext cx="7546889" cy="2560320"/>
        </p:xfrm>
        <a:graphic>
          <a:graphicData uri="http://schemas.openxmlformats.org/drawingml/2006/table">
            <a:tbl>
              <a:tblPr/>
              <a:tblGrid>
                <a:gridCol w="347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6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606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Да, довольно часто сталкиваюсь с представителями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5,5</a:t>
                      </a:r>
                      <a:r>
                        <a:rPr lang="ru-RU" sz="4400" b="1" i="0" u="none" strike="noStrike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%</a:t>
                      </a:r>
                      <a:endParaRPr lang="ru-RU" sz="4400" b="1" i="0" u="none" strike="noStrike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5,0%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06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Слышал (а), но лично не сталкивался (ась)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21,3</a:t>
                      </a:r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22,2%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29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Нет, не сталкивался (ась)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73,2</a:t>
                      </a:r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72,8%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1628800"/>
            <a:ext cx="2732050" cy="140550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527" y="1618259"/>
            <a:ext cx="3627434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7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Принадлежность </a:t>
            </a:r>
            <a:r>
              <a:rPr lang="ru-RU" b="1" dirty="0"/>
              <a:t>ли </a:t>
            </a:r>
            <a:r>
              <a:rPr lang="ru-RU" b="1" dirty="0" smtClean="0"/>
              <a:t>к </a:t>
            </a:r>
            <a:r>
              <a:rPr lang="ru-RU" b="1" dirty="0"/>
              <a:t>какому-либо молодежному </a:t>
            </a:r>
            <a:r>
              <a:rPr lang="ru-RU" b="1" dirty="0" smtClean="0"/>
              <a:t>течению: 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066894"/>
              </p:ext>
            </p:extLst>
          </p:nvPr>
        </p:nvGraphicFramePr>
        <p:xfrm>
          <a:off x="287524" y="2852936"/>
          <a:ext cx="8568952" cy="1728192"/>
        </p:xfrm>
        <a:graphic>
          <a:graphicData uri="http://schemas.openxmlformats.org/drawingml/2006/table">
            <a:tbl>
              <a:tblPr/>
              <a:tblGrid>
                <a:gridCol w="381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12,4%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Нет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87,6%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88,7%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1628800"/>
            <a:ext cx="2732050" cy="140550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144" y="1655409"/>
            <a:ext cx="3627434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48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Статистические данные  по опросу 2022-2023 года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038" y="1750681"/>
            <a:ext cx="4681010" cy="4785395"/>
          </a:xfrm>
          <a:solidFill>
            <a:srgbClr val="FFFF00">
              <a:alpha val="26000"/>
            </a:srgb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dirty="0" smtClean="0"/>
              <a:t>Количе</a:t>
            </a:r>
            <a:r>
              <a:rPr lang="ru-RU" b="1" dirty="0"/>
              <a:t>ство респондентов: </a:t>
            </a:r>
            <a:r>
              <a:rPr lang="ru-RU" b="1" dirty="0" smtClean="0"/>
              <a:t>1061 чел</a:t>
            </a:r>
            <a:r>
              <a:rPr lang="ru-RU" b="1" dirty="0"/>
              <a:t>. из </a:t>
            </a:r>
            <a:r>
              <a:rPr lang="ru-RU" b="1" dirty="0" smtClean="0"/>
              <a:t>них</a:t>
            </a:r>
            <a:r>
              <a:rPr lang="ru-RU" b="1" dirty="0" smtClean="0"/>
              <a:t>: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3300" b="1" dirty="0" smtClean="0"/>
              <a:t>Юноши-    </a:t>
            </a:r>
            <a:r>
              <a:rPr lang="ru-RU" sz="3300" b="1" dirty="0" smtClean="0"/>
              <a:t>400 </a:t>
            </a:r>
            <a:r>
              <a:rPr lang="ru-RU" sz="3300" b="1" dirty="0" smtClean="0"/>
              <a:t>чел</a:t>
            </a:r>
            <a:r>
              <a:rPr lang="ru-RU" sz="3300" b="1" dirty="0" smtClean="0"/>
              <a:t>.(</a:t>
            </a:r>
            <a:r>
              <a:rPr lang="ru-RU" sz="3300" b="1" dirty="0" smtClean="0"/>
              <a:t>37,7%)</a:t>
            </a:r>
            <a:endParaRPr lang="ru-RU" sz="3300" b="1" dirty="0"/>
          </a:p>
          <a:p>
            <a:pPr marL="0" indent="0" algn="ctr">
              <a:buNone/>
            </a:pPr>
            <a:r>
              <a:rPr lang="ru-RU" sz="3300" b="1" dirty="0" smtClean="0"/>
              <a:t>Девушки-   661 чел.(62,3%)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sz="3300" b="1" dirty="0" smtClean="0"/>
              <a:t>до </a:t>
            </a:r>
            <a:r>
              <a:rPr lang="ru-RU" sz="3300" b="1" dirty="0"/>
              <a:t>15 </a:t>
            </a:r>
            <a:r>
              <a:rPr lang="ru-RU" sz="3300" b="1" dirty="0" smtClean="0"/>
              <a:t>лет   -                  </a:t>
            </a:r>
            <a:r>
              <a:rPr lang="ru-RU" sz="3300" b="1" dirty="0" smtClean="0"/>
              <a:t>  0,7</a:t>
            </a:r>
            <a:r>
              <a:rPr lang="ru-RU" sz="3300" b="1" dirty="0" smtClean="0"/>
              <a:t>%</a:t>
            </a:r>
            <a:endParaRPr lang="ru-RU" sz="3300" b="1" dirty="0"/>
          </a:p>
          <a:p>
            <a:r>
              <a:rPr lang="ru-RU" sz="3300" b="1" dirty="0"/>
              <a:t>от 15 лет до 17 </a:t>
            </a:r>
            <a:r>
              <a:rPr lang="ru-RU" sz="3300" b="1" dirty="0" smtClean="0"/>
              <a:t>лет-     </a:t>
            </a:r>
            <a:r>
              <a:rPr lang="ru-RU" sz="3300" b="1" dirty="0" smtClean="0"/>
              <a:t> 60</a:t>
            </a:r>
            <a:r>
              <a:rPr lang="ru-RU" sz="3300" b="1" dirty="0" smtClean="0"/>
              <a:t>%</a:t>
            </a:r>
          </a:p>
          <a:p>
            <a:r>
              <a:rPr lang="ru-RU" sz="3300" b="1" dirty="0" smtClean="0"/>
              <a:t>от </a:t>
            </a:r>
            <a:r>
              <a:rPr lang="ru-RU" sz="3300" b="1" dirty="0"/>
              <a:t>18 лет до 23 </a:t>
            </a:r>
            <a:r>
              <a:rPr lang="ru-RU" sz="3300" b="1" dirty="0" smtClean="0"/>
              <a:t>лет-  </a:t>
            </a:r>
            <a:r>
              <a:rPr lang="ru-RU" sz="3300" b="1" dirty="0" smtClean="0"/>
              <a:t> 38,3</a:t>
            </a:r>
            <a:r>
              <a:rPr lang="ru-RU" sz="3300" b="1" dirty="0" smtClean="0"/>
              <a:t>%</a:t>
            </a:r>
          </a:p>
          <a:p>
            <a:r>
              <a:rPr lang="ru-RU" sz="3300" b="1" dirty="0" smtClean="0"/>
              <a:t>больше </a:t>
            </a:r>
            <a:r>
              <a:rPr lang="ru-RU" sz="3300" b="1" dirty="0"/>
              <a:t>23 лет	</a:t>
            </a:r>
            <a:r>
              <a:rPr lang="ru-RU" sz="3300" b="1" dirty="0" smtClean="0"/>
              <a:t>            1,5</a:t>
            </a:r>
            <a:r>
              <a:rPr lang="ru-RU" sz="3300" b="1" dirty="0" smtClean="0"/>
              <a:t>%</a:t>
            </a:r>
            <a:endParaRPr lang="ru-RU" sz="3300" b="1" dirty="0"/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5292080" y="1556792"/>
            <a:ext cx="3312368" cy="50405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400" b="1" dirty="0"/>
              <a:t>Курс </a:t>
            </a:r>
            <a:r>
              <a:rPr lang="ru-RU" sz="2400" b="1" dirty="0" smtClean="0"/>
              <a:t>обучения</a:t>
            </a:r>
          </a:p>
          <a:p>
            <a:pPr marL="0" indent="0" algn="ctr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3900" b="1" dirty="0" smtClean="0"/>
              <a:t>1 </a:t>
            </a:r>
            <a:r>
              <a:rPr lang="ru-RU" sz="3900" b="1" dirty="0" smtClean="0"/>
              <a:t>курс</a:t>
            </a:r>
            <a:r>
              <a:rPr lang="ru-RU" sz="3900" b="1" dirty="0" smtClean="0"/>
              <a:t>-       39,1</a:t>
            </a:r>
            <a:r>
              <a:rPr lang="ru-RU" sz="3900" b="1" dirty="0"/>
              <a:t>%</a:t>
            </a:r>
          </a:p>
          <a:p>
            <a:pPr marL="0" indent="0">
              <a:buNone/>
            </a:pPr>
            <a:endParaRPr lang="ru-RU" sz="3900" b="1" dirty="0"/>
          </a:p>
          <a:p>
            <a:pPr marL="0" lvl="0" indent="0">
              <a:buNone/>
            </a:pPr>
            <a:r>
              <a:rPr lang="ru-RU" sz="3900" b="1" dirty="0"/>
              <a:t>2 </a:t>
            </a:r>
            <a:r>
              <a:rPr lang="ru-RU" sz="3900" b="1" dirty="0" smtClean="0"/>
              <a:t>курс-       </a:t>
            </a:r>
            <a:r>
              <a:rPr lang="ru-RU" sz="3900" b="1" dirty="0" smtClean="0">
                <a:solidFill>
                  <a:prstClr val="black"/>
                </a:solidFill>
              </a:rPr>
              <a:t>37,6</a:t>
            </a:r>
            <a:r>
              <a:rPr lang="ru-RU" sz="3900" b="1" dirty="0">
                <a:solidFill>
                  <a:prstClr val="black"/>
                </a:solidFill>
              </a:rPr>
              <a:t>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900" b="1" dirty="0" smtClean="0"/>
              <a:t>  </a:t>
            </a:r>
            <a:endParaRPr lang="ru-RU" sz="3900" b="1" dirty="0"/>
          </a:p>
          <a:p>
            <a:pPr marL="0" lvl="0" indent="0">
              <a:buNone/>
            </a:pPr>
            <a:r>
              <a:rPr lang="ru-RU" sz="3900" b="1" dirty="0"/>
              <a:t>3 </a:t>
            </a:r>
            <a:r>
              <a:rPr lang="ru-RU" sz="3900" b="1" dirty="0" smtClean="0"/>
              <a:t>курс-</a:t>
            </a:r>
            <a:r>
              <a:rPr lang="ru-RU" sz="3900" b="1" dirty="0"/>
              <a:t>	</a:t>
            </a:r>
            <a:r>
              <a:rPr lang="ru-RU" sz="3500" b="1" dirty="0">
                <a:solidFill>
                  <a:prstClr val="black"/>
                </a:solidFill>
              </a:rPr>
              <a:t> </a:t>
            </a:r>
            <a:r>
              <a:rPr lang="ru-RU" sz="3500" b="1" dirty="0" smtClean="0">
                <a:solidFill>
                  <a:prstClr val="black"/>
                </a:solidFill>
              </a:rPr>
              <a:t>  21,8</a:t>
            </a:r>
            <a:r>
              <a:rPr lang="ru-RU" sz="3500" b="1" dirty="0">
                <a:solidFill>
                  <a:prstClr val="black"/>
                </a:solidFill>
              </a:rPr>
              <a:t>%</a:t>
            </a:r>
            <a:endParaRPr lang="ru-RU" sz="3900" b="1" dirty="0">
              <a:solidFill>
                <a:prstClr val="black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3900" b="1" dirty="0"/>
          </a:p>
          <a:p>
            <a:pPr marL="0" lvl="0" indent="0">
              <a:lnSpc>
                <a:spcPct val="80000"/>
              </a:lnSpc>
              <a:buNone/>
            </a:pPr>
            <a:r>
              <a:rPr lang="ru-RU" sz="3900" b="1" dirty="0"/>
              <a:t>4 </a:t>
            </a:r>
            <a:r>
              <a:rPr lang="ru-RU" sz="3900" b="1" dirty="0" smtClean="0"/>
              <a:t>курс-</a:t>
            </a:r>
            <a:r>
              <a:rPr lang="ru-RU" sz="3900" b="1" dirty="0"/>
              <a:t>	</a:t>
            </a:r>
            <a:r>
              <a:rPr lang="ru-RU" sz="3900" b="1" dirty="0" smtClean="0"/>
              <a:t>   </a:t>
            </a:r>
            <a:r>
              <a:rPr lang="ru-RU" sz="3900" b="1" dirty="0">
                <a:solidFill>
                  <a:prstClr val="black"/>
                </a:solidFill>
              </a:rPr>
              <a:t>1,2%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900" b="1" dirty="0" smtClean="0"/>
              <a:t> </a:t>
            </a:r>
            <a:endParaRPr lang="ru-RU" sz="39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900" b="1" dirty="0"/>
              <a:t>5  </a:t>
            </a:r>
            <a:r>
              <a:rPr lang="ru-RU" sz="3900" b="1" dirty="0" smtClean="0"/>
              <a:t>курс-</a:t>
            </a:r>
            <a:r>
              <a:rPr lang="ru-RU" sz="3900" b="1" dirty="0" smtClean="0"/>
              <a:t>         0,3</a:t>
            </a:r>
            <a:r>
              <a:rPr lang="ru-RU" sz="3900" b="1" dirty="0"/>
              <a:t>%</a:t>
            </a:r>
          </a:p>
          <a:p>
            <a:pPr marL="0" indent="0">
              <a:lnSpc>
                <a:spcPct val="80000"/>
              </a:lnSpc>
              <a:buNone/>
            </a:pPr>
            <a:endParaRPr lang="ru-RU" sz="3900" b="1" dirty="0"/>
          </a:p>
        </p:txBody>
      </p:sp>
    </p:spTree>
    <p:extLst>
      <p:ext uri="{BB962C8B-B14F-4D97-AF65-F5344CB8AC3E}">
        <p14:creationId xmlns:p14="http://schemas.microsoft.com/office/powerpoint/2010/main" val="32256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Роль </a:t>
            </a:r>
            <a:r>
              <a:rPr lang="ru-RU" sz="3600" b="1" dirty="0">
                <a:solidFill>
                  <a:prstClr val="black"/>
                </a:solidFill>
              </a:rPr>
              <a:t>средств массовой информации в </a:t>
            </a:r>
            <a:r>
              <a:rPr lang="ru-RU" sz="3600" b="1" dirty="0" smtClean="0">
                <a:solidFill>
                  <a:prstClr val="black"/>
                </a:solidFill>
              </a:rPr>
              <a:t>разжигании национальной  розни с точки зрения респондентов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256370"/>
              </p:ext>
            </p:extLst>
          </p:nvPr>
        </p:nvGraphicFramePr>
        <p:xfrm>
          <a:off x="-324544" y="2173506"/>
          <a:ext cx="6768752" cy="4495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7665" y="5949280"/>
            <a:ext cx="8418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По сравнению с прошлыми годами тенденции приоритетов ответов </a:t>
            </a:r>
            <a:r>
              <a:rPr lang="ru-RU" b="1" dirty="0" smtClean="0">
                <a:solidFill>
                  <a:prstClr val="black"/>
                </a:solidFill>
              </a:rPr>
              <a:t>сохраняются. 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65" y="1417638"/>
            <a:ext cx="2732050" cy="140550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6566" y="1460212"/>
            <a:ext cx="3627434" cy="1426588"/>
          </a:xfrm>
          <a:prstGeom prst="rect">
            <a:avLst/>
          </a:prstGeom>
        </p:spPr>
      </p:pic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00000000-0008-0000-0100-00001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3692153"/>
              </p:ext>
            </p:extLst>
          </p:nvPr>
        </p:nvGraphicFramePr>
        <p:xfrm>
          <a:off x="4355976" y="-1467544"/>
          <a:ext cx="10441160" cy="9361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3989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03793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Знают ли молодые люди куда следует обращаться в случае обнаружения фактов экстремизма</a:t>
            </a:r>
            <a:r>
              <a:rPr lang="ru-RU" b="1" dirty="0" smtClean="0"/>
              <a:t>?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226567"/>
              </p:ext>
            </p:extLst>
          </p:nvPr>
        </p:nvGraphicFramePr>
        <p:xfrm>
          <a:off x="758369" y="2785403"/>
          <a:ext cx="7846080" cy="3416832"/>
        </p:xfrm>
        <a:graphic>
          <a:graphicData uri="http://schemas.openxmlformats.org/drawingml/2006/table">
            <a:tbl>
              <a:tblPr/>
              <a:tblGrid>
                <a:gridCol w="3381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7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4208">
                <a:tc>
                  <a:txBody>
                    <a:bodyPr/>
                    <a:lstStyle/>
                    <a:p>
                      <a:pPr algn="l" fontAlgn="b"/>
                      <a:r>
                        <a:rPr lang="ru-RU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49,9%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48,82%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208">
                <a:tc>
                  <a:txBody>
                    <a:bodyPr/>
                    <a:lstStyle/>
                    <a:p>
                      <a:pPr algn="l" fontAlgn="b"/>
                      <a:r>
                        <a:rPr lang="ru-RU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Нет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22,9%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21,11%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8416">
                <a:tc>
                  <a:txBody>
                    <a:bodyPr/>
                    <a:lstStyle/>
                    <a:p>
                      <a:pPr algn="l" fontAlgn="b"/>
                      <a:r>
                        <a:rPr lang="ru-RU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Затрудняюсь ответить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</a:rPr>
                        <a:t>27,3%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4400" b="1" i="0" u="none" strike="noStrike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30,07%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1645918"/>
            <a:ext cx="2732050" cy="140550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6988" y="1635461"/>
            <a:ext cx="3627434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11" y="260648"/>
            <a:ext cx="8589640" cy="1584176"/>
          </a:xfrm>
        </p:spPr>
        <p:txBody>
          <a:bodyPr>
            <a:noAutofit/>
          </a:bodyPr>
          <a:lstStyle/>
          <a:p>
            <a:r>
              <a:rPr lang="ru-RU" sz="3600" b="1" dirty="0"/>
              <a:t>К</a:t>
            </a:r>
            <a:r>
              <a:rPr lang="ru-RU" sz="3600" b="1" dirty="0" smtClean="0"/>
              <a:t>уда </a:t>
            </a:r>
            <a:r>
              <a:rPr lang="ru-RU" sz="3600" b="1" dirty="0"/>
              <a:t>следует обратиться в случае обнаружения фактов проявления экстремизма?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1208"/>
              </p:ext>
            </p:extLst>
          </p:nvPr>
        </p:nvGraphicFramePr>
        <p:xfrm>
          <a:off x="251520" y="3140968"/>
          <a:ext cx="8568952" cy="2926080"/>
        </p:xfrm>
        <a:graphic>
          <a:graphicData uri="http://schemas.openxmlformats.org/drawingml/2006/table">
            <a:tbl>
              <a:tblPr/>
              <a:tblGrid>
                <a:gridCol w="4536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441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Правоохранительные органы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79,2%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80,7%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405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Образовательные организации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11,4%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10,9%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386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Родительская общественность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9,5%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3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8,4%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1810844"/>
            <a:ext cx="2732050" cy="140550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229" y="1844116"/>
            <a:ext cx="3202038" cy="125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6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836" y="-21985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368564" cy="597666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6400" b="1" dirty="0"/>
              <a:t>В результате сравнительного анализа результатов опроса с </a:t>
            </a:r>
            <a:r>
              <a:rPr lang="ru-RU" sz="6400" b="1" dirty="0" smtClean="0"/>
              <a:t>18-19  по </a:t>
            </a:r>
            <a:r>
              <a:rPr lang="ru-RU" sz="6400" b="1" dirty="0" smtClean="0"/>
              <a:t>22-23 </a:t>
            </a:r>
            <a:r>
              <a:rPr lang="ru-RU" sz="6400" b="1" dirty="0" smtClean="0"/>
              <a:t>учебный </a:t>
            </a:r>
            <a:r>
              <a:rPr lang="ru-RU" sz="6400" b="1" dirty="0"/>
              <a:t>год были выявлены следующие тенденции: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Доля респондентов, получающих информацию через интернет увеличилась </a:t>
            </a:r>
            <a:r>
              <a:rPr lang="ru-RU" sz="6400" dirty="0" smtClean="0"/>
              <a:t>и </a:t>
            </a:r>
            <a:r>
              <a:rPr lang="ru-RU" sz="6400" dirty="0"/>
              <a:t>имеет тенденцию к росту. </a:t>
            </a:r>
            <a:r>
              <a:rPr lang="ru-RU" sz="6400" dirty="0">
                <a:solidFill>
                  <a:srgbClr val="C00000"/>
                </a:solidFill>
              </a:rPr>
              <a:t>Источником экстремистских взглядов является интернет.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>
                <a:solidFill>
                  <a:srgbClr val="C00000"/>
                </a:solidFill>
              </a:rPr>
              <a:t> Осведомленность </a:t>
            </a:r>
            <a:r>
              <a:rPr lang="ru-RU" sz="6400" dirty="0"/>
              <a:t>о понятии «экстремизм» </a:t>
            </a:r>
            <a:r>
              <a:rPr lang="ru-RU" sz="6400" dirty="0" smtClean="0"/>
              <a:t>, </a:t>
            </a:r>
            <a:r>
              <a:rPr lang="ru-RU" sz="6400" dirty="0" smtClean="0"/>
              <a:t>но незначительно.</a:t>
            </a:r>
            <a:endParaRPr lang="ru-RU" sz="6400" dirty="0"/>
          </a:p>
          <a:p>
            <a:pPr marL="514350" indent="-514350">
              <a:buFont typeface="+mj-lt"/>
              <a:buAutoNum type="arabicPeriod"/>
            </a:pPr>
            <a:r>
              <a:rPr lang="ru-RU" sz="6400" b="1" dirty="0"/>
              <a:t>Сохраняется актуальность проблемы экстремизма. Настроения в молодежной среде свидетельствуют </a:t>
            </a:r>
            <a:r>
              <a:rPr lang="ru-RU" sz="6400" b="1" dirty="0" smtClean="0"/>
              <a:t>об усилении </a:t>
            </a:r>
            <a:r>
              <a:rPr lang="ru-RU" sz="6400" b="1" dirty="0"/>
              <a:t>проблемы </a:t>
            </a:r>
            <a:r>
              <a:rPr lang="ru-RU" sz="6400" b="1" dirty="0" smtClean="0"/>
              <a:t>экстремизма</a:t>
            </a:r>
            <a:r>
              <a:rPr lang="ru-RU" sz="6400" b="1" dirty="0"/>
              <a:t>.</a:t>
            </a:r>
            <a:r>
              <a:rPr lang="ru-RU" sz="6400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 smtClean="0">
                <a:solidFill>
                  <a:srgbClr val="C00000"/>
                </a:solidFill>
              </a:rPr>
              <a:t>Росту </a:t>
            </a:r>
            <a:r>
              <a:rPr lang="ru-RU" sz="6400" dirty="0"/>
              <a:t>экстремистских настроений, по мнению </a:t>
            </a:r>
            <a:r>
              <a:rPr lang="ru-RU" sz="6400" dirty="0" smtClean="0"/>
              <a:t>респондентов способствуют соответственно </a:t>
            </a:r>
            <a:r>
              <a:rPr lang="ru-RU" sz="6400" dirty="0" smtClean="0">
                <a:solidFill>
                  <a:srgbClr val="C00000"/>
                </a:solidFill>
              </a:rPr>
              <a:t>пропаганда </a:t>
            </a:r>
            <a:r>
              <a:rPr lang="ru-RU" sz="6400" dirty="0">
                <a:solidFill>
                  <a:srgbClr val="C00000"/>
                </a:solidFill>
              </a:rPr>
              <a:t>насилия, национализма, экстремизма в СМИ </a:t>
            </a:r>
            <a:r>
              <a:rPr lang="ru-RU" sz="6400" dirty="0" smtClean="0">
                <a:solidFill>
                  <a:srgbClr val="C00000"/>
                </a:solidFill>
              </a:rPr>
              <a:t>и  </a:t>
            </a:r>
            <a:r>
              <a:rPr lang="ru-RU" sz="6400" dirty="0">
                <a:solidFill>
                  <a:srgbClr val="C00000"/>
                </a:solidFill>
              </a:rPr>
              <a:t>низкий уровень образования и </a:t>
            </a:r>
            <a:r>
              <a:rPr lang="ru-RU" sz="6400" dirty="0" smtClean="0">
                <a:solidFill>
                  <a:srgbClr val="C00000"/>
                </a:solidFill>
              </a:rPr>
              <a:t>культуры.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 smtClean="0"/>
              <a:t> Самой </a:t>
            </a:r>
            <a:r>
              <a:rPr lang="ru-RU" sz="6400" dirty="0" smtClean="0">
                <a:solidFill>
                  <a:srgbClr val="C00000"/>
                </a:solidFill>
              </a:rPr>
              <a:t>распространенной формой </a:t>
            </a:r>
            <a:r>
              <a:rPr lang="ru-RU" sz="6400" dirty="0"/>
              <a:t>молодежного </a:t>
            </a:r>
            <a:r>
              <a:rPr lang="ru-RU" sz="6400" dirty="0" smtClean="0"/>
              <a:t>экстремизма с точки зрения респондентов  являлся </a:t>
            </a:r>
            <a:r>
              <a:rPr lang="ru-RU" sz="6400" dirty="0"/>
              <a:t>рост преступности в молодежной </a:t>
            </a:r>
            <a:r>
              <a:rPr lang="ru-RU" sz="6400" dirty="0" smtClean="0"/>
              <a:t>среде ( 3 года подряд),   </a:t>
            </a:r>
            <a:r>
              <a:rPr lang="ru-RU" sz="6400" dirty="0"/>
              <a:t> </a:t>
            </a:r>
            <a:r>
              <a:rPr lang="ru-RU" sz="6400" dirty="0" smtClean="0"/>
              <a:t>а в последние два</a:t>
            </a:r>
            <a:r>
              <a:rPr lang="ru-RU" sz="6400" dirty="0" smtClean="0"/>
              <a:t> года   </a:t>
            </a:r>
            <a:r>
              <a:rPr lang="ru-RU" sz="6400" dirty="0" smtClean="0"/>
              <a:t>самая распространенная </a:t>
            </a:r>
            <a:r>
              <a:rPr lang="ru-RU" sz="6400" dirty="0"/>
              <a:t>форма экстремизма- </a:t>
            </a:r>
            <a:r>
              <a:rPr lang="ru-RU" sz="6400" dirty="0" smtClean="0">
                <a:solidFill>
                  <a:srgbClr val="C00000"/>
                </a:solidFill>
              </a:rPr>
              <a:t>распространение </a:t>
            </a:r>
            <a:r>
              <a:rPr lang="ru-RU" sz="6400" dirty="0">
                <a:solidFill>
                  <a:srgbClr val="C00000"/>
                </a:solidFill>
              </a:rPr>
              <a:t>экстремистских идей, </a:t>
            </a:r>
            <a:r>
              <a:rPr lang="ru-RU" sz="6400" dirty="0" smtClean="0">
                <a:solidFill>
                  <a:srgbClr val="C00000"/>
                </a:solidFill>
              </a:rPr>
              <a:t>взглядов</a:t>
            </a:r>
            <a:r>
              <a:rPr lang="ru-RU" sz="6400" dirty="0" smtClean="0"/>
              <a:t> с тенденцией к увеличению.</a:t>
            </a:r>
            <a:endParaRPr lang="ru-RU" sz="64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 Среди </a:t>
            </a:r>
            <a:r>
              <a:rPr lang="ru-RU" sz="6400" dirty="0">
                <a:solidFill>
                  <a:srgbClr val="C00000"/>
                </a:solidFill>
              </a:rPr>
              <a:t>форм борьбы </a:t>
            </a:r>
            <a:r>
              <a:rPr lang="ru-RU" sz="6400" dirty="0"/>
              <a:t>с экстремизмом </a:t>
            </a:r>
            <a:r>
              <a:rPr lang="ru-RU" sz="6400" dirty="0" smtClean="0"/>
              <a:t>значительно повысилась  </a:t>
            </a:r>
            <a:r>
              <a:rPr lang="ru-RU" sz="6400" dirty="0" smtClean="0"/>
              <a:t>значимость </a:t>
            </a:r>
            <a:r>
              <a:rPr lang="ru-RU" sz="6400" dirty="0"/>
              <a:t>направления </a:t>
            </a:r>
            <a:r>
              <a:rPr lang="ru-RU" sz="6400" dirty="0">
                <a:solidFill>
                  <a:srgbClr val="C00000"/>
                </a:solidFill>
              </a:rPr>
              <a:t>«правовое и духовно-нравственное воспитание» </a:t>
            </a:r>
            <a:r>
              <a:rPr lang="ru-RU" sz="6400" dirty="0"/>
              <a:t>и </a:t>
            </a:r>
            <a:r>
              <a:rPr lang="ru-RU" sz="6400" dirty="0" smtClean="0">
                <a:solidFill>
                  <a:srgbClr val="C00000"/>
                </a:solidFill>
              </a:rPr>
              <a:t>желание</a:t>
            </a:r>
            <a:r>
              <a:rPr lang="ru-RU" sz="6400" dirty="0" smtClean="0"/>
              <a:t> </a:t>
            </a:r>
            <a:r>
              <a:rPr lang="ru-RU" sz="6400" dirty="0">
                <a:solidFill>
                  <a:srgbClr val="C00000"/>
                </a:solidFill>
              </a:rPr>
              <a:t>участвовать в различных формах молодежного движения </a:t>
            </a:r>
            <a:r>
              <a:rPr lang="ru-RU" sz="6400" dirty="0"/>
              <a:t>и ответами на другой вопрос подтверждается значительный рост среди респондентов участвовать в  различных молодежных движениях.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Значение  </a:t>
            </a:r>
            <a:r>
              <a:rPr lang="ru-RU" sz="6400" dirty="0">
                <a:solidFill>
                  <a:srgbClr val="C00000"/>
                </a:solidFill>
              </a:rPr>
              <a:t>пользы многонациональности </a:t>
            </a:r>
            <a:r>
              <a:rPr lang="ru-RU" sz="6400" dirty="0" smtClean="0"/>
              <a:t>России по мнению респондентов </a:t>
            </a:r>
            <a:r>
              <a:rPr lang="ru-RU" sz="6400" dirty="0" smtClean="0">
                <a:solidFill>
                  <a:srgbClr val="C00000"/>
                </a:solidFill>
              </a:rPr>
              <a:t>повышается. </a:t>
            </a:r>
            <a:r>
              <a:rPr lang="ru-RU" sz="6400" dirty="0" smtClean="0"/>
              <a:t>В последние два года – </a:t>
            </a:r>
            <a:r>
              <a:rPr lang="ru-RU" sz="6400" dirty="0" smtClean="0">
                <a:solidFill>
                  <a:srgbClr val="C00000"/>
                </a:solidFill>
              </a:rPr>
              <a:t>значительно</a:t>
            </a:r>
            <a:r>
              <a:rPr lang="ru-RU" sz="6400" dirty="0" smtClean="0"/>
              <a:t>. </a:t>
            </a:r>
            <a:r>
              <a:rPr lang="ru-RU" sz="6400" dirty="0"/>
              <a:t>Неприязненное отношение к другим национальности не одобряется респондентами.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Большинство респондентов не сталкивались с дискриминацией по любому признаку в отношении себя. И не участвовали в конфликтах на национальной почве.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Осведомленность о существующих экстремистских организаций снизилась и большинство респондентов не сталкивались с ее представителями.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6400" dirty="0"/>
              <a:t>Процент затрудняющихся  с обращением  в случае выявления фактов экстремизма по прежнему высок.</a:t>
            </a:r>
          </a:p>
          <a:p>
            <a:pPr marL="514350" indent="-514350">
              <a:buFont typeface="+mj-lt"/>
              <a:buAutoNum type="arabicPeriod"/>
            </a:pPr>
            <a:endParaRPr lang="ru-RU" sz="6400" dirty="0"/>
          </a:p>
          <a:p>
            <a:pPr marL="514350" indent="-514350">
              <a:buFont typeface="+mj-lt"/>
              <a:buAutoNum type="arabicPeriod"/>
            </a:pPr>
            <a:endParaRPr lang="ru-RU" sz="6400" dirty="0" smtClean="0"/>
          </a:p>
          <a:p>
            <a:pPr marL="514350" indent="-514350">
              <a:buFont typeface="+mj-lt"/>
              <a:buAutoNum type="arabicPeriod"/>
            </a:pPr>
            <a:endParaRPr lang="ru-RU" sz="6400" dirty="0" smtClean="0"/>
          </a:p>
          <a:p>
            <a:pPr marL="514350" indent="-514350">
              <a:buFont typeface="+mj-lt"/>
              <a:buAutoNum type="arabicPeriod"/>
            </a:pPr>
            <a:endParaRPr lang="ru-RU" sz="6400" dirty="0" smtClean="0"/>
          </a:p>
          <a:p>
            <a:pPr marL="514350" indent="-514350">
              <a:buFont typeface="+mj-lt"/>
              <a:buAutoNum type="arabicPeriod"/>
            </a:pPr>
            <a:endParaRPr lang="ru-RU" sz="6400" dirty="0" smtClean="0"/>
          </a:p>
          <a:p>
            <a:pPr marL="0" indent="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28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346" y="3162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</a:t>
            </a:r>
            <a:r>
              <a:rPr lang="ru-RU" dirty="0" smtClean="0"/>
              <a:t>. </a:t>
            </a:r>
            <a:r>
              <a:rPr lang="ru-RU" b="1" dirty="0" smtClean="0"/>
              <a:t>Источники информации о положении дел в стране.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681175"/>
              </p:ext>
            </p:extLst>
          </p:nvPr>
        </p:nvGraphicFramePr>
        <p:xfrm>
          <a:off x="-108520" y="2691671"/>
          <a:ext cx="5357066" cy="4509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9532" y="1610834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2021-2022</a:t>
            </a:r>
          </a:p>
          <a:p>
            <a:pPr algn="ctr"/>
            <a:r>
              <a:rPr lang="ru-RU" sz="3600" b="1" dirty="0" smtClean="0"/>
              <a:t> учебный год 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28101" y="1644645"/>
            <a:ext cx="3648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2022-</a:t>
            </a:r>
            <a:r>
              <a:rPr lang="ru-RU" sz="3200" b="1" dirty="0" smtClean="0">
                <a:solidFill>
                  <a:srgbClr val="FF0000"/>
                </a:solidFill>
              </a:rPr>
              <a:t>2023 </a:t>
            </a:r>
          </a:p>
          <a:p>
            <a:pPr algn="ctr"/>
            <a:r>
              <a:rPr lang="ru-RU" sz="3200" b="1" dirty="0" smtClean="0"/>
              <a:t>учебный год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99592" y="5984413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b="1" dirty="0" smtClean="0"/>
              <a:t>Молодежь по-прежнему, как и в прошлые годы имеет тенденцию к предпочтению сведений о положении дел в стране из интернета.</a:t>
            </a:r>
            <a:endParaRPr lang="ru-RU" b="1" dirty="0"/>
          </a:p>
        </p:txBody>
      </p:sp>
      <p:sp>
        <p:nvSpPr>
          <p:cNvPr id="5" name="Овал 4"/>
          <p:cNvSpPr/>
          <p:nvPr/>
        </p:nvSpPr>
        <p:spPr>
          <a:xfrm>
            <a:off x="8287006" y="4133555"/>
            <a:ext cx="780137" cy="729602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131" y="2060848"/>
            <a:ext cx="4286162" cy="45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60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Понимание респондентами понятия «экстремизм».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366054"/>
              </p:ext>
            </p:extLst>
          </p:nvPr>
        </p:nvGraphicFramePr>
        <p:xfrm>
          <a:off x="136369" y="2096538"/>
          <a:ext cx="4633084" cy="3714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4046" y="1556453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2021-2022</a:t>
            </a:r>
          </a:p>
          <a:p>
            <a:pPr algn="ctr"/>
            <a:r>
              <a:rPr lang="ru-RU" sz="3600" b="1" dirty="0" smtClean="0"/>
              <a:t> учебный год 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85457" y="1618008"/>
            <a:ext cx="3120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2022-</a:t>
            </a:r>
            <a:r>
              <a:rPr lang="ru-RU" sz="3200" b="1" dirty="0" smtClean="0">
                <a:solidFill>
                  <a:srgbClr val="FF0000"/>
                </a:solidFill>
              </a:rPr>
              <a:t>2023 </a:t>
            </a:r>
            <a:r>
              <a:rPr lang="ru-RU" sz="3200" b="1" dirty="0" smtClean="0"/>
              <a:t>учебный год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5610617"/>
            <a:ext cx="5526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Доля тех, кто не может сказать определенно,  что такое экстремизм имеет тенденцию к</a:t>
            </a:r>
          </a:p>
          <a:p>
            <a:pPr algn="ctr"/>
            <a:r>
              <a:rPr lang="ru-RU" b="1" dirty="0"/>
              <a:t>снижению в сравнении с  результатами исследований за предыдущие </a:t>
            </a:r>
            <a:r>
              <a:rPr lang="ru-RU" b="1" dirty="0" smtClean="0"/>
              <a:t>года.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2695226"/>
            <a:ext cx="3603048" cy="2853835"/>
          </a:xfrm>
          <a:prstGeom prst="rect">
            <a:avLst/>
          </a:prstGeom>
        </p:spPr>
      </p:pic>
      <p:pic>
        <p:nvPicPr>
          <p:cNvPr id="9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3489" y="2787274"/>
            <a:ext cx="799763" cy="66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0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Актуальность проблемы </a:t>
            </a:r>
            <a:r>
              <a:rPr lang="ru-RU" b="1" dirty="0" smtClean="0"/>
              <a:t>экстремизма в России </a:t>
            </a:r>
            <a:r>
              <a:rPr lang="ru-RU" b="1" dirty="0" smtClean="0"/>
              <a:t>глазами молодежи</a:t>
            </a:r>
            <a:endParaRPr lang="ru-RU" b="1" dirty="0"/>
          </a:p>
        </p:txBody>
      </p:sp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457200" y="1516596"/>
            <a:ext cx="2890664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2021-2022</a:t>
            </a:r>
          </a:p>
          <a:p>
            <a:pPr marL="0" indent="0" algn="ctr">
              <a:buNone/>
            </a:pPr>
            <a:r>
              <a:rPr lang="ru-RU" sz="3600" b="1" dirty="0" smtClean="0"/>
              <a:t>учебный год </a:t>
            </a:r>
            <a:endParaRPr lang="ru-RU" sz="3600" b="1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350122"/>
              </p:ext>
            </p:extLst>
          </p:nvPr>
        </p:nvGraphicFramePr>
        <p:xfrm>
          <a:off x="-396552" y="1772816"/>
          <a:ext cx="6768752" cy="4824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30180" y="635223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Респонденты поддерживают актуальность проблемы экстремизма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7880" y="1480391"/>
            <a:ext cx="3407959" cy="134733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0221" y="2395587"/>
            <a:ext cx="7273158" cy="395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9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Есть ли изменения в экстремистских настроениях у молодежи за последние 2-3 года?</a:t>
            </a:r>
            <a:endParaRPr lang="ru-RU" sz="3600" b="1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129846"/>
              </p:ext>
            </p:extLst>
          </p:nvPr>
        </p:nvGraphicFramePr>
        <p:xfrm>
          <a:off x="-468560" y="1916832"/>
          <a:ext cx="6120679" cy="4408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1" y="6053178"/>
            <a:ext cx="8526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Тенденции сохраняются, но есть увеличение процента респондентов, отмечающих</a:t>
            </a:r>
          </a:p>
          <a:p>
            <a:pPr algn="ctr"/>
            <a:r>
              <a:rPr lang="ru-RU" b="1" dirty="0" smtClean="0"/>
              <a:t> усиление экстремистских настроений у молодежи.</a:t>
            </a:r>
            <a:endParaRPr lang="ru-RU" b="1" dirty="0"/>
          </a:p>
        </p:txBody>
      </p:sp>
      <p:sp>
        <p:nvSpPr>
          <p:cNvPr id="9" name="Объект 5"/>
          <p:cNvSpPr txBox="1">
            <a:spLocks/>
          </p:cNvSpPr>
          <p:nvPr/>
        </p:nvSpPr>
        <p:spPr>
          <a:xfrm>
            <a:off x="435282" y="1411423"/>
            <a:ext cx="2890664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3600" b="1" dirty="0" smtClean="0"/>
              <a:t>2021-2022</a:t>
            </a:r>
          </a:p>
          <a:p>
            <a:pPr marL="0" indent="0" algn="ctr">
              <a:buFont typeface="Arial" pitchFamily="34" charset="0"/>
              <a:buNone/>
            </a:pPr>
            <a:r>
              <a:rPr lang="ru-RU" sz="3600" b="1" dirty="0" smtClean="0"/>
              <a:t>учебный год </a:t>
            </a:r>
            <a:endParaRPr lang="ru-RU" sz="3600" b="1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234260"/>
              </p:ext>
            </p:extLst>
          </p:nvPr>
        </p:nvGraphicFramePr>
        <p:xfrm>
          <a:off x="4779293" y="968508"/>
          <a:ext cx="6606908" cy="5960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237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способствует росту экстремизма в России по мнению молодежи.</a:t>
            </a:r>
            <a:endParaRPr lang="ru-RU" b="1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78689"/>
              </p:ext>
            </p:extLst>
          </p:nvPr>
        </p:nvGraphicFramePr>
        <p:xfrm>
          <a:off x="-108520" y="1988840"/>
          <a:ext cx="5914781" cy="4285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2165" y="6093296"/>
            <a:ext cx="8712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</a:t>
            </a:r>
            <a:r>
              <a:rPr lang="ru-RU" b="1" dirty="0" smtClean="0"/>
              <a:t>анные  </a:t>
            </a:r>
            <a:r>
              <a:rPr lang="ru-RU" b="1" dirty="0"/>
              <a:t>сохраняют выявленные </a:t>
            </a:r>
            <a:r>
              <a:rPr lang="ru-RU" b="1" dirty="0" smtClean="0"/>
              <a:t>тенденции. Приоритетным </a:t>
            </a:r>
            <a:r>
              <a:rPr lang="ru-RU" b="1" dirty="0"/>
              <a:t>является выбор «Пропаганда насилия, национализма, экстремизма </a:t>
            </a:r>
            <a:r>
              <a:rPr lang="ru-RU" b="1" dirty="0" smtClean="0"/>
              <a:t>в </a:t>
            </a:r>
            <a:r>
              <a:rPr lang="ru-RU" b="1" dirty="0" smtClean="0"/>
              <a:t>СМИ».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340524"/>
            <a:ext cx="3164098" cy="1627773"/>
          </a:xfrm>
          <a:prstGeom prst="rect">
            <a:avLst/>
          </a:prstGeom>
        </p:spPr>
      </p:pic>
      <p:pic>
        <p:nvPicPr>
          <p:cNvPr id="10" name="chart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436096" y="1340524"/>
            <a:ext cx="3625688" cy="14244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4919" y="1988840"/>
            <a:ext cx="5169856" cy="4285456"/>
          </a:xfrm>
          <a:prstGeom prst="rect">
            <a:avLst/>
          </a:prstGeom>
        </p:spPr>
      </p:pic>
      <p:sp>
        <p:nvSpPr>
          <p:cNvPr id="9" name="Овал 8"/>
          <p:cNvSpPr/>
          <p:nvPr/>
        </p:nvSpPr>
        <p:spPr>
          <a:xfrm>
            <a:off x="7618481" y="2490114"/>
            <a:ext cx="914400" cy="7386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85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Источники формирования </a:t>
            </a:r>
            <a:r>
              <a:rPr lang="ru-RU" sz="3200" b="1" dirty="0"/>
              <a:t>экстремистских </a:t>
            </a:r>
            <a:r>
              <a:rPr lang="ru-RU" sz="3200" b="1" dirty="0" smtClean="0"/>
              <a:t>убеждений у молодежи России, по мнению респондентов:</a:t>
            </a:r>
            <a:endParaRPr lang="ru-RU" sz="3200" b="1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615364"/>
              </p:ext>
            </p:extLst>
          </p:nvPr>
        </p:nvGraphicFramePr>
        <p:xfrm>
          <a:off x="-79252" y="1022697"/>
          <a:ext cx="60841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Овал 5"/>
          <p:cNvSpPr/>
          <p:nvPr/>
        </p:nvSpPr>
        <p:spPr>
          <a:xfrm>
            <a:off x="5234532" y="3299661"/>
            <a:ext cx="770384" cy="720080"/>
          </a:xfrm>
          <a:prstGeom prst="ellipse">
            <a:avLst/>
          </a:prstGeom>
          <a:solidFill>
            <a:schemeClr val="accent1">
              <a:alpha val="3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5894092"/>
            <a:ext cx="6634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Можем констатировать что интернет по-прежнему является </a:t>
            </a:r>
          </a:p>
          <a:p>
            <a:pPr algn="ctr"/>
            <a:r>
              <a:rPr lang="ru-RU" b="1" dirty="0" smtClean="0"/>
              <a:t> мощным источником воздействия на умы и сердца молодежи.</a:t>
            </a:r>
            <a:endParaRPr lang="ru-RU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4532" y="1335663"/>
            <a:ext cx="3627434" cy="14265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8613" y="1022697"/>
            <a:ext cx="5669708" cy="4680520"/>
          </a:xfrm>
          <a:prstGeom prst="rect">
            <a:avLst/>
          </a:prstGeom>
        </p:spPr>
      </p:pic>
      <p:sp>
        <p:nvSpPr>
          <p:cNvPr id="13" name="Овал 12"/>
          <p:cNvSpPr/>
          <p:nvPr/>
        </p:nvSpPr>
        <p:spPr>
          <a:xfrm>
            <a:off x="8175955" y="3246166"/>
            <a:ext cx="901356" cy="9144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52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Личный контакт с экстремистскими материалами.</a:t>
            </a:r>
            <a:endParaRPr lang="ru-RU" b="1" dirty="0"/>
          </a:p>
        </p:txBody>
      </p:sp>
      <p:sp>
        <p:nvSpPr>
          <p:cNvPr id="5" name="Объект 5"/>
          <p:cNvSpPr txBox="1">
            <a:spLocks noGrp="1"/>
          </p:cNvSpPr>
          <p:nvPr>
            <p:ph idx="1"/>
          </p:nvPr>
        </p:nvSpPr>
        <p:spPr>
          <a:xfrm>
            <a:off x="1187624" y="1417638"/>
            <a:ext cx="2890664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2021-2022</a:t>
            </a:r>
          </a:p>
          <a:p>
            <a:pPr marL="0" indent="0" algn="ctr">
              <a:buNone/>
            </a:pPr>
            <a:r>
              <a:rPr lang="ru-RU" sz="3600" b="1" dirty="0" smtClean="0"/>
              <a:t>учебный год </a:t>
            </a:r>
            <a:endParaRPr lang="ru-RU" sz="3600" b="1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4379070"/>
              </p:ext>
            </p:extLst>
          </p:nvPr>
        </p:nvGraphicFramePr>
        <p:xfrm>
          <a:off x="-247364" y="2276872"/>
          <a:ext cx="5760640" cy="4889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Овал 5"/>
          <p:cNvSpPr/>
          <p:nvPr/>
        </p:nvSpPr>
        <p:spPr>
          <a:xfrm>
            <a:off x="4499992" y="5672275"/>
            <a:ext cx="853244" cy="4572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4095" y="6129475"/>
            <a:ext cx="8760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И снова  информация,  содержащая призывы к различного рода протестам, </a:t>
            </a:r>
          </a:p>
          <a:p>
            <a:pPr algn="ctr"/>
            <a:r>
              <a:rPr lang="ru-RU" b="1" dirty="0" smtClean="0"/>
              <a:t>размещенная в интернете привлекает внимание определенного круга  молодежи.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139" y="1386417"/>
            <a:ext cx="3627434" cy="1426588"/>
          </a:xfrm>
          <a:prstGeom prst="rect">
            <a:avLst/>
          </a:prstGeom>
        </p:spPr>
      </p:pic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00000000-0008-0000-01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456663"/>
              </p:ext>
            </p:extLst>
          </p:nvPr>
        </p:nvGraphicFramePr>
        <p:xfrm>
          <a:off x="3275856" y="1700808"/>
          <a:ext cx="5112568" cy="4512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Овал 3"/>
          <p:cNvSpPr/>
          <p:nvPr/>
        </p:nvSpPr>
        <p:spPr>
          <a:xfrm>
            <a:off x="6876257" y="3429000"/>
            <a:ext cx="905884" cy="4957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9671" y="5445223"/>
            <a:ext cx="773489" cy="5040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97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911</Words>
  <Application>Microsoft Office PowerPoint</Application>
  <PresentationFormat>Экран (4:3)</PresentationFormat>
  <Paragraphs>146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Тема Office</vt:lpstr>
      <vt:lpstr>Результаты опроса  «Отношение студентов к проблеме экстремизма и радикализма в современном обществе».  Сравнительный анализ результатов 2022-2023.</vt:lpstr>
      <vt:lpstr>Статистические данные  по опросу 2022-2023 года</vt:lpstr>
      <vt:lpstr>1. Источники информации о положении дел в стране.</vt:lpstr>
      <vt:lpstr>Понимание респондентами понятия «экстремизм».</vt:lpstr>
      <vt:lpstr>Актуальность проблемы экстремизма в России глазами молодежи</vt:lpstr>
      <vt:lpstr>Есть ли изменения в экстремистских настроениях у молодежи за последние 2-3 года?</vt:lpstr>
      <vt:lpstr>Что способствует росту экстремизма в России по мнению молодежи.</vt:lpstr>
      <vt:lpstr>Источники формирования экстремистских убеждений у молодежи России, по мнению респондентов:</vt:lpstr>
      <vt:lpstr>Личный контакт с экстремистскими материалами.</vt:lpstr>
      <vt:lpstr>Распространенные формы молодежного экстремизма по мнению респондентов.</vt:lpstr>
      <vt:lpstr>Проявления экстремизма в повседневной жизни:</vt:lpstr>
      <vt:lpstr>Наиболее эффективные направления  борьбы с экстремизмом по мнению респондентов: </vt:lpstr>
      <vt:lpstr>Отношения молодежи  с представителями других национальностей</vt:lpstr>
      <vt:lpstr>Отношение респондентов к неприязни по национальному признаку.</vt:lpstr>
      <vt:lpstr>Личное столкновение с дискриминацией по национальному признаку</vt:lpstr>
      <vt:lpstr>Факты личного участия в конфликтах на национальной почве</vt:lpstr>
      <vt:lpstr>Информированность молодежи о существовании в Омске экстремистски настроенных молодежных организаций, движений:</vt:lpstr>
      <vt:lpstr>Наличие фактов столкновения с представителями экстремистских движений</vt:lpstr>
      <vt:lpstr>Принадлежность ли к какому-либо молодежному течению: </vt:lpstr>
      <vt:lpstr>Роль средств массовой информации в разжигании национальной  розни с точки зрения респондентов.</vt:lpstr>
      <vt:lpstr>Знают ли молодые люди куда следует обращаться в случае обнаружения фактов экстремизма?</vt:lpstr>
      <vt:lpstr>Куда следует обратиться в случае обнаружения фактов проявления экстремизма? </vt:lpstr>
      <vt:lpstr>Выводы.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опроса «Отношение студентов к проблеме экстремизма и радикализма в современном обществе». </dc:title>
  <dc:creator>Ирина И. Штонда</dc:creator>
  <cp:lastModifiedBy>Ирина И. Штонда</cp:lastModifiedBy>
  <cp:revision>79</cp:revision>
  <dcterms:created xsi:type="dcterms:W3CDTF">2022-03-10T11:19:24Z</dcterms:created>
  <dcterms:modified xsi:type="dcterms:W3CDTF">2023-01-31T05:12:53Z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387098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