
<file path=[Content_Types].xml><?xml version="1.0" encoding="utf-8"?>
<Types xmlns="http://schemas.openxmlformats.org/package/2006/content-types">
  <Default Extension="xml" ContentType="application/xml"/>
  <Default Extension="wmf" ContentType="image/x-wmf"/>
  <Default Extension="png" ContentType="image/png"/>
  <Default Extension="jpeg" ContentType="image/jpeg"/>
  <Default Extension="rels" ContentType="application/vnd.openxmlformats-package.relationships+xml"/>
  <Default Extension="bin" ContentType="application/vnd.openxmlformats-officedocument.oleObject"/>
  <Override PartName="/ppt/slides/slide6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theme/theme1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docProps/app.xml" ContentType="application/vnd.openxmlformats-officedocument.extended-properties+xml"/>
  <Override PartName="/docProps/core.xml" ContentType="application/vnd.openxmlformats-package.core-properties+xml"/>
  <Override PartName="/ppt/slideLayouts/slideLayout9.xml" ContentType="application/vnd.openxmlformats-officedocument.presentationml.slideLayout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</Types>
</file>

<file path=_rels/.rels><?xml version="1.0" encoding="UTF-8" standalone="yes"?><Relationships xmlns="http://schemas.openxmlformats.org/package/2006/relationships"><Relationship Id="rId3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aveSubsetFonts="1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ru-RU"/>
    </a:defPPr>
    <a:lvl1pPr marL="0" algn="l" defTabSz="914400">
      <a:defRPr sz="18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>
      <a:defRPr sz="18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>
      <a:defRPr sz="18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>
      <a:defRPr sz="18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>
      <a:defRPr sz="18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>
      <a:defRPr sz="18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>
      <a:defRPr sz="18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>
      <a:defRPr sz="18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>
      <a:defRPr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EBE4F0DC-788E-6D4F-FB30-16CB08B28F85}">
  <a:tblStyle styleId="{EBE4F0DC-788E-6D4F-FB30-16CB08B28F85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>
              <a:solidFill>
                <a:schemeClr val="lt1"/>
              </a:solidFill>
            </a:ln>
          </a:left>
          <a:right>
            <a:ln w="12700">
              <a:solidFill>
                <a:schemeClr val="lt1"/>
              </a:solidFill>
            </a:ln>
          </a:right>
          <a:top>
            <a:ln w="12700">
              <a:solidFill>
                <a:schemeClr val="lt1"/>
              </a:solidFill>
            </a:ln>
          </a:top>
          <a:bottom>
            <a:ln w="12700">
              <a:solidFill>
                <a:schemeClr val="lt1"/>
              </a:solidFill>
            </a:ln>
          </a:bottom>
          <a:insideH>
            <a:ln w="12700">
              <a:solidFill>
                <a:schemeClr val="lt1"/>
              </a:solidFill>
            </a:ln>
          </a:insideH>
          <a:insideV>
            <a:ln w="12700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  <a:fill>
          <a:solidFill>
            <a:schemeClr val="accent1">
              <a:tint val="40000"/>
            </a:schemeClr>
          </a:solidFill>
        </a:fill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seCell>
      <a:tcStyle>
        <a:tcBdr/>
      </a:tcStyle>
    </a:seCell>
    <a:swCell>
      <a:tcStyle>
        <a:tcBdr/>
      </a:tcStyle>
    </a:swCell>
    <a:firstRow>
      <a:tcTxStyle b="on">
        <a:fontRef idx="minor">
          <a:prstClr val="black"/>
        </a:fontRef>
        <a:schemeClr val="lt1"/>
      </a:tcTxStyle>
      <a:tcStyle>
        <a:tcBdr>
          <a:bottom>
            <a:ln w="38100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  <a:neCell>
      <a:tcStyle>
        <a:tcBdr/>
      </a:tcStyle>
    </a:neCell>
    <a:nwCell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236" y="-90"/>
      </p:cViewPr>
      <p:guideLst>
        <p:guide pos="2160" orient="horz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presProps" Target="presProps.xml" /><Relationship Id="rId11" Type="http://schemas.openxmlformats.org/officeDocument/2006/relationships/tableStyles" Target="tableStyles.xml" /><Relationship Id="rId12" Type="http://schemas.openxmlformats.org/officeDocument/2006/relationships/viewProps" Target="viewProps.xml" /></Relationships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" userDrawn="1">
  <p:cSld name="Title Slide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85800" y="2130425"/>
            <a:ext cx="7772400" cy="1470025"/>
          </a:xfrm>
        </p:spPr>
        <p:txBody>
          <a:bodyPr/>
          <a:lstStyle>
            <a:lvl1pPr algn="ctr">
              <a:defRPr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Подзаголовок 2" hidden="0"/>
          <p:cNvSpPr>
            <a:spLocks noGrp="1"/>
          </p:cNvSpPr>
          <p:nvPr isPhoto="0" userDrawn="0">
            <p:ph type="subTitle" idx="1" hasCustomPrompt="0"/>
          </p:nvPr>
        </p:nvSpPr>
        <p:spPr bwMode="auto">
          <a:xfrm>
            <a:off x="1371600" y="3886200"/>
            <a:ext cx="6400800" cy="17525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>
              <a:defRPr/>
            </a:pPr>
            <a:r>
              <a:rPr lang="ru-RU"/>
              <a:t>Образец подзаголовка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x" userDrawn="1">
  <p:cSld name="Title and Vertical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/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vertTitleAndTx" userDrawn="1">
  <p:cSld name="Vertical Title and Tex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Вертикальный заголовок 1" hidden="0"/>
          <p:cNvSpPr>
            <a:spLocks noGrp="1"/>
          </p:cNvSpPr>
          <p:nvPr isPhoto="0" userDrawn="0">
            <p:ph type="title" orient="vert" hasCustomPrompt="0"/>
          </p:nvPr>
        </p:nvSpPr>
        <p:spPr bwMode="auto">
          <a:xfrm>
            <a:off x="6629400" y="274638"/>
            <a:ext cx="2057400" cy="5851525"/>
          </a:xfrm>
        </p:spPr>
        <p:txBody>
          <a:bodyPr vert="eaVert"/>
          <a:lstStyle>
            <a:lvl1pPr algn="ctr"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Вертикальный текст 2" hidden="0"/>
          <p:cNvSpPr>
            <a:spLocks noGrp="1"/>
          </p:cNvSpPr>
          <p:nvPr isPhoto="0" userDrawn="0">
            <p:ph type="body" orient="vert" idx="1" hasCustomPrompt="0"/>
          </p:nvPr>
        </p:nvSpPr>
        <p:spPr bwMode="auto">
          <a:xfrm>
            <a:off x="457200" y="274638"/>
            <a:ext cx="6019799" cy="5851525"/>
          </a:xfrm>
        </p:spPr>
        <p:txBody>
          <a:bodyPr vert="eaVert"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" userDrawn="1">
  <p:cSld name="Title and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/>
        <p:txBody>
          <a:bodyPr/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secHead" userDrawn="1">
  <p:cSld name="Section Header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722313" y="4406901"/>
            <a:ext cx="7772400" cy="1362074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722313" y="2906713"/>
            <a:ext cx="7772400" cy="150018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Дата 3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7" name="Нижний колонтитул 4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8" name="Номер слайда 5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Obj" userDrawn="1">
  <p:cSld name="Two Content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sz="half" idx="1" hasCustomPrompt="0"/>
          </p:nvPr>
        </p:nvSpPr>
        <p:spPr bwMode="auto">
          <a:xfrm>
            <a:off x="1187623" y="1600201"/>
            <a:ext cx="3528391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4932039" y="1600201"/>
            <a:ext cx="3754759" cy="45259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woTxTwoObj" userDrawn="1">
  <p:cSld name="Comparis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1187623" y="1535113"/>
            <a:ext cx="3528391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6" name="Объект 3" hidden="0"/>
          <p:cNvSpPr>
            <a:spLocks noGrp="1"/>
          </p:cNvSpPr>
          <p:nvPr isPhoto="0" userDrawn="0">
            <p:ph sz="half" idx="2" hasCustomPrompt="0"/>
          </p:nvPr>
        </p:nvSpPr>
        <p:spPr bwMode="auto">
          <a:xfrm>
            <a:off x="1187623" y="2174874"/>
            <a:ext cx="3528391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7" name="Текст 4" hidden="0"/>
          <p:cNvSpPr>
            <a:spLocks noGrp="1"/>
          </p:cNvSpPr>
          <p:nvPr isPhoto="0" userDrawn="0">
            <p:ph type="body" sz="quarter" idx="3" hasCustomPrompt="0"/>
          </p:nvPr>
        </p:nvSpPr>
        <p:spPr bwMode="auto">
          <a:xfrm>
            <a:off x="4860031" y="1535113"/>
            <a:ext cx="382676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8" name="Объект 5" hidden="0"/>
          <p:cNvSpPr>
            <a:spLocks noGrp="1"/>
          </p:cNvSpPr>
          <p:nvPr isPhoto="0" userDrawn="0">
            <p:ph sz="quarter" idx="4" hasCustomPrompt="0"/>
          </p:nvPr>
        </p:nvSpPr>
        <p:spPr bwMode="auto">
          <a:xfrm>
            <a:off x="4860031" y="2174874"/>
            <a:ext cx="382676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9" name="Дата 6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10" name="Нижний колонтитул 7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11" name="Номер слайда 8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titleOnly" userDrawn="1">
  <p:cSld name="Title Only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Дата 2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6" name="Нижний колонтитул 3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4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blank" userDrawn="1">
  <p:cSld name="Blank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Дата 1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5" name="Нижний колонтитул 2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3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objTx" userDrawn="1">
  <p:cSld name="Content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187623" y="273049"/>
            <a:ext cx="2664295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3995935" y="273050"/>
            <a:ext cx="4690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6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1187623" y="1435101"/>
            <a:ext cx="2664295" cy="4691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matchingName="" preserve="0" showMasterPhAnim="0" type="picTx" userDrawn="1">
  <p:cSld name="Picture with Caption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187623" y="4800600"/>
            <a:ext cx="7488831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5" name="Рисунок 2" hidden="0"/>
          <p:cNvSpPr>
            <a:spLocks noGrp="1"/>
          </p:cNvSpPr>
          <p:nvPr isPhoto="0" userDrawn="0">
            <p:ph type="pic" idx="1" hasCustomPrompt="0"/>
          </p:nvPr>
        </p:nvSpPr>
        <p:spPr bwMode="auto">
          <a:xfrm>
            <a:off x="1187623" y="612774"/>
            <a:ext cx="7488831" cy="4114799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6" name="Текст 3" hidden="0"/>
          <p:cNvSpPr>
            <a:spLocks noGrp="1"/>
          </p:cNvSpPr>
          <p:nvPr isPhoto="0" userDrawn="0">
            <p:ph type="body" sz="half" idx="2" hasCustomPrompt="0"/>
          </p:nvPr>
        </p:nvSpPr>
        <p:spPr bwMode="auto">
          <a:xfrm>
            <a:off x="1187623" y="5367337"/>
            <a:ext cx="7488831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/>
            </a:pPr>
            <a:r>
              <a:rPr lang="ru-RU"/>
              <a:t>Образец текста</a:t>
            </a:r>
            <a:endParaRPr/>
          </a:p>
        </p:txBody>
      </p:sp>
      <p:sp>
        <p:nvSpPr>
          <p:cNvPr id="7" name="Дата 4" hidden="0"/>
          <p:cNvSpPr>
            <a:spLocks noGrp="1"/>
          </p:cNvSpPr>
          <p:nvPr isPhoto="0" userDrawn="0">
            <p:ph type="dt" sz="half" idx="10" hasCustomPrompt="0"/>
          </p:nvPr>
        </p:nvSpPr>
        <p:spPr bwMode="auto"/>
        <p:txBody>
          <a:bodyPr/>
          <a:lstStyle/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8" name="Нижний колонтитул 5" hidden="0"/>
          <p:cNvSpPr>
            <a:spLocks noGrp="1"/>
          </p:cNvSpPr>
          <p:nvPr isPhoto="0" userDrawn="0">
            <p:ph type="ftr" sz="quarter" idx="11" hasCustomPrompt="0"/>
          </p:nvPr>
        </p:nvSpPr>
        <p:spPr bwMode="auto"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6" hidden="0"/>
          <p:cNvSpPr>
            <a:spLocks noGrp="1"/>
          </p:cNvSpPr>
          <p:nvPr isPhoto="0" userDrawn="0">
            <p:ph type="sldNum" sz="quarter" idx="12" hasCustomPrompt="0"/>
          </p:nvPr>
        </p:nvSpPr>
        <p:spPr bwMode="auto"/>
        <p:txBody>
          <a:bodyPr/>
          <a:lstStyle/>
          <a:p>
            <a:pPr>
              <a:defRPr/>
            </a:pPr>
            <a:fld id="{F8E3F0E9-0FC2-4DDE-87CF-3BA6A04EA4CC}" type="slidenum">
              <a:rPr lang="ru-RU"/>
              <a:t/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preserve="0">
  <p:cSld name="">
    <p:bg>
      <p:bgRef idx="1001">
        <a:schemeClr val="bg1"/>
      </p:bgRef>
    </p:bg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Текст 2" hidden="0"/>
          <p:cNvSpPr>
            <a:spLocks noGrp="1"/>
          </p:cNvSpPr>
          <p:nvPr isPhoto="0" userDrawn="0">
            <p:ph type="body" idx="1" hasCustomPrompt="0"/>
          </p:nvPr>
        </p:nvSpPr>
        <p:spPr bwMode="auto">
          <a:xfrm>
            <a:off x="1187623" y="1600201"/>
            <a:ext cx="7499175" cy="4525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>
              <a:defRPr/>
            </a:pPr>
            <a:r>
              <a:rPr lang="ru-RU"/>
              <a:t>Образец текста</a:t>
            </a:r>
            <a:endParaRPr/>
          </a:p>
          <a:p>
            <a:pPr lvl="1">
              <a:defRPr/>
            </a:pPr>
            <a:r>
              <a:rPr lang="ru-RU"/>
              <a:t>Второй уровень</a:t>
            </a:r>
            <a:endParaRPr/>
          </a:p>
          <a:p>
            <a:pPr lvl="2">
              <a:defRPr/>
            </a:pPr>
            <a:r>
              <a:rPr lang="ru-RU"/>
              <a:t>Третий уровень</a:t>
            </a:r>
            <a:endParaRPr/>
          </a:p>
          <a:p>
            <a:pPr lvl="3">
              <a:defRPr/>
            </a:pPr>
            <a:r>
              <a:rPr lang="ru-RU"/>
              <a:t>Четвертый уровень</a:t>
            </a:r>
            <a:endParaRPr/>
          </a:p>
          <a:p>
            <a:pPr lvl="4">
              <a:defRPr/>
            </a:pPr>
            <a:r>
              <a:rPr lang="ru-RU"/>
              <a:t>Пятый уровень</a:t>
            </a:r>
            <a:endParaRPr lang="ru-RU"/>
          </a:p>
        </p:txBody>
      </p:sp>
      <p:sp>
        <p:nvSpPr>
          <p:cNvPr id="5" name="Shape 1058" hidden="0"/>
          <p:cNvSpPr>
            <a:spLocks noChangeArrowheads="1" noGrp="1"/>
          </p:cNvSpPr>
          <p:nvPr isPhoto="0" userDrawn="1"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6343" y="6641"/>
                </a:moveTo>
                <a:lnTo>
                  <a:pt x="6343" y="6641"/>
                </a:lnTo>
                <a:cubicBezTo>
                  <a:pt x="7781" y="2374"/>
                  <a:pt x="8594" y="0"/>
                  <a:pt x="8594" y="0"/>
                </a:cubicBezTo>
                <a:lnTo>
                  <a:pt x="0" y="0"/>
                </a:lnTo>
                <a:lnTo>
                  <a:pt x="0" y="43200"/>
                </a:lnTo>
                <a:lnTo>
                  <a:pt x="43200" y="43200"/>
                </a:lnTo>
                <a:lnTo>
                  <a:pt x="43200" y="37760"/>
                </a:lnTo>
                <a:lnTo>
                  <a:pt x="43200" y="37760"/>
                </a:lnTo>
                <a:cubicBezTo>
                  <a:pt x="43200" y="37760"/>
                  <a:pt x="34824" y="39282"/>
                  <a:pt x="21228" y="41101"/>
                </a:cubicBezTo>
                <a:lnTo>
                  <a:pt x="21228" y="41101"/>
                </a:lnTo>
                <a:cubicBezTo>
                  <a:pt x="3446" y="43478"/>
                  <a:pt x="-5241" y="41016"/>
                  <a:pt x="6343" y="6641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6" name="Shape 1059" hidden="0"/>
          <p:cNvSpPr>
            <a:spLocks noChangeArrowheads="1" noGrp="1"/>
          </p:cNvSpPr>
          <p:nvPr isPhoto="0" userDrawn="1"/>
        </p:nvSpPr>
        <p:spPr bwMode="auto">
          <a:xfrm>
            <a:off x="0" y="0"/>
            <a:ext cx="9144000" cy="6858000"/>
          </a:xfrm>
        </p:spPr>
      </p:sp>
      <p:sp>
        <p:nvSpPr>
          <p:cNvPr id="7" name="Shape 1060" hidden="0"/>
          <p:cNvSpPr>
            <a:spLocks noChangeArrowheads="1" noGrp="1"/>
          </p:cNvSpPr>
          <p:nvPr isPhoto="0" userDrawn="1"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361" y="36777"/>
                </a:moveTo>
                <a:lnTo>
                  <a:pt x="22361" y="36777"/>
                </a:lnTo>
                <a:cubicBezTo>
                  <a:pt x="5219" y="39070"/>
                  <a:pt x="-2372" y="36412"/>
                  <a:pt x="7775" y="6299"/>
                </a:cubicBezTo>
                <a:lnTo>
                  <a:pt x="7775" y="6299"/>
                </a:lnTo>
                <a:cubicBezTo>
                  <a:pt x="9119" y="2311"/>
                  <a:pt x="9892" y="58"/>
                  <a:pt x="9911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612"/>
                </a:lnTo>
                <a:lnTo>
                  <a:pt x="43200" y="33612"/>
                </a:lnTo>
                <a:cubicBezTo>
                  <a:pt x="43110" y="33630"/>
                  <a:pt x="35168" y="35065"/>
                  <a:pt x="22361" y="36777"/>
                </a:cubicBezTo>
                <a:close/>
              </a:path>
            </a:pathLst>
          </a:custGeom>
          <a:solidFill>
            <a:schemeClr val="accent1">
              <a:alpha val="9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061" hidden="0"/>
          <p:cNvSpPr>
            <a:spLocks noChangeArrowheads="1" noGrp="1"/>
          </p:cNvSpPr>
          <p:nvPr isPhoto="0" userDrawn="1"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276" y="37156"/>
                </a:moveTo>
                <a:lnTo>
                  <a:pt x="22276" y="37156"/>
                </a:lnTo>
                <a:cubicBezTo>
                  <a:pt x="5093" y="39454"/>
                  <a:pt x="-2596" y="36819"/>
                  <a:pt x="7680" y="6325"/>
                </a:cubicBezTo>
                <a:lnTo>
                  <a:pt x="7680" y="6325"/>
                </a:lnTo>
                <a:cubicBezTo>
                  <a:pt x="9010" y="2380"/>
                  <a:pt x="9781" y="117"/>
                  <a:pt x="981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3980"/>
                </a:lnTo>
                <a:lnTo>
                  <a:pt x="43200" y="33980"/>
                </a:lnTo>
                <a:cubicBezTo>
                  <a:pt x="43020" y="34016"/>
                  <a:pt x="35046" y="35449"/>
                  <a:pt x="22276" y="37156"/>
                </a:cubicBezTo>
                <a:close/>
              </a:path>
            </a:pathLst>
          </a:custGeom>
          <a:solidFill>
            <a:schemeClr val="accent1">
              <a:alpha val="18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062" hidden="0"/>
          <p:cNvSpPr>
            <a:spLocks noChangeArrowheads="1" noGrp="1"/>
          </p:cNvSpPr>
          <p:nvPr isPhoto="0" userDrawn="1"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92" y="37535"/>
                </a:moveTo>
                <a:lnTo>
                  <a:pt x="22192" y="37535"/>
                </a:lnTo>
                <a:cubicBezTo>
                  <a:pt x="4968" y="39839"/>
                  <a:pt x="-2820" y="37226"/>
                  <a:pt x="7585" y="6350"/>
                </a:cubicBezTo>
                <a:lnTo>
                  <a:pt x="7585" y="6350"/>
                </a:lnTo>
                <a:cubicBezTo>
                  <a:pt x="8900" y="2448"/>
                  <a:pt x="9670" y="176"/>
                  <a:pt x="9726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348"/>
                </a:lnTo>
                <a:lnTo>
                  <a:pt x="43200" y="34348"/>
                </a:lnTo>
                <a:cubicBezTo>
                  <a:pt x="42885" y="34402"/>
                  <a:pt x="34924" y="35833"/>
                  <a:pt x="22192" y="37535"/>
                </a:cubicBezTo>
                <a:close/>
              </a:path>
            </a:pathLst>
          </a:custGeom>
          <a:solidFill>
            <a:schemeClr val="accent1">
              <a:alpha val="26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" name="Shape 1063" hidden="0"/>
          <p:cNvSpPr>
            <a:spLocks noChangeArrowheads="1" noGrp="1"/>
          </p:cNvSpPr>
          <p:nvPr isPhoto="0" userDrawn="1"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107" y="37914"/>
                </a:moveTo>
                <a:lnTo>
                  <a:pt x="22107" y="37914"/>
                </a:lnTo>
                <a:cubicBezTo>
                  <a:pt x="4842" y="40223"/>
                  <a:pt x="-3044" y="37634"/>
                  <a:pt x="7490" y="6376"/>
                </a:cubicBezTo>
                <a:lnTo>
                  <a:pt x="7490" y="6376"/>
                </a:lnTo>
                <a:cubicBezTo>
                  <a:pt x="8790" y="2517"/>
                  <a:pt x="9559" y="235"/>
                  <a:pt x="9634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4717"/>
                </a:lnTo>
                <a:lnTo>
                  <a:pt x="43200" y="34717"/>
                </a:lnTo>
                <a:cubicBezTo>
                  <a:pt x="42795" y="34789"/>
                  <a:pt x="34802" y="36217"/>
                  <a:pt x="22107" y="37914"/>
                </a:cubicBezTo>
                <a:close/>
              </a:path>
            </a:pathLst>
          </a:custGeom>
          <a:solidFill>
            <a:schemeClr val="accent1">
              <a:alpha val="36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" name="Shape 1064" hidden="0"/>
          <p:cNvSpPr>
            <a:spLocks noChangeArrowheads="1" noGrp="1"/>
          </p:cNvSpPr>
          <p:nvPr isPhoto="0" userDrawn="1"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2022" y="38293"/>
                </a:moveTo>
                <a:lnTo>
                  <a:pt x="22022" y="38293"/>
                </a:lnTo>
                <a:cubicBezTo>
                  <a:pt x="4717" y="40608"/>
                  <a:pt x="-3267" y="38041"/>
                  <a:pt x="7394" y="6401"/>
                </a:cubicBezTo>
                <a:lnTo>
                  <a:pt x="7394" y="6401"/>
                </a:lnTo>
                <a:cubicBezTo>
                  <a:pt x="8680" y="2586"/>
                  <a:pt x="9448" y="293"/>
                  <a:pt x="954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085"/>
                </a:lnTo>
                <a:lnTo>
                  <a:pt x="43200" y="35085"/>
                </a:lnTo>
                <a:cubicBezTo>
                  <a:pt x="42705" y="35175"/>
                  <a:pt x="34680" y="36601"/>
                  <a:pt x="22022" y="38293"/>
                </a:cubicBezTo>
                <a:close/>
              </a:path>
            </a:pathLst>
          </a:custGeom>
          <a:solidFill>
            <a:schemeClr val="accent1">
              <a:alpha val="4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" name="Shape 1065" hidden="0"/>
          <p:cNvSpPr>
            <a:spLocks noChangeArrowheads="1" noGrp="1"/>
          </p:cNvSpPr>
          <p:nvPr isPhoto="0" userDrawn="1"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937" y="38673"/>
                </a:moveTo>
                <a:lnTo>
                  <a:pt x="21937" y="38673"/>
                </a:lnTo>
                <a:cubicBezTo>
                  <a:pt x="4591" y="40992"/>
                  <a:pt x="-3491" y="38448"/>
                  <a:pt x="7299" y="6427"/>
                </a:cubicBezTo>
                <a:lnTo>
                  <a:pt x="7299" y="6427"/>
                </a:lnTo>
                <a:cubicBezTo>
                  <a:pt x="8570" y="2655"/>
                  <a:pt x="9336" y="352"/>
                  <a:pt x="9449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453"/>
                </a:lnTo>
                <a:lnTo>
                  <a:pt x="43200" y="35453"/>
                </a:lnTo>
                <a:cubicBezTo>
                  <a:pt x="42570" y="35561"/>
                  <a:pt x="34558" y="36985"/>
                  <a:pt x="21937" y="38673"/>
                </a:cubicBezTo>
                <a:close/>
              </a:path>
            </a:pathLst>
          </a:custGeom>
          <a:solidFill>
            <a:schemeClr val="accent1">
              <a:alpha val="55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" name="Shape 1066" hidden="0"/>
          <p:cNvSpPr>
            <a:spLocks noChangeArrowheads="1" noGrp="1"/>
          </p:cNvSpPr>
          <p:nvPr isPhoto="0" userDrawn="1"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853" y="39052"/>
                </a:moveTo>
                <a:lnTo>
                  <a:pt x="21853" y="39052"/>
                </a:lnTo>
                <a:cubicBezTo>
                  <a:pt x="4466" y="41377"/>
                  <a:pt x="-3715" y="38855"/>
                  <a:pt x="7204" y="6453"/>
                </a:cubicBezTo>
                <a:lnTo>
                  <a:pt x="7204" y="6453"/>
                </a:lnTo>
                <a:cubicBezTo>
                  <a:pt x="8461" y="2724"/>
                  <a:pt x="9225" y="411"/>
                  <a:pt x="9357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5822"/>
                </a:lnTo>
                <a:lnTo>
                  <a:pt x="43200" y="35822"/>
                </a:lnTo>
                <a:cubicBezTo>
                  <a:pt x="42480" y="35948"/>
                  <a:pt x="34436" y="37369"/>
                  <a:pt x="21853" y="39052"/>
                </a:cubicBezTo>
                <a:close/>
              </a:path>
            </a:pathLst>
          </a:custGeom>
          <a:solidFill>
            <a:schemeClr val="accent1">
              <a:alpha val="63999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067" hidden="0"/>
          <p:cNvSpPr>
            <a:spLocks noChangeArrowheads="1" noGrp="1"/>
          </p:cNvSpPr>
          <p:nvPr isPhoto="0" userDrawn="1"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768" y="39431"/>
                </a:moveTo>
                <a:lnTo>
                  <a:pt x="21768" y="39431"/>
                </a:lnTo>
                <a:cubicBezTo>
                  <a:pt x="4340" y="41761"/>
                  <a:pt x="-3939" y="39262"/>
                  <a:pt x="7109" y="6478"/>
                </a:cubicBezTo>
                <a:lnTo>
                  <a:pt x="7109" y="6478"/>
                </a:lnTo>
                <a:cubicBezTo>
                  <a:pt x="8351" y="2792"/>
                  <a:pt x="9114" y="470"/>
                  <a:pt x="9265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190"/>
                </a:lnTo>
                <a:lnTo>
                  <a:pt x="43200" y="36190"/>
                </a:lnTo>
                <a:cubicBezTo>
                  <a:pt x="42390" y="36334"/>
                  <a:pt x="34314" y="37753"/>
                  <a:pt x="21768" y="39431"/>
                </a:cubicBezTo>
                <a:close/>
              </a:path>
            </a:pathLst>
          </a:custGeom>
          <a:solidFill>
            <a:schemeClr val="accent1">
              <a:alpha val="73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068" hidden="0"/>
          <p:cNvSpPr>
            <a:spLocks noChangeArrowheads="1" noGrp="1"/>
          </p:cNvSpPr>
          <p:nvPr isPhoto="0" userDrawn="1"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683" y="39810"/>
                </a:moveTo>
                <a:lnTo>
                  <a:pt x="21683" y="39810"/>
                </a:lnTo>
                <a:cubicBezTo>
                  <a:pt x="4214" y="42146"/>
                  <a:pt x="-4163" y="39669"/>
                  <a:pt x="7014" y="6504"/>
                </a:cubicBezTo>
                <a:lnTo>
                  <a:pt x="7014" y="6504"/>
                </a:lnTo>
                <a:cubicBezTo>
                  <a:pt x="8241" y="2861"/>
                  <a:pt x="9003" y="528"/>
                  <a:pt x="9172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558"/>
                </a:lnTo>
                <a:lnTo>
                  <a:pt x="43200" y="36558"/>
                </a:lnTo>
                <a:cubicBezTo>
                  <a:pt x="42300" y="36720"/>
                  <a:pt x="34192" y="38137"/>
                  <a:pt x="21683" y="39810"/>
                </a:cubicBezTo>
                <a:close/>
              </a:path>
            </a:pathLst>
          </a:custGeom>
          <a:solidFill>
            <a:schemeClr val="accent1">
              <a:alpha val="82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069" hidden="0"/>
          <p:cNvSpPr>
            <a:spLocks noChangeArrowheads="1" noGrp="1"/>
          </p:cNvSpPr>
          <p:nvPr isPhoto="0" userDrawn="1"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99" y="40189"/>
                </a:moveTo>
                <a:lnTo>
                  <a:pt x="21599" y="40189"/>
                </a:lnTo>
                <a:cubicBezTo>
                  <a:pt x="4089" y="42530"/>
                  <a:pt x="-4386" y="40077"/>
                  <a:pt x="6918" y="6529"/>
                </a:cubicBezTo>
                <a:lnTo>
                  <a:pt x="6918" y="6529"/>
                </a:lnTo>
                <a:cubicBezTo>
                  <a:pt x="8131" y="2930"/>
                  <a:pt x="8892" y="587"/>
                  <a:pt x="9080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6926"/>
                </a:lnTo>
                <a:lnTo>
                  <a:pt x="43200" y="36926"/>
                </a:lnTo>
                <a:cubicBezTo>
                  <a:pt x="42165" y="37107"/>
                  <a:pt x="34070" y="38521"/>
                  <a:pt x="21599" y="40189"/>
                </a:cubicBezTo>
                <a:close/>
              </a:path>
            </a:pathLst>
          </a:custGeom>
          <a:solidFill>
            <a:schemeClr val="accent1">
              <a:alpha val="91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070" hidden="0"/>
          <p:cNvSpPr>
            <a:spLocks noChangeArrowheads="1" noGrp="1"/>
          </p:cNvSpPr>
          <p:nvPr isPhoto="0" userDrawn="1"/>
        </p:nvSpPr>
        <p:spPr bwMode="auto">
          <a:xfrm>
            <a:off x="0" y="0"/>
            <a:ext cx="9144000" cy="6858000"/>
          </a:xfrm>
          <a:custGeom>
            <a:avLst/>
            <a:gdLst/>
            <a:ahLst/>
            <a:cxnLst/>
            <a:rect l="l" t="t" r="r" b="b"/>
            <a:pathLst>
              <a:path w="43200" h="43200" fill="norm" stroke="0" extrusionOk="0">
                <a:moveTo>
                  <a:pt x="21514" y="40568"/>
                </a:moveTo>
                <a:lnTo>
                  <a:pt x="21514" y="40568"/>
                </a:lnTo>
                <a:cubicBezTo>
                  <a:pt x="3963" y="42915"/>
                  <a:pt x="-4610" y="40484"/>
                  <a:pt x="6823" y="6555"/>
                </a:cubicBezTo>
                <a:lnTo>
                  <a:pt x="6823" y="6555"/>
                </a:lnTo>
                <a:cubicBezTo>
                  <a:pt x="8022" y="2999"/>
                  <a:pt x="8781" y="646"/>
                  <a:pt x="8988" y="0"/>
                </a:cubicBezTo>
                <a:lnTo>
                  <a:pt x="8597" y="0"/>
                </a:lnTo>
                <a:lnTo>
                  <a:pt x="8597" y="0"/>
                </a:lnTo>
                <a:cubicBezTo>
                  <a:pt x="8597" y="0"/>
                  <a:pt x="7784" y="2374"/>
                  <a:pt x="6346" y="6641"/>
                </a:cubicBezTo>
                <a:lnTo>
                  <a:pt x="6346" y="6641"/>
                </a:lnTo>
                <a:cubicBezTo>
                  <a:pt x="-5238" y="41016"/>
                  <a:pt x="3448" y="43478"/>
                  <a:pt x="21229" y="41101"/>
                </a:cubicBezTo>
                <a:lnTo>
                  <a:pt x="21229" y="41101"/>
                </a:lnTo>
                <a:cubicBezTo>
                  <a:pt x="34825" y="39282"/>
                  <a:pt x="43200" y="37760"/>
                  <a:pt x="43200" y="37760"/>
                </a:cubicBezTo>
                <a:lnTo>
                  <a:pt x="43200" y="37295"/>
                </a:lnTo>
                <a:lnTo>
                  <a:pt x="43200" y="37295"/>
                </a:lnTo>
                <a:cubicBezTo>
                  <a:pt x="42075" y="37493"/>
                  <a:pt x="33948" y="38905"/>
                  <a:pt x="21514" y="40568"/>
                </a:cubicBezTo>
                <a:close/>
              </a:path>
            </a:pathLst>
          </a:custGeom>
          <a:solidFill>
            <a:schemeClr val="accent1"/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8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1187623" y="274638"/>
            <a:ext cx="7499175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>
              <a:defRPr/>
            </a:pPr>
            <a:r>
              <a:rPr lang="ru-RU"/>
              <a:t>Образец заголовка</a:t>
            </a:r>
            <a:endParaRPr lang="ru-RU"/>
          </a:p>
        </p:txBody>
      </p:sp>
      <p:sp>
        <p:nvSpPr>
          <p:cNvPr id="19" name="Номер слайда 5" hidden="0"/>
          <p:cNvSpPr>
            <a:spLocks noGrp="1"/>
          </p:cNvSpPr>
          <p:nvPr isPhoto="0" userDrawn="0">
            <p:ph type="sldNum" sz="quarter" idx="4" hasCustomPrompt="0"/>
          </p:nvPr>
        </p:nvSpPr>
        <p:spPr bwMode="auto">
          <a:xfrm>
            <a:off x="6948263" y="6356350"/>
            <a:ext cx="17385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/>
              <a:t>	</a:t>
            </a:r>
            <a:fld id="{F8E3F0E9-0FC2-4DDE-87CF-3BA6A04EA4CC}" type="slidenum">
              <a:rPr lang="ru-RU"/>
              <a:t/>
            </a:fld>
            <a:endParaRPr lang="ru-RU"/>
          </a:p>
        </p:txBody>
      </p:sp>
      <p:sp>
        <p:nvSpPr>
          <p:cNvPr id="20" name="Дата 3" hidden="0"/>
          <p:cNvSpPr>
            <a:spLocks noGrp="1"/>
          </p:cNvSpPr>
          <p:nvPr isPhoto="0" userDrawn="0">
            <p:ph type="dt" sz="half" idx="2" hasCustomPrompt="0"/>
          </p:nvPr>
        </p:nvSpPr>
        <p:spPr bwMode="auto">
          <a:xfrm>
            <a:off x="1214263" y="6356350"/>
            <a:ext cx="21335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86EB4D43-F783-4E09-8208-6AA351DBC29B}" type="datetimeFigureOut">
              <a:rPr lang="ru-RU"/>
              <a:t/>
            </a:fld>
            <a:endParaRPr lang="ru-RU"/>
          </a:p>
        </p:txBody>
      </p:sp>
      <p:sp>
        <p:nvSpPr>
          <p:cNvPr id="21" name="Нижний колонтитул 4" hidden="0"/>
          <p:cNvSpPr>
            <a:spLocks noGrp="1"/>
          </p:cNvSpPr>
          <p:nvPr isPhoto="0" userDrawn="0">
            <p:ph type="ftr" sz="quarter" idx="3" hasCustomPrompt="0"/>
          </p:nvPr>
        </p:nvSpPr>
        <p:spPr bwMode="auto">
          <a:xfrm>
            <a:off x="3844279" y="6356350"/>
            <a:ext cx="26719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</p:spTree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>
        <a:spcBef>
          <a:spcPts val="0"/>
        </a:spcBef>
        <a:buNone/>
        <a:defRPr sz="4400" b="1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>
        <a:spcBef>
          <a:spcPts val="0"/>
        </a:spcBef>
        <a:buFont typeface="Arial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>
        <a:spcBef>
          <a:spcPts val="0"/>
        </a:spcBef>
        <a:buFont typeface="Arial"/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>
        <a:spcBef>
          <a:spcPts val="0"/>
        </a:spcBef>
        <a:buFont typeface="Arial"/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>
        <a:spcBef>
          <a:spcPts val="0"/>
        </a:spcBef>
        <a:buFont typeface="Arial"/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>
        <a:spcBef>
          <a:spcPts val="0"/>
        </a:spcBef>
        <a:buFont typeface="Arial"/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514599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>
        <a:spcBef>
          <a:spcPts val="0"/>
        </a:spcBef>
        <a:buFont typeface="Arial"/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>
        <a:defRPr sz="18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Заголовок 1" hidden="0"/>
          <p:cNvSpPr>
            <a:spLocks noGrp="1"/>
          </p:cNvSpPr>
          <p:nvPr isPhoto="0" userDrawn="0">
            <p:ph type="ctrTitle" hasCustomPrompt="0"/>
          </p:nvPr>
        </p:nvSpPr>
        <p:spPr bwMode="auto">
          <a:xfrm>
            <a:off x="685800" y="1340769"/>
            <a:ext cx="7772400" cy="3168351"/>
          </a:xfrm>
        </p:spPr>
        <p:txBody>
          <a:bodyPr/>
          <a:lstStyle/>
          <a:p>
            <a:pPr algn="ctr">
              <a:defRPr/>
            </a:pPr>
            <a:r>
              <a:rPr lang="ru-RU">
                <a:latin typeface="Cambria Math"/>
                <a:ea typeface="Cambria Math"/>
              </a:rPr>
              <a:t>Методическое сопровождение профессионального развития педагога.</a:t>
            </a:r>
            <a:endParaRPr lang="ru-RU">
              <a:latin typeface="Cambria Math"/>
              <a:ea typeface="Cambria Math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57200" y="1052736"/>
            <a:ext cx="8229600" cy="5073427"/>
          </a:xfrm>
        </p:spPr>
        <p:txBody>
          <a:bodyPr/>
          <a:lstStyle/>
          <a:p>
            <a:pPr marL="0" indent="0" algn="just">
              <a:buNone/>
              <a:defRPr/>
            </a:pPr>
            <a:r>
              <a:rPr lang="ru-RU" b="1"/>
              <a:t>Методическое сопровождение</a:t>
            </a:r>
            <a:r>
              <a:rPr lang="ru-RU"/>
              <a:t> – это процесс, направленный на разрешение актуальных для педагога проблем профессиональной деятельности, включающей актуализацию и диагностику существующих проблем, информационный поиск возможного пути решения проблемы, консультации на этапе формирования </a:t>
            </a:r>
            <a:r>
              <a:rPr lang="ru-RU" b="1"/>
              <a:t>индивидуальных образовательных маршрутов.</a:t>
            </a:r>
            <a:r>
              <a:rPr lang="ru-RU"/>
              <a:t>  </a:t>
            </a:r>
            <a:endParaRPr/>
          </a:p>
          <a:p>
            <a:pPr algn="just">
              <a:defRPr/>
            </a:pPr>
            <a:endParaRPr lang="ru-RU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57200" y="1700808"/>
            <a:ext cx="8435280" cy="4752528"/>
          </a:xfrm>
        </p:spPr>
        <p:txBody>
          <a:bodyPr/>
          <a:lstStyle/>
          <a:p>
            <a:pPr lvl="0">
              <a:lnSpc>
                <a:spcPct val="95000"/>
              </a:lnSpc>
              <a:defRPr/>
            </a:pPr>
            <a:r>
              <a:rPr lang="ru-RU" sz="2500"/>
              <a:t>курсы </a:t>
            </a:r>
            <a:r>
              <a:rPr lang="ru-RU" sz="2500"/>
              <a:t>повышения квалификации;</a:t>
            </a:r>
            <a:endParaRPr sz="2500"/>
          </a:p>
          <a:p>
            <a:pPr>
              <a:lnSpc>
                <a:spcPct val="80000"/>
              </a:lnSpc>
              <a:defRPr/>
            </a:pPr>
            <a:r>
              <a:rPr lang="ru-RU" sz="2500"/>
              <a:t>д</a:t>
            </a:r>
            <a:r>
              <a:rPr lang="ru-RU" sz="2500"/>
              <a:t>еятельность </a:t>
            </a:r>
            <a:r>
              <a:rPr lang="ru-RU" sz="2500"/>
              <a:t>педагога в профессиональном </a:t>
            </a:r>
            <a:r>
              <a:rPr lang="ru-RU" sz="2500"/>
              <a:t>сообществе;</a:t>
            </a:r>
            <a:endParaRPr sz="2500"/>
          </a:p>
          <a:p>
            <a:pPr>
              <a:lnSpc>
                <a:spcPct val="80000"/>
              </a:lnSpc>
              <a:defRPr/>
            </a:pPr>
            <a:r>
              <a:rPr lang="ru-RU" sz="2500"/>
              <a:t>корпоративное обучение; </a:t>
            </a:r>
            <a:endParaRPr sz="2500"/>
          </a:p>
          <a:p>
            <a:pPr lvl="0">
              <a:lnSpc>
                <a:spcPct val="80000"/>
              </a:lnSpc>
              <a:defRPr/>
            </a:pPr>
            <a:r>
              <a:rPr lang="ru-RU" sz="2500"/>
              <a:t>аттестация </a:t>
            </a:r>
            <a:r>
              <a:rPr lang="ru-RU" sz="2500"/>
              <a:t>педагогических работников;</a:t>
            </a:r>
            <a:endParaRPr sz="2500"/>
          </a:p>
          <a:p>
            <a:pPr lvl="0">
              <a:lnSpc>
                <a:spcPct val="80000"/>
              </a:lnSpc>
              <a:defRPr/>
            </a:pPr>
            <a:r>
              <a:rPr lang="ru-RU" sz="2500"/>
              <a:t>обобщение </a:t>
            </a:r>
            <a:r>
              <a:rPr lang="ru-RU" sz="2500"/>
              <a:t>и распространение педагогического опыта;</a:t>
            </a:r>
            <a:endParaRPr sz="2500"/>
          </a:p>
          <a:p>
            <a:pPr lvl="0">
              <a:lnSpc>
                <a:spcPct val="80000"/>
              </a:lnSpc>
              <a:defRPr/>
            </a:pPr>
            <a:r>
              <a:rPr lang="ru-RU" sz="2500"/>
              <a:t>участие </a:t>
            </a:r>
            <a:r>
              <a:rPr lang="ru-RU" sz="2500"/>
              <a:t>в конкурсах профессионального мастерства;</a:t>
            </a:r>
            <a:endParaRPr sz="2500"/>
          </a:p>
          <a:p>
            <a:pPr lvl="0">
              <a:lnSpc>
                <a:spcPct val="80000"/>
              </a:lnSpc>
              <a:defRPr/>
            </a:pPr>
            <a:r>
              <a:rPr lang="ru-RU" sz="2500"/>
              <a:t>посещение </a:t>
            </a:r>
            <a:r>
              <a:rPr lang="ru-RU" sz="2500"/>
              <a:t>и </a:t>
            </a:r>
            <a:r>
              <a:rPr lang="ru-RU" sz="2500"/>
              <a:t>взаимопосещение</a:t>
            </a:r>
            <a:r>
              <a:rPr lang="ru-RU" sz="2500"/>
              <a:t> уроков;</a:t>
            </a:r>
            <a:endParaRPr sz="2500"/>
          </a:p>
          <a:p>
            <a:pPr lvl="0">
              <a:lnSpc>
                <a:spcPct val="80000"/>
              </a:lnSpc>
              <a:defRPr/>
            </a:pPr>
            <a:r>
              <a:rPr lang="ru-RU" sz="2500"/>
              <a:t>индивидуальные консультации;</a:t>
            </a:r>
            <a:endParaRPr lang="ru-RU" sz="2500"/>
          </a:p>
          <a:p>
            <a:pPr>
              <a:lnSpc>
                <a:spcPct val="80000"/>
              </a:lnSpc>
              <a:defRPr/>
            </a:pPr>
            <a:r>
              <a:rPr lang="ru-RU" sz="2500"/>
              <a:t>индивидуальный </a:t>
            </a:r>
            <a:r>
              <a:rPr lang="ru-RU" sz="2500"/>
              <a:t>образовательный маршрут </a:t>
            </a:r>
            <a:r>
              <a:rPr lang="ru-RU" sz="2500"/>
              <a:t>педагога. </a:t>
            </a:r>
            <a:endParaRPr lang="ru-RU" sz="2500"/>
          </a:p>
        </p:txBody>
      </p:sp>
      <p:sp>
        <p:nvSpPr>
          <p:cNvPr id="5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>
            <a:noAutofit/>
          </a:bodyPr>
          <a:lstStyle/>
          <a:p>
            <a:pPr algn="ctr">
              <a:defRPr/>
            </a:pPr>
            <a:r>
              <a:rPr lang="ru-RU" sz="3600">
                <a:latin typeface="Cambria Math"/>
                <a:ea typeface="Cambria Math"/>
              </a:rPr>
              <a:t>М</a:t>
            </a:r>
            <a:r>
              <a:rPr lang="ru-RU" sz="3600">
                <a:latin typeface="Cambria Math"/>
                <a:ea typeface="Cambria Math"/>
              </a:rPr>
              <a:t>етодическое сопровождение педагога:</a:t>
            </a:r>
            <a:endParaRPr lang="ru-RU" sz="3600">
              <a:latin typeface="Cambria Math"/>
              <a:ea typeface="Cambria Math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57200" y="1600200"/>
            <a:ext cx="8507288" cy="4525963"/>
          </a:xfrm>
        </p:spPr>
        <p:txBody>
          <a:bodyPr/>
          <a:lstStyle/>
          <a:p>
            <a:pPr marL="0" indent="0">
              <a:lnSpc>
                <a:spcPct val="104999"/>
              </a:lnSpc>
              <a:buNone/>
              <a:defRPr/>
            </a:pPr>
            <a:r>
              <a:rPr lang="ru-RU" sz="2500"/>
              <a:t>7 </a:t>
            </a:r>
            <a:r>
              <a:rPr lang="ru-RU" sz="2500"/>
              <a:t>общеобразовательных учреждений, где работает 110 учителей. </a:t>
            </a:r>
            <a:endParaRPr sz="2500"/>
          </a:p>
          <a:p>
            <a:pPr>
              <a:lnSpc>
                <a:spcPct val="90000"/>
              </a:lnSpc>
              <a:defRPr/>
            </a:pPr>
            <a:r>
              <a:rPr lang="ru-RU" sz="2500"/>
              <a:t>84,5% педагогов с высшим профессиональным образованием; </a:t>
            </a:r>
            <a:endParaRPr sz="2500"/>
          </a:p>
          <a:p>
            <a:pPr>
              <a:lnSpc>
                <a:spcPct val="90000"/>
              </a:lnSpc>
              <a:defRPr/>
            </a:pPr>
            <a:r>
              <a:rPr lang="ru-RU" sz="2500"/>
              <a:t>11% педагогов имеют среднее профессиональное педагогическое образование;</a:t>
            </a:r>
            <a:endParaRPr sz="2500"/>
          </a:p>
          <a:p>
            <a:pPr>
              <a:lnSpc>
                <a:spcPct val="90000"/>
              </a:lnSpc>
              <a:defRPr/>
            </a:pPr>
            <a:r>
              <a:rPr lang="ru-RU" sz="2500"/>
              <a:t>70,9% педагогов имеют стаж работы от 20 лет и более;</a:t>
            </a:r>
            <a:endParaRPr sz="2500"/>
          </a:p>
          <a:p>
            <a:pPr>
              <a:lnSpc>
                <a:spcPct val="90000"/>
              </a:lnSpc>
              <a:defRPr/>
            </a:pPr>
            <a:r>
              <a:rPr lang="ru-RU" sz="2500"/>
              <a:t>8% педагогов имеют стаж работы от 0 до 5 </a:t>
            </a:r>
            <a:r>
              <a:rPr lang="ru-RU" sz="2500"/>
              <a:t>лет</a:t>
            </a:r>
            <a:r>
              <a:rPr lang="ru-RU" sz="2500"/>
              <a:t>;</a:t>
            </a:r>
            <a:endParaRPr lang="ru-RU" sz="2500"/>
          </a:p>
          <a:p>
            <a:pPr>
              <a:lnSpc>
                <a:spcPct val="90000"/>
              </a:lnSpc>
              <a:defRPr/>
            </a:pPr>
            <a:r>
              <a:rPr lang="ru-RU" sz="2500"/>
              <a:t>30 % учителей </a:t>
            </a:r>
            <a:r>
              <a:rPr lang="ru-RU" sz="2500"/>
              <a:t>имеют </a:t>
            </a:r>
            <a:r>
              <a:rPr lang="ru-RU" sz="2500"/>
              <a:t>высшую квалификационную </a:t>
            </a:r>
            <a:r>
              <a:rPr lang="ru-RU" sz="2500"/>
              <a:t>категорию</a:t>
            </a:r>
            <a:r>
              <a:rPr lang="ru-RU" sz="2500"/>
              <a:t>;</a:t>
            </a:r>
            <a:endParaRPr sz="2500"/>
          </a:p>
          <a:p>
            <a:pPr>
              <a:lnSpc>
                <a:spcPct val="90000"/>
              </a:lnSpc>
              <a:defRPr/>
            </a:pPr>
            <a:r>
              <a:rPr lang="ru-RU" sz="2500"/>
              <a:t>23% -1 квалификационную </a:t>
            </a:r>
            <a:r>
              <a:rPr lang="ru-RU" sz="2500"/>
              <a:t>категорию</a:t>
            </a:r>
            <a:r>
              <a:rPr lang="ru-RU" sz="2500"/>
              <a:t>.</a:t>
            </a:r>
            <a:endParaRPr sz="2500"/>
          </a:p>
          <a:p>
            <a:pPr>
              <a:lnSpc>
                <a:spcPct val="90000"/>
              </a:lnSpc>
              <a:defRPr/>
            </a:pPr>
            <a:endParaRPr lang="ru-RU" sz="2500"/>
          </a:p>
        </p:txBody>
      </p:sp>
      <p:sp>
        <p:nvSpPr>
          <p:cNvPr id="5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/>
        <p:txBody>
          <a:bodyPr/>
          <a:lstStyle/>
          <a:p>
            <a:pPr algn="ctr">
              <a:defRPr/>
            </a:pPr>
            <a:r>
              <a:rPr lang="ru-RU" sz="3600">
                <a:latin typeface="Cambria Math"/>
                <a:ea typeface="Cambria Math"/>
              </a:rPr>
              <a:t>Характеристика педагогического состава</a:t>
            </a:r>
            <a:endParaRPr lang="ru-RU" sz="3600">
              <a:latin typeface="Cambria Math"/>
              <a:ea typeface="Cambria Math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 hidden="0"/>
          <p:cNvGraphicFramePr>
            <a:graphicFrameLocks xmlns:a="http://schemas.openxmlformats.org/drawingml/2006/main" noGrp="1"/>
          </p:cNvGraphicFramePr>
          <p:nvPr isPhoto="0" userDrawn="0">
            <p:ph idx="1" hasCustomPrompt="0"/>
          </p:nvPr>
        </p:nvGraphicFramePr>
        <p:xfrm>
          <a:off x="251520" y="188638"/>
          <a:ext cx="8640959" cy="6436554"/>
        </p:xfrm>
        <a:graphic>
          <a:graphicData uri="http://schemas.openxmlformats.org/drawingml/2006/table">
            <a:tbl>
              <a:tblPr firstRow="1" firstCol="1" lastRow="0" lastCol="0" bandRow="1" bandCol="0">
                <a:tableStyleId>{EBE4F0DC-788E-6D4F-FB30-16CB08B28F85}</a:tableStyleId>
              </a:tblPr>
              <a:tblGrid>
                <a:gridCol w="2291889"/>
                <a:gridCol w="1648749"/>
                <a:gridCol w="2461896"/>
                <a:gridCol w="2238425"/>
              </a:tblGrid>
              <a:tr h="265546">
                <a:tc gridSpan="4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Участие педагогов в конкурсах профессионального мастерства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394135">
                <a:tc rowSpan="2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Наименование ОО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gridSpan="3"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Количество участников, из них победители/ призеры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  <a:tc hMerge="1">
                  <a:txBody>
                    <a:bodyPr/>
                    <a:p>
                      <a:endParaRPr/>
                    </a:p>
                  </a:txBody>
                </a:tc>
              </a:tr>
              <a:tr h="1168381">
                <a:tc vMerge="1">
                  <a:txBody>
                    <a:bodyPr/>
                    <a:p>
                      <a:pPr>
                        <a:defRPr/>
                      </a:pPr>
                      <a:endParaRPr lang="ru-RU"/>
                    </a:p>
                  </a:txBody>
                  <a:tcPr/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Учитель года 2017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Учитель года 2019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Конкурс на лучшую методическую разработку 2020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811871"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МКОУ "</a:t>
                      </a:r>
                      <a:r>
                        <a:rPr lang="ru-RU" sz="1600" b="1"/>
                        <a:t>Лахденпохская</a:t>
                      </a:r>
                      <a:r>
                        <a:rPr lang="ru-RU" sz="1600" b="1"/>
                        <a:t> СОШ"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2                                0/1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14                                                  0/1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38274"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МКОУ "</a:t>
                      </a:r>
                      <a:r>
                        <a:rPr lang="ru-RU" sz="1600" b="1"/>
                        <a:t>Ихальская</a:t>
                      </a:r>
                      <a:r>
                        <a:rPr lang="ru-RU" sz="1600" b="1"/>
                        <a:t> СОШ"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38274"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МКОУ "</a:t>
                      </a:r>
                      <a:r>
                        <a:rPr lang="ru-RU" sz="1600" b="1"/>
                        <a:t>Мийнальская</a:t>
                      </a:r>
                      <a:r>
                        <a:rPr lang="ru-RU" sz="1600" b="1"/>
                        <a:t> ООШ"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1                               1/0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3                                                    0/0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811871"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МКОУ "</a:t>
                      </a:r>
                      <a:r>
                        <a:rPr lang="ru-RU" sz="1600" b="1"/>
                        <a:t>Элисенваарская</a:t>
                      </a:r>
                      <a:r>
                        <a:rPr lang="ru-RU" sz="1600" b="1"/>
                        <a:t> СОШ"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1                                0/1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1                                                    1/0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38274"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МБОУ "</a:t>
                      </a:r>
                      <a:r>
                        <a:rPr lang="ru-RU" sz="1600" b="1"/>
                        <a:t>Куркиекская</a:t>
                      </a:r>
                      <a:r>
                        <a:rPr lang="ru-RU" sz="1600" b="1"/>
                        <a:t> СОШ"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1                             </a:t>
                      </a:r>
                      <a:r>
                        <a:rPr lang="ru-RU" sz="1600" b="1"/>
                        <a:t>   0/1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731806"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МОУ "</a:t>
                      </a:r>
                      <a:r>
                        <a:rPr lang="ru-RU" sz="1600" b="1"/>
                        <a:t>Райваттальская</a:t>
                      </a:r>
                      <a:r>
                        <a:rPr lang="ru-RU" sz="1600" b="1"/>
                        <a:t> СОШ"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1                             1/0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2                                                    1/1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  <a:tr h="538274">
                <a:tc>
                  <a:txBody>
                    <a:bodyPr/>
                    <a:p>
                      <a:pPr algn="ctr"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МКОУ "</a:t>
                      </a:r>
                      <a:r>
                        <a:rPr lang="ru-RU" sz="1600" b="1"/>
                        <a:t>Таунанская</a:t>
                      </a:r>
                      <a:r>
                        <a:rPr lang="ru-RU" sz="1600" b="1"/>
                        <a:t> НООШ"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1                              0/1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p>
                      <a:pPr>
                        <a:lnSpc>
                          <a:spcPct val="114999"/>
                        </a:lnSpc>
                        <a:spcAft>
                          <a:spcPts val="0"/>
                        </a:spcAft>
                        <a:defRPr/>
                      </a:pPr>
                      <a:r>
                        <a:rPr lang="ru-RU" sz="1600" b="1"/>
                        <a:t>0</a:t>
                      </a:r>
                      <a:endParaRPr lang="ru-RU" sz="1600" b="1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b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57200" y="2132856"/>
            <a:ext cx="8229600" cy="3993307"/>
          </a:xfrm>
        </p:spPr>
        <p:txBody>
          <a:bodyPr/>
          <a:lstStyle/>
          <a:p>
            <a:pPr>
              <a:lnSpc>
                <a:spcPct val="104999"/>
              </a:lnSpc>
              <a:defRPr/>
            </a:pPr>
            <a:r>
              <a:rPr lang="ru-RU" sz="2000"/>
              <a:t>Необходимость </a:t>
            </a:r>
            <a:r>
              <a:rPr lang="ru-RU" sz="2000"/>
              <a:t>привлечения молодых специалистов во все общеобразовательные организации района. </a:t>
            </a:r>
            <a:endParaRPr sz="2300"/>
          </a:p>
          <a:p>
            <a:pPr>
              <a:lnSpc>
                <a:spcPct val="90000"/>
              </a:lnSpc>
              <a:defRPr/>
            </a:pPr>
            <a:r>
              <a:rPr lang="ru-RU" sz="2000"/>
              <a:t>Необходимо </a:t>
            </a:r>
            <a:r>
              <a:rPr lang="ru-RU" sz="2000"/>
              <a:t>оказывать методическую помощь молодым учителям, с целью воспитания  чувства ответственности, желания остаться и работать в школе. Активней использовать педагогическое наставничество.</a:t>
            </a:r>
            <a:endParaRPr sz="2300"/>
          </a:p>
          <a:p>
            <a:pPr>
              <a:lnSpc>
                <a:spcPct val="90000"/>
              </a:lnSpc>
              <a:defRPr/>
            </a:pPr>
            <a:r>
              <a:rPr lang="ru-RU" sz="2000"/>
              <a:t>Н</a:t>
            </a:r>
            <a:r>
              <a:rPr lang="ru-RU" sz="2000"/>
              <a:t>еобходимо </a:t>
            </a:r>
            <a:r>
              <a:rPr lang="ru-RU" sz="2000"/>
              <a:t>рассмотреть вопрос повышения их профессиональной активности через систему стимулирования, как морально ,</a:t>
            </a:r>
            <a:r>
              <a:rPr lang="ru-RU" sz="2000"/>
              <a:t> </a:t>
            </a:r>
            <a:r>
              <a:rPr lang="ru-RU" sz="2000"/>
              <a:t>так и материально </a:t>
            </a:r>
            <a:r>
              <a:rPr lang="ru-RU" sz="2000"/>
              <a:t>.</a:t>
            </a:r>
            <a:endParaRPr sz="2300"/>
          </a:p>
          <a:p>
            <a:pPr>
              <a:lnSpc>
                <a:spcPct val="90000"/>
              </a:lnSpc>
              <a:defRPr/>
            </a:pPr>
            <a:r>
              <a:rPr lang="ru-RU" sz="2000"/>
              <a:t>Необходимо проводить целенаправленную подготовку учителей к аттестации, оказывая методическую </a:t>
            </a:r>
            <a:r>
              <a:rPr lang="ru-RU" sz="2000"/>
              <a:t>помощь.</a:t>
            </a:r>
            <a:endParaRPr sz="2300"/>
          </a:p>
          <a:p>
            <a:pPr>
              <a:lnSpc>
                <a:spcPct val="90000"/>
              </a:lnSpc>
              <a:defRPr/>
            </a:pPr>
            <a:r>
              <a:rPr lang="ru-RU" sz="2000"/>
              <a:t>Необходимо  активизировать работу по обобщению и распространению педагогического опыта.</a:t>
            </a:r>
            <a:endParaRPr lang="ru-RU" sz="2000"/>
          </a:p>
        </p:txBody>
      </p:sp>
      <p:sp>
        <p:nvSpPr>
          <p:cNvPr id="5" name="Заголовок 1" hidden="0"/>
          <p:cNvSpPr>
            <a:spLocks noGrp="1"/>
          </p:cNvSpPr>
          <p:nvPr isPhoto="0" userDrawn="0">
            <p:ph type="title" hasCustomPrompt="0"/>
          </p:nvPr>
        </p:nvSpPr>
        <p:spPr bwMode="auto">
          <a:xfrm>
            <a:off x="457200" y="274638"/>
            <a:ext cx="8229600" cy="1498178"/>
          </a:xfrm>
        </p:spPr>
        <p:txBody>
          <a:bodyPr>
            <a:noAutofit/>
          </a:bodyPr>
          <a:lstStyle/>
          <a:p>
            <a:pPr algn="ctr">
              <a:defRPr/>
            </a:pPr>
            <a:r>
              <a:rPr lang="ru-RU" sz="3600">
                <a:latin typeface="Cambria Math"/>
                <a:ea typeface="Cambria Math"/>
              </a:rPr>
              <a:t>Направления </a:t>
            </a:r>
            <a:r>
              <a:rPr lang="ru-RU" sz="3600">
                <a:latin typeface="Cambria Math"/>
                <a:ea typeface="Cambria Math"/>
              </a:rPr>
              <a:t>работы по методическому сопровождению педагогических </a:t>
            </a:r>
            <a:r>
              <a:rPr lang="ru-RU" sz="3600">
                <a:latin typeface="Cambria Math"/>
                <a:ea typeface="Cambria Math"/>
              </a:rPr>
              <a:t>работников.</a:t>
            </a:r>
            <a:endParaRPr lang="ru-RU" sz="3600">
              <a:latin typeface="Cambria Math"/>
              <a:ea typeface="Cambria Math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w="http://schemas.openxmlformats.org/wordprocessingml/2006/main" showMasterPhAnim="0" show="1">
  <p:cSld name="">
    <p:spTree>
      <p:nvGrpSpPr>
        <p:cNvPr id="1" name="" hidden="0"/>
        <p:cNvGrpSpPr/>
        <p:nvPr isPhoto="0" userDrawn="0"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4" name="Объект 2" hidden="0"/>
          <p:cNvSpPr>
            <a:spLocks noGrp="1"/>
          </p:cNvSpPr>
          <p:nvPr isPhoto="0" userDrawn="0">
            <p:ph idx="1" hasCustomPrompt="0"/>
          </p:nvPr>
        </p:nvSpPr>
        <p:spPr bwMode="auto">
          <a:xfrm>
            <a:off x="457200" y="404664"/>
            <a:ext cx="8229600" cy="5721499"/>
          </a:xfrm>
        </p:spPr>
        <p:txBody>
          <a:bodyPr/>
          <a:lstStyle/>
          <a:p>
            <a:pPr marL="0" indent="0" algn="ctr">
              <a:buNone/>
              <a:defRPr/>
            </a:pPr>
            <a:endParaRPr lang="ru-RU"/>
          </a:p>
          <a:p>
            <a:pPr marL="0" indent="0" algn="ctr">
              <a:buNone/>
              <a:defRPr/>
            </a:pPr>
            <a:endParaRPr lang="ru-RU"/>
          </a:p>
          <a:p>
            <a:pPr marL="0" indent="0" algn="ctr">
              <a:buNone/>
              <a:defRPr/>
            </a:pPr>
            <a:endParaRPr lang="ru-RU"/>
          </a:p>
          <a:p>
            <a:pPr marL="0" indent="0" algn="ctr">
              <a:buNone/>
              <a:defRPr/>
            </a:pPr>
            <a:r>
              <a:rPr lang="ru-RU" sz="4400">
                <a:latin typeface="Cambria Math"/>
                <a:ea typeface="Cambria Math"/>
              </a:rPr>
              <a:t>Качественное </a:t>
            </a:r>
            <a:r>
              <a:rPr lang="ru-RU" sz="4400">
                <a:latin typeface="Cambria Math"/>
                <a:ea typeface="Cambria Math"/>
              </a:rPr>
              <a:t>методическое сопровождение обеспечивает условия для становления учителя-профессионала.</a:t>
            </a:r>
            <a:endParaRPr/>
          </a:p>
          <a:p>
            <a:pPr>
              <a:defRPr/>
            </a:pPr>
            <a:endParaRPr lang="ru-RU" sz="4400">
              <a:latin typeface="Cambria Math"/>
              <a:ea typeface="Cambria Math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2000" advClick="1"/>
    </mc:Choice>
    <mc:Fallback>
      <p:transition advClick="1"/>
    </mc:Fallback>
  </mc:AlternateContent>
</p:sld>
</file>

<file path=ppt/theme/_rels/theme1.xml.rels><?xml version="1.0" encoding="UTF-8" standalone="yes"?><Relationships xmlns="http://schemas.openxmlformats.org/package/2006/relationships"></Relationships>
</file>

<file path=ppt/theme/theme1.xml><?xml version="1.0" encoding="utf-8"?>
<a:theme xmlns:a="http://schemas.openxmlformats.org/drawingml/2006/main" xmlns:r="http://schemas.openxmlformats.org/officeDocument/2006/relationships" xmlns:p="http://schemas.openxmlformats.org/presentationml/2006/main" name="Corner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Стандартная">
      <a:fillStyleLst>
        <a:solidFill>
          <a:schemeClr val="phClr"/>
        </a:solidFill>
        <a:gradFill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/>
        </a:gradFill>
        <a:gradFill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/>
        </a:gradFill>
      </a:bgFillStyleLst>
    </a:fmtScheme>
  </a:themeElements>
  <a:objectDefaults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0</TotalTime>
  <Words>0</Words>
  <Application>ONLYOFFICE/5.4.2.30</Application>
  <DocSecurity>0</DocSecurity>
  <PresentationFormat>Экран (4:3)</PresentationFormat>
  <Paragraphs>0</Paragraphs>
  <Slides>7</Slides>
  <Notes>7</Notes>
  <HiddenSlides>0</HiddenSlides>
  <MMClips>2</MMClips>
  <ScaleCrop>0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Theme 1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Manager/>
  <Company>SPecialiST RePack</Company>
  <LinksUpToDate>0</LinksUpToDate>
  <SharedDoc>0</SharedDoc>
  <HyperlinkBase/>
  <HyperlinksChanged>0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Методическое сопровождение профессионального развития педагога.</dc:title>
  <dc:subject/>
  <dc:creator>Давыдов</dc:creator>
  <cp:keywords/>
  <dc:description/>
  <dc:identifier/>
  <dc:language/>
  <cp:lastModifiedBy/>
  <cp:revision>8</cp:revision>
  <dcterms:created xsi:type="dcterms:W3CDTF">2021-01-17T08:06:25Z</dcterms:created>
  <dcterms:modified xsi:type="dcterms:W3CDTF">2021-01-19T05:59:09Z</dcterms:modified>
  <cp:category/>
  <cp:contentStatus/>
  <cp:version/>
</cp:coreProperties>
</file>