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2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1055;&#1086;&#1083;&#1100;&#1079;&#1086;&#1074;&#1072;&#1090;&#1077;&#1083;&#1100;\&#1052;&#1086;&#1080;%20&#1076;&#1086;&#1082;&#1091;&#1084;&#1077;&#1085;&#1090;&#1099;\&#1050;&#1085;&#1080;&#1075;&#1072;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1055;&#1086;&#1083;&#1100;&#1079;&#1086;&#1074;&#1072;&#1090;&#1077;&#1083;&#1100;\&#1052;&#1086;&#1080;%20&#1076;&#1086;&#1082;&#1091;&#1084;&#1077;&#1085;&#1090;&#1099;\&#1050;&#1085;&#1080;&#1075;&#1072;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1055;&#1086;&#1083;&#1100;&#1079;&#1086;&#1074;&#1072;&#1090;&#1077;&#1083;&#1100;\&#1052;&#1086;&#1080;%20&#1076;&#1086;&#1082;&#1091;&#1084;&#1077;&#1085;&#1090;&#1099;\&#1050;&#1085;&#1080;&#1075;&#1072;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1055;&#1086;&#1083;&#1100;&#1079;&#1086;&#1074;&#1072;&#1090;&#1077;&#1083;&#1100;\&#1052;&#1086;&#1080;%20&#1076;&#1086;&#1082;&#1091;&#1084;&#1077;&#1085;&#1090;&#1099;\&#1050;&#1085;&#1080;&#1075;&#1072;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1055;&#1086;&#1083;&#1100;&#1079;&#1086;&#1074;&#1072;&#1090;&#1077;&#1083;&#1100;\&#1056;&#1072;&#1073;&#1086;&#1095;&#1080;&#1081;%20&#1089;&#1090;&#1086;&#1083;\&#1050;&#1085;&#1080;&#1075;&#1072;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1055;&#1086;&#1083;&#1100;&#1079;&#1086;&#1074;&#1072;&#1090;&#1077;&#1083;&#1100;\&#1056;&#1072;&#1073;&#1086;&#1095;&#1080;&#1081;%20&#1089;&#1090;&#1086;&#1083;\&#1050;&#1085;&#1080;&#1075;&#1072;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dLbl>
              <c:idx val="0"/>
              <c:layout>
                <c:manualLayout>
                  <c:x val="1.8518518518518517E-2"/>
                  <c:y val="-5.1152154888971804E-2"/>
                </c:manualLayout>
              </c:layout>
              <c:showLegendKey val="0"/>
              <c:showVal val="1"/>
              <c:showCatName val="0"/>
              <c:showSerName val="0"/>
              <c:showPercent val="0"/>
              <c:showBubbleSize val="0"/>
            </c:dLbl>
            <c:dLbl>
              <c:idx val="1"/>
              <c:layout>
                <c:manualLayout>
                  <c:x val="1.4197530864197531E-2"/>
                  <c:y val="-3.4531600074292089E-2"/>
                </c:manualLayout>
              </c:layout>
              <c:showLegendKey val="0"/>
              <c:showVal val="1"/>
              <c:showCatName val="0"/>
              <c:showSerName val="0"/>
              <c:showPercent val="0"/>
              <c:showBubbleSize val="0"/>
            </c:dLbl>
            <c:dLbl>
              <c:idx val="2"/>
              <c:layout>
                <c:manualLayout>
                  <c:x val="2.2222222222222223E-2"/>
                  <c:y val="-1.5937661572750197E-2"/>
                </c:manualLayout>
              </c:layout>
              <c:showLegendKey val="0"/>
              <c:showVal val="1"/>
              <c:showCatName val="0"/>
              <c:showSerName val="0"/>
              <c:showPercent val="0"/>
              <c:showBubbleSize val="0"/>
            </c:dLbl>
            <c:dLbl>
              <c:idx val="3"/>
              <c:layout>
                <c:manualLayout>
                  <c:x val="1.9135802469135803E-2"/>
                  <c:y val="-5.244264533390447E-2"/>
                </c:manualLayout>
              </c:layout>
              <c:showLegendKey val="0"/>
              <c:showVal val="1"/>
              <c:showCatName val="0"/>
              <c:showSerName val="0"/>
              <c:showPercent val="0"/>
              <c:showBubbleSize val="0"/>
            </c:dLbl>
            <c:txPr>
              <a:bodyPr/>
              <a:lstStyle/>
              <a:p>
                <a:pPr>
                  <a:defRPr sz="1500" b="1" i="0" baseline="0"/>
                </a:pPr>
                <a:endParaRPr lang="ru-RU"/>
              </a:p>
            </c:txPr>
            <c:showLegendKey val="0"/>
            <c:showVal val="0"/>
            <c:showCatName val="0"/>
            <c:showSerName val="0"/>
            <c:showPercent val="0"/>
            <c:showBubbleSize val="0"/>
          </c:dLbls>
          <c:cat>
            <c:strRef>
              <c:f>'Русский язык'!$A$3:$A$6</c:f>
              <c:strCache>
                <c:ptCount val="4"/>
                <c:pt idx="0">
                  <c:v>0- 35 баллов</c:v>
                </c:pt>
                <c:pt idx="1">
                  <c:v>36-60 баллов</c:v>
                </c:pt>
                <c:pt idx="2">
                  <c:v>61-80 балла</c:v>
                </c:pt>
                <c:pt idx="3">
                  <c:v>81-100 баллов</c:v>
                </c:pt>
              </c:strCache>
            </c:strRef>
          </c:cat>
          <c:val>
            <c:numRef>
              <c:f>'Русский язык'!$B$3:$B$6</c:f>
              <c:numCache>
                <c:formatCode>General</c:formatCode>
                <c:ptCount val="4"/>
                <c:pt idx="0">
                  <c:v>0</c:v>
                </c:pt>
                <c:pt idx="1">
                  <c:v>6</c:v>
                </c:pt>
                <c:pt idx="2">
                  <c:v>18</c:v>
                </c:pt>
                <c:pt idx="3">
                  <c:v>8</c:v>
                </c:pt>
              </c:numCache>
            </c:numRef>
          </c:val>
        </c:ser>
        <c:dLbls>
          <c:showLegendKey val="0"/>
          <c:showVal val="0"/>
          <c:showCatName val="0"/>
          <c:showSerName val="0"/>
          <c:showPercent val="0"/>
          <c:showBubbleSize val="0"/>
        </c:dLbls>
        <c:gapWidth val="150"/>
        <c:shape val="box"/>
        <c:axId val="116637056"/>
        <c:axId val="117122176"/>
        <c:axId val="0"/>
      </c:bar3DChart>
      <c:catAx>
        <c:axId val="116637056"/>
        <c:scaling>
          <c:orientation val="minMax"/>
        </c:scaling>
        <c:delete val="0"/>
        <c:axPos val="b"/>
        <c:majorTickMark val="out"/>
        <c:minorTickMark val="none"/>
        <c:tickLblPos val="nextTo"/>
        <c:txPr>
          <a:bodyPr/>
          <a:lstStyle/>
          <a:p>
            <a:pPr>
              <a:defRPr sz="1500" b="1" i="0" baseline="0"/>
            </a:pPr>
            <a:endParaRPr lang="ru-RU"/>
          </a:p>
        </c:txPr>
        <c:crossAx val="117122176"/>
        <c:crosses val="autoZero"/>
        <c:auto val="1"/>
        <c:lblAlgn val="ctr"/>
        <c:lblOffset val="100"/>
        <c:noMultiLvlLbl val="0"/>
      </c:catAx>
      <c:valAx>
        <c:axId val="117122176"/>
        <c:scaling>
          <c:orientation val="minMax"/>
        </c:scaling>
        <c:delete val="0"/>
        <c:axPos val="l"/>
        <c:majorGridlines/>
        <c:numFmt formatCode="General" sourceLinked="1"/>
        <c:majorTickMark val="out"/>
        <c:minorTickMark val="none"/>
        <c:tickLblPos val="nextTo"/>
        <c:crossAx val="11663705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'Русский язык'!$B$8</c:f>
              <c:strCache>
                <c:ptCount val="1"/>
                <c:pt idx="0">
                  <c:v>2018</c:v>
                </c:pt>
              </c:strCache>
            </c:strRef>
          </c:tx>
          <c:invertIfNegative val="0"/>
          <c:dLbls>
            <c:dLbl>
              <c:idx val="1"/>
              <c:layout>
                <c:manualLayout>
                  <c:x val="1.6975308641975308E-2"/>
                  <c:y val="0"/>
                </c:manualLayout>
              </c:layout>
              <c:showLegendKey val="0"/>
              <c:showVal val="1"/>
              <c:showCatName val="0"/>
              <c:showSerName val="0"/>
              <c:showPercent val="0"/>
              <c:showBubbleSize val="0"/>
            </c:dLbl>
            <c:dLbl>
              <c:idx val="2"/>
              <c:layout>
                <c:manualLayout>
                  <c:x val="-2.500000000000005E-2"/>
                  <c:y val="9.2592592592592587E-3"/>
                </c:manualLayout>
              </c:layout>
              <c:showLegendKey val="0"/>
              <c:showVal val="1"/>
              <c:showCatName val="0"/>
              <c:showSerName val="0"/>
              <c:showPercent val="0"/>
              <c:showBubbleSize val="0"/>
            </c:dLbl>
            <c:dLbl>
              <c:idx val="3"/>
              <c:layout>
                <c:manualLayout>
                  <c:x val="-1.1111111111111112E-2"/>
                  <c:y val="0"/>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'Русский язык'!$A$9:$A$12</c:f>
              <c:strCache>
                <c:ptCount val="4"/>
                <c:pt idx="0">
                  <c:v>ниже минимального</c:v>
                </c:pt>
                <c:pt idx="1">
                  <c:v>от минимального до 60 баллов</c:v>
                </c:pt>
                <c:pt idx="2">
                  <c:v>61-80 баллов</c:v>
                </c:pt>
                <c:pt idx="3">
                  <c:v>81- 99 баллов</c:v>
                </c:pt>
              </c:strCache>
            </c:strRef>
          </c:cat>
          <c:val>
            <c:numRef>
              <c:f>'Русский язык'!$B$9:$B$12</c:f>
              <c:numCache>
                <c:formatCode>General</c:formatCode>
                <c:ptCount val="4"/>
                <c:pt idx="0">
                  <c:v>0</c:v>
                </c:pt>
                <c:pt idx="1">
                  <c:v>33.799999999999997</c:v>
                </c:pt>
                <c:pt idx="2">
                  <c:v>45.9</c:v>
                </c:pt>
                <c:pt idx="3">
                  <c:v>20.3</c:v>
                </c:pt>
              </c:numCache>
            </c:numRef>
          </c:val>
        </c:ser>
        <c:ser>
          <c:idx val="1"/>
          <c:order val="1"/>
          <c:tx>
            <c:strRef>
              <c:f>'Русский язык'!$C$8</c:f>
              <c:strCache>
                <c:ptCount val="1"/>
                <c:pt idx="0">
                  <c:v>2019</c:v>
                </c:pt>
              </c:strCache>
            </c:strRef>
          </c:tx>
          <c:invertIfNegative val="0"/>
          <c:dLbls>
            <c:dLbl>
              <c:idx val="3"/>
              <c:layout>
                <c:manualLayout>
                  <c:x val="1.9444444444444445E-2"/>
                  <c:y val="0"/>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'Русский язык'!$A$9:$A$12</c:f>
              <c:strCache>
                <c:ptCount val="4"/>
                <c:pt idx="0">
                  <c:v>ниже минимального</c:v>
                </c:pt>
                <c:pt idx="1">
                  <c:v>от минимального до 60 баллов</c:v>
                </c:pt>
                <c:pt idx="2">
                  <c:v>61-80 баллов</c:v>
                </c:pt>
                <c:pt idx="3">
                  <c:v>81- 99 баллов</c:v>
                </c:pt>
              </c:strCache>
            </c:strRef>
          </c:cat>
          <c:val>
            <c:numRef>
              <c:f>'Русский язык'!$C$9:$C$12</c:f>
              <c:numCache>
                <c:formatCode>General</c:formatCode>
                <c:ptCount val="4"/>
                <c:pt idx="0">
                  <c:v>0</c:v>
                </c:pt>
                <c:pt idx="1">
                  <c:v>15</c:v>
                </c:pt>
                <c:pt idx="2">
                  <c:v>53.3</c:v>
                </c:pt>
                <c:pt idx="3">
                  <c:v>31.7</c:v>
                </c:pt>
              </c:numCache>
            </c:numRef>
          </c:val>
        </c:ser>
        <c:ser>
          <c:idx val="2"/>
          <c:order val="2"/>
          <c:tx>
            <c:strRef>
              <c:f>'Русский язык'!$D$8</c:f>
              <c:strCache>
                <c:ptCount val="1"/>
                <c:pt idx="0">
                  <c:v>2020</c:v>
                </c:pt>
              </c:strCache>
            </c:strRef>
          </c:tx>
          <c:invertIfNegative val="0"/>
          <c:dLbls>
            <c:dLbl>
              <c:idx val="1"/>
              <c:layout>
                <c:manualLayout>
                  <c:x val="2.7777777777777776E-2"/>
                  <c:y val="0"/>
                </c:manualLayout>
              </c:layout>
              <c:showLegendKey val="0"/>
              <c:showVal val="1"/>
              <c:showCatName val="0"/>
              <c:showSerName val="0"/>
              <c:showPercent val="0"/>
              <c:showBubbleSize val="0"/>
            </c:dLbl>
            <c:dLbl>
              <c:idx val="2"/>
              <c:layout>
                <c:manualLayout>
                  <c:x val="3.3333333333333333E-2"/>
                  <c:y val="0"/>
                </c:manualLayout>
              </c:layout>
              <c:showLegendKey val="0"/>
              <c:showVal val="1"/>
              <c:showCatName val="0"/>
              <c:showSerName val="0"/>
              <c:showPercent val="0"/>
              <c:showBubbleSize val="0"/>
            </c:dLbl>
            <c:dLbl>
              <c:idx val="3"/>
              <c:layout>
                <c:manualLayout>
                  <c:x val="4.4444444444444446E-2"/>
                  <c:y val="0"/>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'Русский язык'!$A$9:$A$12</c:f>
              <c:strCache>
                <c:ptCount val="4"/>
                <c:pt idx="0">
                  <c:v>ниже минимального</c:v>
                </c:pt>
                <c:pt idx="1">
                  <c:v>от минимального до 60 баллов</c:v>
                </c:pt>
                <c:pt idx="2">
                  <c:v>61-80 баллов</c:v>
                </c:pt>
                <c:pt idx="3">
                  <c:v>81- 99 баллов</c:v>
                </c:pt>
              </c:strCache>
            </c:strRef>
          </c:cat>
          <c:val>
            <c:numRef>
              <c:f>'Русский язык'!$D$9:$D$12</c:f>
              <c:numCache>
                <c:formatCode>General</c:formatCode>
                <c:ptCount val="4"/>
                <c:pt idx="0">
                  <c:v>0</c:v>
                </c:pt>
                <c:pt idx="1">
                  <c:v>18.8</c:v>
                </c:pt>
                <c:pt idx="2">
                  <c:v>56.3</c:v>
                </c:pt>
                <c:pt idx="3">
                  <c:v>25</c:v>
                </c:pt>
              </c:numCache>
            </c:numRef>
          </c:val>
        </c:ser>
        <c:dLbls>
          <c:showLegendKey val="0"/>
          <c:showVal val="0"/>
          <c:showCatName val="0"/>
          <c:showSerName val="0"/>
          <c:showPercent val="0"/>
          <c:showBubbleSize val="0"/>
        </c:dLbls>
        <c:gapWidth val="150"/>
        <c:shape val="box"/>
        <c:axId val="62268160"/>
        <c:axId val="62269696"/>
        <c:axId val="0"/>
      </c:bar3DChart>
      <c:catAx>
        <c:axId val="62268160"/>
        <c:scaling>
          <c:orientation val="minMax"/>
        </c:scaling>
        <c:delete val="0"/>
        <c:axPos val="b"/>
        <c:majorTickMark val="out"/>
        <c:minorTickMark val="none"/>
        <c:tickLblPos val="nextTo"/>
        <c:txPr>
          <a:bodyPr/>
          <a:lstStyle/>
          <a:p>
            <a:pPr>
              <a:defRPr sz="1500" b="1" i="0" baseline="0"/>
            </a:pPr>
            <a:endParaRPr lang="ru-RU"/>
          </a:p>
        </c:txPr>
        <c:crossAx val="62269696"/>
        <c:crosses val="autoZero"/>
        <c:auto val="1"/>
        <c:lblAlgn val="ctr"/>
        <c:lblOffset val="100"/>
        <c:noMultiLvlLbl val="0"/>
      </c:catAx>
      <c:valAx>
        <c:axId val="62269696"/>
        <c:scaling>
          <c:orientation val="minMax"/>
        </c:scaling>
        <c:delete val="0"/>
        <c:axPos val="l"/>
        <c:majorGridlines/>
        <c:numFmt formatCode="General" sourceLinked="1"/>
        <c:majorTickMark val="out"/>
        <c:minorTickMark val="none"/>
        <c:tickLblPos val="nextTo"/>
        <c:crossAx val="6226816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dLbl>
              <c:idx val="0"/>
              <c:layout>
                <c:manualLayout>
                  <c:x val="1.4506172839506172E-2"/>
                  <c:y val="-2.8901473564852388E-2"/>
                </c:manualLayout>
              </c:layout>
              <c:showLegendKey val="0"/>
              <c:showVal val="1"/>
              <c:showCatName val="0"/>
              <c:showSerName val="0"/>
              <c:showPercent val="0"/>
              <c:showBubbleSize val="0"/>
            </c:dLbl>
            <c:dLbl>
              <c:idx val="1"/>
              <c:layout>
                <c:manualLayout>
                  <c:x val="1.8209876543209876E-2"/>
                  <c:y val="0"/>
                </c:manualLayout>
              </c:layout>
              <c:showLegendKey val="0"/>
              <c:showVal val="1"/>
              <c:showCatName val="0"/>
              <c:showSerName val="0"/>
              <c:showPercent val="0"/>
              <c:showBubbleSize val="0"/>
            </c:dLbl>
            <c:dLbl>
              <c:idx val="2"/>
              <c:layout>
                <c:manualLayout>
                  <c:x val="2.0370370370370372E-2"/>
                  <c:y val="-1.6836195965366927E-2"/>
                </c:manualLayout>
              </c:layout>
              <c:showLegendKey val="0"/>
              <c:showVal val="1"/>
              <c:showCatName val="0"/>
              <c:showSerName val="0"/>
              <c:showPercent val="0"/>
              <c:showBubbleSize val="0"/>
            </c:dLbl>
            <c:dLbl>
              <c:idx val="3"/>
              <c:layout>
                <c:manualLayout>
                  <c:x val="2.3148148148148147E-2"/>
                  <c:y val="-3.0866359269839369E-2"/>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'Математика (профильная)'!$A$3:$A$6</c:f>
              <c:strCache>
                <c:ptCount val="4"/>
                <c:pt idx="0">
                  <c:v>0-26 баллов</c:v>
                </c:pt>
                <c:pt idx="1">
                  <c:v>27-60 баллов</c:v>
                </c:pt>
                <c:pt idx="2">
                  <c:v>61-80 баллов</c:v>
                </c:pt>
                <c:pt idx="3">
                  <c:v>81-99 баллов</c:v>
                </c:pt>
              </c:strCache>
            </c:strRef>
          </c:cat>
          <c:val>
            <c:numRef>
              <c:f>'Математика (профильная)'!$B$3:$B$6</c:f>
              <c:numCache>
                <c:formatCode>General</c:formatCode>
                <c:ptCount val="4"/>
                <c:pt idx="0">
                  <c:v>0</c:v>
                </c:pt>
                <c:pt idx="1">
                  <c:v>9</c:v>
                </c:pt>
                <c:pt idx="2">
                  <c:v>9</c:v>
                </c:pt>
                <c:pt idx="3">
                  <c:v>0</c:v>
                </c:pt>
              </c:numCache>
            </c:numRef>
          </c:val>
        </c:ser>
        <c:dLbls>
          <c:showLegendKey val="0"/>
          <c:showVal val="0"/>
          <c:showCatName val="0"/>
          <c:showSerName val="0"/>
          <c:showPercent val="0"/>
          <c:showBubbleSize val="0"/>
        </c:dLbls>
        <c:gapWidth val="150"/>
        <c:shape val="box"/>
        <c:axId val="62335232"/>
        <c:axId val="71714304"/>
        <c:axId val="0"/>
      </c:bar3DChart>
      <c:catAx>
        <c:axId val="62335232"/>
        <c:scaling>
          <c:orientation val="minMax"/>
        </c:scaling>
        <c:delete val="0"/>
        <c:axPos val="b"/>
        <c:majorTickMark val="out"/>
        <c:minorTickMark val="none"/>
        <c:tickLblPos val="nextTo"/>
        <c:txPr>
          <a:bodyPr/>
          <a:lstStyle/>
          <a:p>
            <a:pPr>
              <a:defRPr sz="1500" b="1" i="0" baseline="0"/>
            </a:pPr>
            <a:endParaRPr lang="ru-RU"/>
          </a:p>
        </c:txPr>
        <c:crossAx val="71714304"/>
        <c:crosses val="autoZero"/>
        <c:auto val="1"/>
        <c:lblAlgn val="ctr"/>
        <c:lblOffset val="100"/>
        <c:noMultiLvlLbl val="0"/>
      </c:catAx>
      <c:valAx>
        <c:axId val="71714304"/>
        <c:scaling>
          <c:orientation val="minMax"/>
        </c:scaling>
        <c:delete val="0"/>
        <c:axPos val="l"/>
        <c:majorGridlines/>
        <c:numFmt formatCode="General" sourceLinked="1"/>
        <c:majorTickMark val="out"/>
        <c:minorTickMark val="none"/>
        <c:tickLblPos val="nextTo"/>
        <c:crossAx val="62335232"/>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'Математика (профильная)'!$B$14</c:f>
              <c:strCache>
                <c:ptCount val="1"/>
                <c:pt idx="0">
                  <c:v>2018</c:v>
                </c:pt>
              </c:strCache>
            </c:strRef>
          </c:tx>
          <c:invertIfNegative val="0"/>
          <c:dLbls>
            <c:dLbl>
              <c:idx val="0"/>
              <c:layout>
                <c:manualLayout>
                  <c:x val="-2.4096385542168676E-2"/>
                  <c:y val="1.0309278350515401E-2"/>
                </c:manualLayout>
              </c:layout>
              <c:showLegendKey val="0"/>
              <c:showVal val="1"/>
              <c:showCatName val="0"/>
              <c:showSerName val="0"/>
              <c:showPercent val="0"/>
              <c:showBubbleSize val="0"/>
            </c:dLbl>
            <c:dLbl>
              <c:idx val="2"/>
              <c:layout>
                <c:manualLayout>
                  <c:x val="-1.0709504685408299E-2"/>
                  <c:y val="6.8728522336769758E-3"/>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'Математика (профильная)'!$A$15:$A$18</c:f>
              <c:strCache>
                <c:ptCount val="4"/>
                <c:pt idx="0">
                  <c:v>ниже минимального</c:v>
                </c:pt>
                <c:pt idx="1">
                  <c:v>от минимального до 60 баллов</c:v>
                </c:pt>
                <c:pt idx="2">
                  <c:v>61-80 баллов</c:v>
                </c:pt>
                <c:pt idx="3">
                  <c:v>81- 99 баллов</c:v>
                </c:pt>
              </c:strCache>
            </c:strRef>
          </c:cat>
          <c:val>
            <c:numRef>
              <c:f>'Математика (профильная)'!$B$15:$B$18</c:f>
              <c:numCache>
                <c:formatCode>General</c:formatCode>
                <c:ptCount val="4"/>
                <c:pt idx="0">
                  <c:v>3.2</c:v>
                </c:pt>
                <c:pt idx="1">
                  <c:v>58.1</c:v>
                </c:pt>
                <c:pt idx="2">
                  <c:v>35.5</c:v>
                </c:pt>
                <c:pt idx="3">
                  <c:v>3.2</c:v>
                </c:pt>
              </c:numCache>
            </c:numRef>
          </c:val>
        </c:ser>
        <c:ser>
          <c:idx val="1"/>
          <c:order val="1"/>
          <c:tx>
            <c:strRef>
              <c:f>'Математика (профильная)'!$C$14</c:f>
              <c:strCache>
                <c:ptCount val="1"/>
                <c:pt idx="0">
                  <c:v>2019</c:v>
                </c:pt>
              </c:strCache>
            </c:strRef>
          </c:tx>
          <c:invertIfNegative val="0"/>
          <c:dLbls>
            <c:dLbl>
              <c:idx val="3"/>
              <c:layout>
                <c:manualLayout>
                  <c:x val="1.6064257028112448E-2"/>
                  <c:y val="0"/>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'Математика (профильная)'!$A$15:$A$18</c:f>
              <c:strCache>
                <c:ptCount val="4"/>
                <c:pt idx="0">
                  <c:v>ниже минимального</c:v>
                </c:pt>
                <c:pt idx="1">
                  <c:v>от минимального до 60 баллов</c:v>
                </c:pt>
                <c:pt idx="2">
                  <c:v>61-80 баллов</c:v>
                </c:pt>
                <c:pt idx="3">
                  <c:v>81- 99 баллов</c:v>
                </c:pt>
              </c:strCache>
            </c:strRef>
          </c:cat>
          <c:val>
            <c:numRef>
              <c:f>'Математика (профильная)'!$C$15:$C$18</c:f>
              <c:numCache>
                <c:formatCode>General</c:formatCode>
                <c:ptCount val="4"/>
                <c:pt idx="0">
                  <c:v>8.1</c:v>
                </c:pt>
                <c:pt idx="1">
                  <c:v>45.9</c:v>
                </c:pt>
                <c:pt idx="2">
                  <c:v>45.9</c:v>
                </c:pt>
                <c:pt idx="3">
                  <c:v>0</c:v>
                </c:pt>
              </c:numCache>
            </c:numRef>
          </c:val>
        </c:ser>
        <c:ser>
          <c:idx val="2"/>
          <c:order val="2"/>
          <c:tx>
            <c:strRef>
              <c:f>'Математика (профильная)'!$D$14</c:f>
              <c:strCache>
                <c:ptCount val="1"/>
                <c:pt idx="0">
                  <c:v>2020</c:v>
                </c:pt>
              </c:strCache>
            </c:strRef>
          </c:tx>
          <c:invertIfNegative val="0"/>
          <c:dLbls>
            <c:dLbl>
              <c:idx val="0"/>
              <c:layout>
                <c:manualLayout>
                  <c:x val="2.677376171352075E-2"/>
                  <c:y val="-6.8728522336769758E-3"/>
                </c:manualLayout>
              </c:layout>
              <c:showLegendKey val="0"/>
              <c:showVal val="1"/>
              <c:showCatName val="0"/>
              <c:showSerName val="0"/>
              <c:showPercent val="0"/>
              <c:showBubbleSize val="0"/>
            </c:dLbl>
            <c:dLbl>
              <c:idx val="1"/>
              <c:layout>
                <c:manualLayout>
                  <c:x val="1.6064257028112448E-2"/>
                  <c:y val="0"/>
                </c:manualLayout>
              </c:layout>
              <c:showLegendKey val="0"/>
              <c:showVal val="1"/>
              <c:showCatName val="0"/>
              <c:showSerName val="0"/>
              <c:showPercent val="0"/>
              <c:showBubbleSize val="0"/>
            </c:dLbl>
            <c:dLbl>
              <c:idx val="2"/>
              <c:layout>
                <c:manualLayout>
                  <c:x val="3.2128514056224897E-2"/>
                  <c:y val="0"/>
                </c:manualLayout>
              </c:layout>
              <c:showLegendKey val="0"/>
              <c:showVal val="1"/>
              <c:showCatName val="0"/>
              <c:showSerName val="0"/>
              <c:showPercent val="0"/>
              <c:showBubbleSize val="0"/>
            </c:dLbl>
            <c:dLbl>
              <c:idx val="3"/>
              <c:layout>
                <c:manualLayout>
                  <c:x val="1.0709504685408299E-2"/>
                  <c:y val="0"/>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'Математика (профильная)'!$A$15:$A$18</c:f>
              <c:strCache>
                <c:ptCount val="4"/>
                <c:pt idx="0">
                  <c:v>ниже минимального</c:v>
                </c:pt>
                <c:pt idx="1">
                  <c:v>от минимального до 60 баллов</c:v>
                </c:pt>
                <c:pt idx="2">
                  <c:v>61-80 баллов</c:v>
                </c:pt>
                <c:pt idx="3">
                  <c:v>81- 99 баллов</c:v>
                </c:pt>
              </c:strCache>
            </c:strRef>
          </c:cat>
          <c:val>
            <c:numRef>
              <c:f>'Математика (профильная)'!$D$15:$D$18</c:f>
              <c:numCache>
                <c:formatCode>General</c:formatCode>
                <c:ptCount val="4"/>
                <c:pt idx="0">
                  <c:v>0</c:v>
                </c:pt>
                <c:pt idx="1">
                  <c:v>52.6</c:v>
                </c:pt>
                <c:pt idx="2">
                  <c:v>47.4</c:v>
                </c:pt>
                <c:pt idx="3">
                  <c:v>0</c:v>
                </c:pt>
              </c:numCache>
            </c:numRef>
          </c:val>
        </c:ser>
        <c:dLbls>
          <c:showLegendKey val="0"/>
          <c:showVal val="0"/>
          <c:showCatName val="0"/>
          <c:showSerName val="0"/>
          <c:showPercent val="0"/>
          <c:showBubbleSize val="0"/>
        </c:dLbls>
        <c:gapWidth val="150"/>
        <c:shape val="box"/>
        <c:axId val="71742208"/>
        <c:axId val="80786944"/>
        <c:axId val="0"/>
      </c:bar3DChart>
      <c:catAx>
        <c:axId val="71742208"/>
        <c:scaling>
          <c:orientation val="minMax"/>
        </c:scaling>
        <c:delete val="0"/>
        <c:axPos val="b"/>
        <c:majorTickMark val="out"/>
        <c:minorTickMark val="none"/>
        <c:tickLblPos val="nextTo"/>
        <c:txPr>
          <a:bodyPr/>
          <a:lstStyle/>
          <a:p>
            <a:pPr>
              <a:defRPr sz="1500" b="1"/>
            </a:pPr>
            <a:endParaRPr lang="ru-RU"/>
          </a:p>
        </c:txPr>
        <c:crossAx val="80786944"/>
        <c:crosses val="autoZero"/>
        <c:auto val="1"/>
        <c:lblAlgn val="ctr"/>
        <c:lblOffset val="100"/>
        <c:noMultiLvlLbl val="0"/>
      </c:catAx>
      <c:valAx>
        <c:axId val="80786944"/>
        <c:scaling>
          <c:orientation val="minMax"/>
        </c:scaling>
        <c:delete val="0"/>
        <c:axPos val="l"/>
        <c:majorGridlines/>
        <c:numFmt formatCode="General" sourceLinked="1"/>
        <c:majorTickMark val="out"/>
        <c:minorTickMark val="none"/>
        <c:tickLblPos val="nextTo"/>
        <c:crossAx val="7174220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3.9993559832798675E-2"/>
          <c:y val="1.4948570529200459E-2"/>
          <c:w val="0.943031131525226"/>
          <c:h val="0.91320543859324277"/>
        </c:manualLayout>
      </c:layout>
      <c:bar3DChart>
        <c:barDir val="col"/>
        <c:grouping val="clustered"/>
        <c:varyColors val="0"/>
        <c:ser>
          <c:idx val="0"/>
          <c:order val="0"/>
          <c:invertIfNegative val="0"/>
          <c:dLbls>
            <c:dLbl>
              <c:idx val="0"/>
              <c:layout>
                <c:manualLayout>
                  <c:x val="3.3333333333333333E-2"/>
                  <c:y val="-1.3888888888888805E-2"/>
                </c:manualLayout>
              </c:layout>
              <c:showLegendKey val="0"/>
              <c:showVal val="1"/>
              <c:showCatName val="0"/>
              <c:showSerName val="0"/>
              <c:showPercent val="0"/>
              <c:showBubbleSize val="0"/>
            </c:dLbl>
            <c:dLbl>
              <c:idx val="1"/>
              <c:layout>
                <c:manualLayout>
                  <c:x val="1.9444444444444445E-2"/>
                  <c:y val="0"/>
                </c:manualLayout>
              </c:layout>
              <c:showLegendKey val="0"/>
              <c:showVal val="1"/>
              <c:showCatName val="0"/>
              <c:showSerName val="0"/>
              <c:showPercent val="0"/>
              <c:showBubbleSize val="0"/>
            </c:dLbl>
            <c:dLbl>
              <c:idx val="2"/>
              <c:layout>
                <c:manualLayout>
                  <c:x val="2.5000000000000001E-2"/>
                  <c:y val="-9.2592592592592587E-3"/>
                </c:manualLayout>
              </c:layout>
              <c:showLegendKey val="0"/>
              <c:showVal val="1"/>
              <c:showCatName val="0"/>
              <c:showSerName val="0"/>
              <c:showPercent val="0"/>
              <c:showBubbleSize val="0"/>
            </c:dLbl>
            <c:dLbl>
              <c:idx val="3"/>
              <c:layout>
                <c:manualLayout>
                  <c:x val="3.3333333333333333E-2"/>
                  <c:y val="8.4875562720133283E-17"/>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Обществознание!$A$2:$A$5</c:f>
              <c:strCache>
                <c:ptCount val="4"/>
                <c:pt idx="0">
                  <c:v>0-41 балла</c:v>
                </c:pt>
                <c:pt idx="1">
                  <c:v>42-60 баллов</c:v>
                </c:pt>
                <c:pt idx="2">
                  <c:v>61-80 баллов</c:v>
                </c:pt>
                <c:pt idx="3">
                  <c:v>81-99 баллов</c:v>
                </c:pt>
              </c:strCache>
            </c:strRef>
          </c:cat>
          <c:val>
            <c:numRef>
              <c:f>Обществознание!$B$2:$B$5</c:f>
              <c:numCache>
                <c:formatCode>General</c:formatCode>
                <c:ptCount val="4"/>
                <c:pt idx="0">
                  <c:v>0</c:v>
                </c:pt>
                <c:pt idx="1">
                  <c:v>11</c:v>
                </c:pt>
                <c:pt idx="2">
                  <c:v>6</c:v>
                </c:pt>
                <c:pt idx="3">
                  <c:v>0</c:v>
                </c:pt>
              </c:numCache>
            </c:numRef>
          </c:val>
        </c:ser>
        <c:dLbls>
          <c:showLegendKey val="0"/>
          <c:showVal val="0"/>
          <c:showCatName val="0"/>
          <c:showSerName val="0"/>
          <c:showPercent val="0"/>
          <c:showBubbleSize val="0"/>
        </c:dLbls>
        <c:gapWidth val="150"/>
        <c:shape val="box"/>
        <c:axId val="121207808"/>
        <c:axId val="124844288"/>
        <c:axId val="0"/>
      </c:bar3DChart>
      <c:catAx>
        <c:axId val="121207808"/>
        <c:scaling>
          <c:orientation val="minMax"/>
        </c:scaling>
        <c:delete val="0"/>
        <c:axPos val="b"/>
        <c:majorTickMark val="out"/>
        <c:minorTickMark val="none"/>
        <c:tickLblPos val="nextTo"/>
        <c:txPr>
          <a:bodyPr/>
          <a:lstStyle/>
          <a:p>
            <a:pPr>
              <a:defRPr sz="1500" b="1"/>
            </a:pPr>
            <a:endParaRPr lang="ru-RU"/>
          </a:p>
        </c:txPr>
        <c:crossAx val="124844288"/>
        <c:crosses val="autoZero"/>
        <c:auto val="1"/>
        <c:lblAlgn val="ctr"/>
        <c:lblOffset val="100"/>
        <c:noMultiLvlLbl val="0"/>
      </c:catAx>
      <c:valAx>
        <c:axId val="124844288"/>
        <c:scaling>
          <c:orientation val="minMax"/>
        </c:scaling>
        <c:delete val="0"/>
        <c:axPos val="l"/>
        <c:majorGridlines/>
        <c:numFmt formatCode="General" sourceLinked="1"/>
        <c:majorTickMark val="out"/>
        <c:minorTickMark val="none"/>
        <c:tickLblPos val="nextTo"/>
        <c:crossAx val="121207808"/>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Обществознание!$B$7</c:f>
              <c:strCache>
                <c:ptCount val="1"/>
                <c:pt idx="0">
                  <c:v>2018</c:v>
                </c:pt>
              </c:strCache>
            </c:strRef>
          </c:tx>
          <c:invertIfNegative val="0"/>
          <c:dLbls>
            <c:dLbl>
              <c:idx val="1"/>
              <c:layout>
                <c:manualLayout>
                  <c:x val="-0.05"/>
                  <c:y val="2.3148148148148168E-2"/>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Обществознание!$A$8:$A$11</c:f>
              <c:strCache>
                <c:ptCount val="4"/>
                <c:pt idx="0">
                  <c:v>ниже минимального</c:v>
                </c:pt>
                <c:pt idx="1">
                  <c:v>от минимального до 60 баллов</c:v>
                </c:pt>
                <c:pt idx="2">
                  <c:v>61-80 баллов</c:v>
                </c:pt>
                <c:pt idx="3">
                  <c:v>81- 99 баллов</c:v>
                </c:pt>
              </c:strCache>
            </c:strRef>
          </c:cat>
          <c:val>
            <c:numRef>
              <c:f>Обществознание!$B$8:$B$11</c:f>
              <c:numCache>
                <c:formatCode>0.0</c:formatCode>
                <c:ptCount val="4"/>
                <c:pt idx="0">
                  <c:v>12</c:v>
                </c:pt>
                <c:pt idx="1">
                  <c:v>50</c:v>
                </c:pt>
                <c:pt idx="2">
                  <c:v>36</c:v>
                </c:pt>
                <c:pt idx="3">
                  <c:v>2</c:v>
                </c:pt>
              </c:numCache>
            </c:numRef>
          </c:val>
        </c:ser>
        <c:ser>
          <c:idx val="1"/>
          <c:order val="1"/>
          <c:tx>
            <c:strRef>
              <c:f>Обществознание!$C$7</c:f>
              <c:strCache>
                <c:ptCount val="1"/>
                <c:pt idx="0">
                  <c:v>2019</c:v>
                </c:pt>
              </c:strCache>
            </c:strRef>
          </c:tx>
          <c:invertIfNegative val="0"/>
          <c:dLbls>
            <c:dLbl>
              <c:idx val="0"/>
              <c:layout>
                <c:manualLayout>
                  <c:x val="1.3888888888888888E-2"/>
                  <c:y val="0"/>
                </c:manualLayout>
              </c:layout>
              <c:showLegendKey val="0"/>
              <c:showVal val="1"/>
              <c:showCatName val="0"/>
              <c:showSerName val="0"/>
              <c:showPercent val="0"/>
              <c:showBubbleSize val="0"/>
            </c:dLbl>
            <c:dLbl>
              <c:idx val="2"/>
              <c:layout>
                <c:manualLayout>
                  <c:x val="3.6111111111111108E-2"/>
                  <c:y val="0"/>
                </c:manualLayout>
              </c:layout>
              <c:showLegendKey val="0"/>
              <c:showVal val="1"/>
              <c:showCatName val="0"/>
              <c:showSerName val="0"/>
              <c:showPercent val="0"/>
              <c:showBubbleSize val="0"/>
            </c:dLbl>
            <c:dLbl>
              <c:idx val="3"/>
              <c:layout>
                <c:manualLayout>
                  <c:x val="2.2222222222222223E-2"/>
                  <c:y val="0"/>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Обществознание!$A$8:$A$11</c:f>
              <c:strCache>
                <c:ptCount val="4"/>
                <c:pt idx="0">
                  <c:v>ниже минимального</c:v>
                </c:pt>
                <c:pt idx="1">
                  <c:v>от минимального до 60 баллов</c:v>
                </c:pt>
                <c:pt idx="2">
                  <c:v>61-80 баллов</c:v>
                </c:pt>
                <c:pt idx="3">
                  <c:v>81- 99 баллов</c:v>
                </c:pt>
              </c:strCache>
            </c:strRef>
          </c:cat>
          <c:val>
            <c:numRef>
              <c:f>Обществознание!$C$8:$C$11</c:f>
              <c:numCache>
                <c:formatCode>0.0</c:formatCode>
                <c:ptCount val="4"/>
                <c:pt idx="0">
                  <c:v>8.8000000000000007</c:v>
                </c:pt>
                <c:pt idx="1">
                  <c:v>47.1</c:v>
                </c:pt>
                <c:pt idx="2">
                  <c:v>38.200000000000003</c:v>
                </c:pt>
                <c:pt idx="3">
                  <c:v>5.9</c:v>
                </c:pt>
              </c:numCache>
            </c:numRef>
          </c:val>
        </c:ser>
        <c:ser>
          <c:idx val="2"/>
          <c:order val="2"/>
          <c:tx>
            <c:strRef>
              <c:f>Обществознание!$D$7</c:f>
              <c:strCache>
                <c:ptCount val="1"/>
                <c:pt idx="0">
                  <c:v>2020</c:v>
                </c:pt>
              </c:strCache>
            </c:strRef>
          </c:tx>
          <c:invertIfNegative val="0"/>
          <c:dLbls>
            <c:dLbl>
              <c:idx val="0"/>
              <c:layout>
                <c:manualLayout>
                  <c:x val="3.0555555555555555E-2"/>
                  <c:y val="0"/>
                </c:manualLayout>
              </c:layout>
              <c:showLegendKey val="0"/>
              <c:showVal val="1"/>
              <c:showCatName val="0"/>
              <c:showSerName val="0"/>
              <c:showPercent val="0"/>
              <c:showBubbleSize val="0"/>
            </c:dLbl>
            <c:dLbl>
              <c:idx val="1"/>
              <c:layout>
                <c:manualLayout>
                  <c:x val="3.888888888888889E-2"/>
                  <c:y val="0"/>
                </c:manualLayout>
              </c:layout>
              <c:showLegendKey val="0"/>
              <c:showVal val="1"/>
              <c:showCatName val="0"/>
              <c:showSerName val="0"/>
              <c:showPercent val="0"/>
              <c:showBubbleSize val="0"/>
            </c:dLbl>
            <c:dLbl>
              <c:idx val="2"/>
              <c:layout>
                <c:manualLayout>
                  <c:x val="6.6666666666666666E-2"/>
                  <c:y val="2.7777777777777776E-2"/>
                </c:manualLayout>
              </c:layout>
              <c:showLegendKey val="0"/>
              <c:showVal val="1"/>
              <c:showCatName val="0"/>
              <c:showSerName val="0"/>
              <c:showPercent val="0"/>
              <c:showBubbleSize val="0"/>
            </c:dLbl>
            <c:dLbl>
              <c:idx val="3"/>
              <c:layout>
                <c:manualLayout>
                  <c:x val="3.3333333333333333E-2"/>
                  <c:y val="0"/>
                </c:manualLayout>
              </c:layout>
              <c:showLegendKey val="0"/>
              <c:showVal val="1"/>
              <c:showCatName val="0"/>
              <c:showSerName val="0"/>
              <c:showPercent val="0"/>
              <c:showBubbleSize val="0"/>
            </c:dLbl>
            <c:txPr>
              <a:bodyPr/>
              <a:lstStyle/>
              <a:p>
                <a:pPr>
                  <a:defRPr sz="1500" b="1" i="0" baseline="0"/>
                </a:pPr>
                <a:endParaRPr lang="ru-RU"/>
              </a:p>
            </c:txPr>
            <c:showLegendKey val="0"/>
            <c:showVal val="1"/>
            <c:showCatName val="0"/>
            <c:showSerName val="0"/>
            <c:showPercent val="0"/>
            <c:showBubbleSize val="0"/>
            <c:showLeaderLines val="0"/>
          </c:dLbls>
          <c:cat>
            <c:strRef>
              <c:f>Обществознание!$A$8:$A$11</c:f>
              <c:strCache>
                <c:ptCount val="4"/>
                <c:pt idx="0">
                  <c:v>ниже минимального</c:v>
                </c:pt>
                <c:pt idx="1">
                  <c:v>от минимального до 60 баллов</c:v>
                </c:pt>
                <c:pt idx="2">
                  <c:v>61-80 баллов</c:v>
                </c:pt>
                <c:pt idx="3">
                  <c:v>81- 99 баллов</c:v>
                </c:pt>
              </c:strCache>
            </c:strRef>
          </c:cat>
          <c:val>
            <c:numRef>
              <c:f>Обществознание!$D$8:$D$11</c:f>
              <c:numCache>
                <c:formatCode>0.0</c:formatCode>
                <c:ptCount val="4"/>
                <c:pt idx="0">
                  <c:v>0</c:v>
                </c:pt>
                <c:pt idx="1">
                  <c:v>64.7</c:v>
                </c:pt>
                <c:pt idx="2">
                  <c:v>35.299999999999997</c:v>
                </c:pt>
                <c:pt idx="3">
                  <c:v>0</c:v>
                </c:pt>
              </c:numCache>
            </c:numRef>
          </c:val>
        </c:ser>
        <c:dLbls>
          <c:showLegendKey val="0"/>
          <c:showVal val="0"/>
          <c:showCatName val="0"/>
          <c:showSerName val="0"/>
          <c:showPercent val="0"/>
          <c:showBubbleSize val="0"/>
        </c:dLbls>
        <c:gapWidth val="150"/>
        <c:shape val="box"/>
        <c:axId val="117128192"/>
        <c:axId val="120871552"/>
        <c:axId val="0"/>
      </c:bar3DChart>
      <c:catAx>
        <c:axId val="117128192"/>
        <c:scaling>
          <c:orientation val="minMax"/>
        </c:scaling>
        <c:delete val="0"/>
        <c:axPos val="b"/>
        <c:majorTickMark val="out"/>
        <c:minorTickMark val="none"/>
        <c:tickLblPos val="nextTo"/>
        <c:txPr>
          <a:bodyPr/>
          <a:lstStyle/>
          <a:p>
            <a:pPr>
              <a:defRPr sz="1500" b="1"/>
            </a:pPr>
            <a:endParaRPr lang="ru-RU"/>
          </a:p>
        </c:txPr>
        <c:crossAx val="120871552"/>
        <c:crosses val="autoZero"/>
        <c:auto val="1"/>
        <c:lblAlgn val="ctr"/>
        <c:lblOffset val="100"/>
        <c:noMultiLvlLbl val="0"/>
      </c:catAx>
      <c:valAx>
        <c:axId val="120871552"/>
        <c:scaling>
          <c:orientation val="minMax"/>
        </c:scaling>
        <c:delete val="0"/>
        <c:axPos val="l"/>
        <c:majorGridlines/>
        <c:numFmt formatCode="0.0" sourceLinked="1"/>
        <c:majorTickMark val="out"/>
        <c:minorTickMark val="none"/>
        <c:tickLblPos val="nextTo"/>
        <c:crossAx val="117128192"/>
        <c:crosses val="autoZero"/>
        <c:crossBetween val="between"/>
      </c:valAx>
    </c:plotArea>
    <c:legend>
      <c:legendPos val="r"/>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A06BC20-B6B6-4A0A-B600-C5C65C50F7D4}" type="datetimeFigureOut">
              <a:rPr lang="ru-RU" smtClean="0"/>
              <a:t>12.10.2020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1687024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A06BC20-B6B6-4A0A-B600-C5C65C50F7D4}" type="datetimeFigureOut">
              <a:rPr lang="ru-RU" smtClean="0"/>
              <a:t>12.10.2020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3735779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A06BC20-B6B6-4A0A-B600-C5C65C50F7D4}" type="datetimeFigureOut">
              <a:rPr lang="ru-RU" smtClean="0"/>
              <a:t>12.10.2020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1069823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A06BC20-B6B6-4A0A-B600-C5C65C50F7D4}" type="datetimeFigureOut">
              <a:rPr lang="ru-RU" smtClean="0"/>
              <a:t>12.10.2020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117572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A06BC20-B6B6-4A0A-B600-C5C65C50F7D4}" type="datetimeFigureOut">
              <a:rPr lang="ru-RU" smtClean="0"/>
              <a:t>12.10.2020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2583876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A06BC20-B6B6-4A0A-B600-C5C65C50F7D4}" type="datetimeFigureOut">
              <a:rPr lang="ru-RU" smtClean="0"/>
              <a:t>12.10.2020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1219932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A06BC20-B6B6-4A0A-B600-C5C65C50F7D4}" type="datetimeFigureOut">
              <a:rPr lang="ru-RU" smtClean="0"/>
              <a:t>12.10.2020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1802285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A06BC20-B6B6-4A0A-B600-C5C65C50F7D4}" type="datetimeFigureOut">
              <a:rPr lang="ru-RU" smtClean="0"/>
              <a:t>12.10.2020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1658029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A06BC20-B6B6-4A0A-B600-C5C65C50F7D4}" type="datetimeFigureOut">
              <a:rPr lang="ru-RU" smtClean="0"/>
              <a:t>12.10.2020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3374400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A06BC20-B6B6-4A0A-B600-C5C65C50F7D4}" type="datetimeFigureOut">
              <a:rPr lang="ru-RU" smtClean="0"/>
              <a:t>12.10.2020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2233260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A06BC20-B6B6-4A0A-B600-C5C65C50F7D4}" type="datetimeFigureOut">
              <a:rPr lang="ru-RU" smtClean="0"/>
              <a:t>12.10.2020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FA20B4-1C87-45E5-9CF9-DF993C515A16}" type="slidenum">
              <a:rPr lang="ru-RU" smtClean="0"/>
              <a:t>‹#›</a:t>
            </a:fld>
            <a:endParaRPr lang="ru-RU"/>
          </a:p>
        </p:txBody>
      </p:sp>
    </p:spTree>
    <p:extLst>
      <p:ext uri="{BB962C8B-B14F-4D97-AF65-F5344CB8AC3E}">
        <p14:creationId xmlns:p14="http://schemas.microsoft.com/office/powerpoint/2010/main" val="4284035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06BC20-B6B6-4A0A-B600-C5C65C50F7D4}" type="datetimeFigureOut">
              <a:rPr lang="ru-RU" smtClean="0"/>
              <a:t>12.10.2020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FA20B4-1C87-45E5-9CF9-DF993C515A16}" type="slidenum">
              <a:rPr lang="ru-RU" smtClean="0"/>
              <a:t>‹#›</a:t>
            </a:fld>
            <a:endParaRPr lang="ru-RU"/>
          </a:p>
        </p:txBody>
      </p:sp>
    </p:spTree>
    <p:extLst>
      <p:ext uri="{BB962C8B-B14F-4D97-AF65-F5344CB8AC3E}">
        <p14:creationId xmlns:p14="http://schemas.microsoft.com/office/powerpoint/2010/main" val="171516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2882751"/>
          </a:xfrm>
        </p:spPr>
        <p:txBody>
          <a:bodyPr>
            <a:normAutofit fontScale="90000"/>
          </a:bodyPr>
          <a:lstStyle/>
          <a:p>
            <a:r>
              <a:rPr lang="ru-RU" b="1" dirty="0"/>
              <a:t>Аналитический отчет </a:t>
            </a:r>
            <a:r>
              <a:rPr lang="ru-RU" b="1" dirty="0" smtClean="0"/>
              <a:t/>
            </a:r>
            <a:br>
              <a:rPr lang="ru-RU" b="1" dirty="0" smtClean="0"/>
            </a:br>
            <a:r>
              <a:rPr lang="ru-RU" b="1" dirty="0" smtClean="0"/>
              <a:t>о </a:t>
            </a:r>
            <a:r>
              <a:rPr lang="ru-RU" b="1" dirty="0"/>
              <a:t>результатах единого государственного экзамена </a:t>
            </a:r>
            <a:r>
              <a:rPr lang="ru-RU" b="1" dirty="0" smtClean="0"/>
              <a:t/>
            </a:r>
            <a:br>
              <a:rPr lang="ru-RU" b="1" dirty="0" smtClean="0"/>
            </a:br>
            <a:r>
              <a:rPr lang="ru-RU" b="1" dirty="0" smtClean="0"/>
              <a:t>в </a:t>
            </a:r>
            <a:r>
              <a:rPr lang="ru-RU" b="1" dirty="0"/>
              <a:t>2020 году </a:t>
            </a:r>
            <a:r>
              <a:rPr lang="ru-RU" b="1" dirty="0" smtClean="0"/>
              <a:t>в </a:t>
            </a:r>
            <a:r>
              <a:rPr lang="ru-RU" b="1" dirty="0" err="1"/>
              <a:t>Лахденпохском</a:t>
            </a:r>
            <a:r>
              <a:rPr lang="ru-RU" b="1" dirty="0"/>
              <a:t> муниципальном районе.</a:t>
            </a:r>
            <a:r>
              <a:rPr lang="ru-RU" dirty="0"/>
              <a:t/>
            </a:r>
            <a:br>
              <a:rPr lang="ru-RU" dirty="0"/>
            </a:br>
            <a:endParaRPr lang="ru-RU" dirty="0"/>
          </a:p>
        </p:txBody>
      </p:sp>
    </p:spTree>
    <p:extLst>
      <p:ext uri="{BB962C8B-B14F-4D97-AF65-F5344CB8AC3E}">
        <p14:creationId xmlns:p14="http://schemas.microsoft.com/office/powerpoint/2010/main" val="6921648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940966"/>
          </a:xfrm>
        </p:spPr>
        <p:txBody>
          <a:bodyPr>
            <a:noAutofit/>
          </a:bodyPr>
          <a:lstStyle/>
          <a:p>
            <a:r>
              <a:rPr lang="ru-RU" sz="2400" b="1" dirty="0" smtClean="0"/>
              <a:t>Рекомендации для системы образования </a:t>
            </a:r>
            <a:br>
              <a:rPr lang="ru-RU" sz="2400" b="1" dirty="0" smtClean="0"/>
            </a:br>
            <a:r>
              <a:rPr lang="ru-RU" sz="2400" b="1" dirty="0" err="1" smtClean="0"/>
              <a:t>Лахденпохского</a:t>
            </a:r>
            <a:r>
              <a:rPr lang="ru-RU" sz="2400" b="1" dirty="0" smtClean="0"/>
              <a:t> муниципального района:</a:t>
            </a:r>
            <a:br>
              <a:rPr lang="ru-RU" sz="2400" b="1" dirty="0" smtClean="0"/>
            </a:br>
            <a:endParaRPr lang="ru-RU" sz="2400" dirty="0"/>
          </a:p>
        </p:txBody>
      </p:sp>
      <p:sp>
        <p:nvSpPr>
          <p:cNvPr id="3" name="Объект 2"/>
          <p:cNvSpPr>
            <a:spLocks noGrp="1"/>
          </p:cNvSpPr>
          <p:nvPr>
            <p:ph idx="1"/>
          </p:nvPr>
        </p:nvSpPr>
        <p:spPr>
          <a:xfrm>
            <a:off x="457200" y="1196752"/>
            <a:ext cx="8229600" cy="4929411"/>
          </a:xfrm>
        </p:spPr>
        <p:txBody>
          <a:bodyPr>
            <a:normAutofit fontScale="92500"/>
          </a:bodyPr>
          <a:lstStyle/>
          <a:p>
            <a:pPr lvl="0" algn="just"/>
            <a:r>
              <a:rPr lang="ru-RU" sz="2400" dirty="0"/>
              <a:t>В условиях проведения двухуровневого экзамена по математике для организации учебного процесса образовательные организации должны учитывать наличие двух групп учащихся, имеющих различные образовательные запросы. Необходимо, чтобы рабочие программы по математике образовательных организаций предусматривали данную тенденцию.</a:t>
            </a:r>
          </a:p>
          <a:p>
            <a:pPr lvl="0" algn="just"/>
            <a:r>
              <a:rPr lang="ru-RU" sz="2400" dirty="0"/>
              <a:t>Р</a:t>
            </a:r>
            <a:r>
              <a:rPr lang="x-none" sz="2400" smtClean="0"/>
              <a:t>асширить </a:t>
            </a:r>
            <a:r>
              <a:rPr lang="x-none" sz="2400"/>
              <a:t>тематику элективных и факультативных курсов (или включить дополнительные модули) для обучающихся 10-11 классов по математике, направленных на углубленное рассмотрение наиболее значимых теоретических вопросов </a:t>
            </a:r>
            <a:r>
              <a:rPr lang="x-none" sz="2400"/>
              <a:t>предмета</a:t>
            </a:r>
            <a:r>
              <a:rPr lang="x-none" sz="2400" smtClean="0"/>
              <a:t>.</a:t>
            </a:r>
            <a:endParaRPr lang="ru-RU" sz="2400" dirty="0" smtClean="0"/>
          </a:p>
          <a:p>
            <a:pPr algn="just"/>
            <a:r>
              <a:rPr lang="ru-RU" sz="2400" dirty="0" smtClean="0"/>
              <a:t>Усилить контроль по формированию арифметических  навыков обучающихся на ступени   начального и основного образования.</a:t>
            </a:r>
          </a:p>
          <a:p>
            <a:pPr lvl="0" algn="just"/>
            <a:endParaRPr lang="ru-RU" sz="2400" dirty="0"/>
          </a:p>
          <a:p>
            <a:pPr algn="just"/>
            <a:endParaRPr lang="ru-RU" sz="2400" dirty="0"/>
          </a:p>
        </p:txBody>
      </p:sp>
    </p:spTree>
    <p:extLst>
      <p:ext uri="{BB962C8B-B14F-4D97-AF65-F5344CB8AC3E}">
        <p14:creationId xmlns:p14="http://schemas.microsoft.com/office/powerpoint/2010/main" val="26936997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864096"/>
          </a:xfrm>
        </p:spPr>
        <p:txBody>
          <a:bodyPr>
            <a:normAutofit fontScale="90000"/>
          </a:bodyPr>
          <a:lstStyle/>
          <a:p>
            <a:r>
              <a:rPr lang="ru-RU" b="1" dirty="0"/>
              <a:t>Основные результаты ЕГЭ по обществознанию.</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323935004"/>
              </p:ext>
            </p:extLst>
          </p:nvPr>
        </p:nvGraphicFramePr>
        <p:xfrm>
          <a:off x="467544" y="1340768"/>
          <a:ext cx="8229600" cy="51845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3762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1224136"/>
          </a:xfrm>
        </p:spPr>
        <p:txBody>
          <a:bodyPr>
            <a:normAutofit fontScale="90000"/>
          </a:bodyPr>
          <a:lstStyle/>
          <a:p>
            <a:r>
              <a:rPr lang="ru-RU" b="1" dirty="0" smtClean="0"/>
              <a:t>Основные результаты ЕГЭ по обществознанию.</a:t>
            </a:r>
            <a:r>
              <a:rPr lang="ru-RU" dirty="0" smtClean="0"/>
              <a:t/>
            </a:r>
            <a:br>
              <a:rPr lang="ru-RU" dirty="0" smtClean="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230830419"/>
              </p:ext>
            </p:extLst>
          </p:nvPr>
        </p:nvGraphicFramePr>
        <p:xfrm>
          <a:off x="251520" y="1760060"/>
          <a:ext cx="8640960" cy="3613155"/>
        </p:xfrm>
        <a:graphic>
          <a:graphicData uri="http://schemas.openxmlformats.org/drawingml/2006/table">
            <a:tbl>
              <a:tblPr firstRow="1" firstCol="1" bandRow="1">
                <a:tableStyleId>{5C22544A-7EE6-4342-B048-85BDC9FD1C3A}</a:tableStyleId>
              </a:tblPr>
              <a:tblGrid>
                <a:gridCol w="864096"/>
                <a:gridCol w="1876246"/>
                <a:gridCol w="1369799"/>
                <a:gridCol w="1369799"/>
                <a:gridCol w="947637"/>
                <a:gridCol w="947637"/>
                <a:gridCol w="1265746"/>
              </a:tblGrid>
              <a:tr h="328469">
                <a:tc rowSpan="2">
                  <a:txBody>
                    <a:bodyPr/>
                    <a:lstStyle/>
                    <a:p>
                      <a:pPr marL="457200" algn="ctr">
                        <a:lnSpc>
                          <a:spcPct val="115000"/>
                        </a:lnSpc>
                        <a:spcAft>
                          <a:spcPts val="0"/>
                        </a:spcAft>
                      </a:pPr>
                      <a:r>
                        <a:rPr lang="ru-RU" sz="1200" dirty="0">
                          <a:effectLst/>
                        </a:rPr>
                        <a:t>№</a:t>
                      </a:r>
                      <a:endParaRPr lang="ru-RU" sz="1100" dirty="0">
                        <a:effectLst/>
                        <a:latin typeface="Calibri"/>
                        <a:ea typeface="Calibri"/>
                        <a:cs typeface="Times New Roman"/>
                      </a:endParaRPr>
                    </a:p>
                  </a:txBody>
                  <a:tcPr marL="68580" marR="68580" marT="0" marB="0" anchor="ctr"/>
                </a:tc>
                <a:tc rowSpan="2">
                  <a:txBody>
                    <a:bodyPr/>
                    <a:lstStyle/>
                    <a:p>
                      <a:pPr marL="457200" algn="ctr">
                        <a:lnSpc>
                          <a:spcPct val="115000"/>
                        </a:lnSpc>
                        <a:spcAft>
                          <a:spcPts val="0"/>
                        </a:spcAft>
                      </a:pPr>
                      <a:r>
                        <a:rPr lang="ru-RU" sz="1500" dirty="0">
                          <a:effectLst/>
                        </a:rPr>
                        <a:t>Наименование АТЕ</a:t>
                      </a:r>
                      <a:endParaRPr lang="ru-RU" sz="1500" dirty="0">
                        <a:effectLst/>
                        <a:latin typeface="Calibri"/>
                        <a:ea typeface="Calibri"/>
                        <a:cs typeface="Times New Roman"/>
                      </a:endParaRPr>
                    </a:p>
                  </a:txBody>
                  <a:tcPr marL="68580" marR="68580" marT="0" marB="0" anchor="ctr"/>
                </a:tc>
                <a:tc gridSpan="4">
                  <a:txBody>
                    <a:bodyPr/>
                    <a:lstStyle/>
                    <a:p>
                      <a:pPr marL="457200" algn="ctr">
                        <a:lnSpc>
                          <a:spcPct val="115000"/>
                        </a:lnSpc>
                        <a:spcAft>
                          <a:spcPts val="0"/>
                        </a:spcAft>
                      </a:pPr>
                      <a:r>
                        <a:rPr lang="ru-RU" sz="1500" dirty="0">
                          <a:effectLst/>
                        </a:rPr>
                        <a:t>Доля участников, получивших тестовый балл</a:t>
                      </a:r>
                      <a:endParaRPr lang="ru-RU" sz="1500" dirty="0">
                        <a:effectLst/>
                        <a:latin typeface="Calibri"/>
                        <a:ea typeface="Calibri"/>
                        <a:cs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marL="457200" algn="ctr">
                        <a:lnSpc>
                          <a:spcPct val="115000"/>
                        </a:lnSpc>
                        <a:spcAft>
                          <a:spcPts val="0"/>
                        </a:spcAft>
                      </a:pPr>
                      <a:r>
                        <a:rPr lang="ru-RU" sz="1500" dirty="0">
                          <a:effectLst/>
                        </a:rPr>
                        <a:t>Количество участников, получивших 100 баллов</a:t>
                      </a:r>
                      <a:endParaRPr lang="ru-RU" sz="1500" dirty="0">
                        <a:effectLst/>
                        <a:latin typeface="Calibri"/>
                        <a:ea typeface="Calibri"/>
                        <a:cs typeface="Times New Roman"/>
                      </a:endParaRPr>
                    </a:p>
                  </a:txBody>
                  <a:tcPr marL="68580" marR="68580" marT="0" marB="0" anchor="ctr"/>
                </a:tc>
              </a:tr>
              <a:tr h="1970812">
                <a:tc vMerge="1">
                  <a:txBody>
                    <a:bodyPr/>
                    <a:lstStyle/>
                    <a:p>
                      <a:endParaRPr lang="ru-RU"/>
                    </a:p>
                  </a:txBody>
                  <a:tcPr/>
                </a:tc>
                <a:tc vMerge="1">
                  <a:txBody>
                    <a:bodyPr/>
                    <a:lstStyle/>
                    <a:p>
                      <a:endParaRPr lang="ru-RU"/>
                    </a:p>
                  </a:txBody>
                  <a:tcPr/>
                </a:tc>
                <a:tc>
                  <a:txBody>
                    <a:bodyPr/>
                    <a:lstStyle/>
                    <a:p>
                      <a:pPr marL="457200" algn="ctr">
                        <a:lnSpc>
                          <a:spcPct val="115000"/>
                        </a:lnSpc>
                        <a:spcAft>
                          <a:spcPts val="0"/>
                        </a:spcAft>
                      </a:pPr>
                      <a:r>
                        <a:rPr lang="ru-RU" sz="1500" b="1" dirty="0">
                          <a:effectLst/>
                        </a:rPr>
                        <a:t>ниже минимального</a:t>
                      </a:r>
                      <a:endParaRPr lang="ru-RU" sz="1500" b="1" dirty="0">
                        <a:effectLst/>
                        <a:latin typeface="Calibri"/>
                        <a:ea typeface="Calibri"/>
                        <a:cs typeface="Times New Roman"/>
                      </a:endParaRPr>
                    </a:p>
                  </a:txBody>
                  <a:tcPr marL="68580" marR="68580" marT="0" marB="0" anchor="ctr"/>
                </a:tc>
                <a:tc>
                  <a:txBody>
                    <a:bodyPr/>
                    <a:lstStyle/>
                    <a:p>
                      <a:pPr marL="457200" algn="ctr">
                        <a:lnSpc>
                          <a:spcPct val="115000"/>
                        </a:lnSpc>
                        <a:spcAft>
                          <a:spcPts val="0"/>
                        </a:spcAft>
                      </a:pPr>
                      <a:r>
                        <a:rPr lang="ru-RU" sz="1500" b="1" dirty="0">
                          <a:effectLst/>
                        </a:rPr>
                        <a:t>от минимального до 60 баллов</a:t>
                      </a:r>
                      <a:endParaRPr lang="ru-RU" sz="1500" b="1" dirty="0">
                        <a:effectLst/>
                        <a:latin typeface="Calibri"/>
                        <a:ea typeface="Calibri"/>
                        <a:cs typeface="Times New Roman"/>
                      </a:endParaRPr>
                    </a:p>
                  </a:txBody>
                  <a:tcPr marL="68580" marR="68580" marT="0" marB="0" anchor="ctr"/>
                </a:tc>
                <a:tc>
                  <a:txBody>
                    <a:bodyPr/>
                    <a:lstStyle/>
                    <a:p>
                      <a:pPr marL="457200" algn="ctr">
                        <a:lnSpc>
                          <a:spcPct val="115000"/>
                        </a:lnSpc>
                        <a:spcAft>
                          <a:spcPts val="0"/>
                        </a:spcAft>
                      </a:pPr>
                      <a:r>
                        <a:rPr lang="ru-RU" sz="1500" b="1" dirty="0">
                          <a:effectLst/>
                        </a:rPr>
                        <a:t>от 61 до 80 баллов</a:t>
                      </a:r>
                      <a:endParaRPr lang="ru-RU" sz="1500" b="1" dirty="0">
                        <a:effectLst/>
                        <a:latin typeface="Calibri"/>
                        <a:ea typeface="Calibri"/>
                        <a:cs typeface="Times New Roman"/>
                      </a:endParaRPr>
                    </a:p>
                  </a:txBody>
                  <a:tcPr marL="68580" marR="68580" marT="0" marB="0" anchor="ctr"/>
                </a:tc>
                <a:tc>
                  <a:txBody>
                    <a:bodyPr/>
                    <a:lstStyle/>
                    <a:p>
                      <a:pPr marL="457200" algn="ctr">
                        <a:lnSpc>
                          <a:spcPct val="115000"/>
                        </a:lnSpc>
                        <a:spcAft>
                          <a:spcPts val="0"/>
                        </a:spcAft>
                      </a:pPr>
                      <a:r>
                        <a:rPr lang="ru-RU" sz="1500" b="1" dirty="0">
                          <a:effectLst/>
                        </a:rPr>
                        <a:t>от 81 до 99 баллов</a:t>
                      </a:r>
                      <a:endParaRPr lang="ru-RU" sz="1500" b="1" dirty="0">
                        <a:effectLst/>
                        <a:latin typeface="Calibri"/>
                        <a:ea typeface="Calibri"/>
                        <a:cs typeface="Times New Roman"/>
                      </a:endParaRPr>
                    </a:p>
                  </a:txBody>
                  <a:tcPr marL="68580" marR="68580" marT="0" marB="0" anchor="ctr"/>
                </a:tc>
                <a:tc vMerge="1">
                  <a:txBody>
                    <a:bodyPr/>
                    <a:lstStyle/>
                    <a:p>
                      <a:endParaRPr lang="ru-RU"/>
                    </a:p>
                  </a:txBody>
                  <a:tcPr/>
                </a:tc>
              </a:tr>
              <a:tr h="656937">
                <a:tc>
                  <a:txBody>
                    <a:bodyPr/>
                    <a:lstStyle/>
                    <a:p>
                      <a:pPr marL="457200" algn="ctr">
                        <a:lnSpc>
                          <a:spcPct val="115000"/>
                        </a:lnSpc>
                        <a:spcAft>
                          <a:spcPts val="0"/>
                        </a:spcAft>
                      </a:pPr>
                      <a:r>
                        <a:rPr lang="ru-RU" sz="1200">
                          <a:effectLst/>
                        </a:rPr>
                        <a:t>1.</a:t>
                      </a:r>
                      <a:endParaRPr lang="ru-RU" sz="1100">
                        <a:effectLst/>
                        <a:latin typeface="Calibri"/>
                        <a:ea typeface="Calibri"/>
                        <a:cs typeface="Times New Roman"/>
                      </a:endParaRPr>
                    </a:p>
                  </a:txBody>
                  <a:tcPr marL="68580" marR="68580" marT="0" marB="0" anchor="ctr"/>
                </a:tc>
                <a:tc>
                  <a:txBody>
                    <a:bodyPr/>
                    <a:lstStyle/>
                    <a:p>
                      <a:pPr>
                        <a:lnSpc>
                          <a:spcPct val="115000"/>
                        </a:lnSpc>
                        <a:spcAft>
                          <a:spcPts val="0"/>
                        </a:spcAft>
                      </a:pPr>
                      <a:r>
                        <a:rPr lang="ru-RU" sz="1500" b="1" dirty="0" err="1">
                          <a:effectLst/>
                        </a:rPr>
                        <a:t>Лахденпохский</a:t>
                      </a:r>
                      <a:r>
                        <a:rPr lang="ru-RU" sz="1500" b="1" dirty="0">
                          <a:effectLst/>
                        </a:rPr>
                        <a:t> МР*</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0,0%</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64,7%</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35,3%</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0,0%</a:t>
                      </a:r>
                      <a:endParaRPr lang="ru-RU" sz="1500" b="1" dirty="0">
                        <a:effectLst/>
                        <a:latin typeface="Times New Roman"/>
                        <a:ea typeface="Calibri"/>
                        <a:cs typeface="Times New Roman"/>
                      </a:endParaRPr>
                    </a:p>
                  </a:txBody>
                  <a:tcPr marL="68580" marR="68580" marT="0" marB="0" anchor="ctr"/>
                </a:tc>
                <a:tc>
                  <a:txBody>
                    <a:bodyPr/>
                    <a:lstStyle/>
                    <a:p>
                      <a:pPr marL="457200" algn="ctr">
                        <a:lnSpc>
                          <a:spcPct val="115000"/>
                        </a:lnSpc>
                        <a:spcAft>
                          <a:spcPts val="0"/>
                        </a:spcAft>
                      </a:pPr>
                      <a:r>
                        <a:rPr lang="ru-RU" sz="1500" b="1" dirty="0">
                          <a:effectLst/>
                        </a:rPr>
                        <a:t>0</a:t>
                      </a:r>
                      <a:endParaRPr lang="ru-RU" sz="1500" b="1" dirty="0">
                        <a:effectLst/>
                        <a:latin typeface="Calibri"/>
                        <a:ea typeface="Calibri"/>
                        <a:cs typeface="Times New Roman"/>
                      </a:endParaRPr>
                    </a:p>
                  </a:txBody>
                  <a:tcPr marL="68580" marR="68580" marT="0" marB="0" anchor="ctr"/>
                </a:tc>
              </a:tr>
              <a:tr h="656937">
                <a:tc>
                  <a:txBody>
                    <a:bodyPr/>
                    <a:lstStyle/>
                    <a:p>
                      <a:pPr marL="457200" algn="ctr">
                        <a:lnSpc>
                          <a:spcPct val="115000"/>
                        </a:lnSpc>
                        <a:spcAft>
                          <a:spcPts val="0"/>
                        </a:spcAft>
                      </a:pPr>
                      <a:r>
                        <a:rPr lang="ru-RU" sz="1200">
                          <a:effectLst/>
                        </a:rPr>
                        <a:t>2.</a:t>
                      </a:r>
                      <a:endParaRPr lang="ru-RU"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Республика Карелия</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12,9%</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43,2%</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34,5%</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9,3%</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1</a:t>
                      </a:r>
                      <a:endParaRPr lang="ru-RU" sz="1500" b="1" dirty="0">
                        <a:effectLst/>
                        <a:latin typeface="Times New Roman"/>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919393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1296144"/>
          </a:xfrm>
        </p:spPr>
        <p:txBody>
          <a:bodyPr>
            <a:normAutofit fontScale="90000"/>
          </a:bodyPr>
          <a:lstStyle/>
          <a:p>
            <a:r>
              <a:rPr lang="x-none" sz="3600" b="1"/>
              <a:t>Динамика результатов ЕГЭ </a:t>
            </a:r>
            <a:r>
              <a:rPr lang="x-none" sz="3600" b="1"/>
              <a:t>по </a:t>
            </a:r>
            <a:r>
              <a:rPr lang="ru-RU" sz="3600" b="1" dirty="0" smtClean="0"/>
              <a:t>обществознанию </a:t>
            </a:r>
            <a:r>
              <a:rPr lang="x-none" sz="3600" b="1" smtClean="0"/>
              <a:t>за </a:t>
            </a:r>
            <a:r>
              <a:rPr lang="x-none" sz="3600" b="1"/>
              <a:t>последние 3 года</a:t>
            </a:r>
            <a:r>
              <a:rPr lang="ru-RU" sz="3600" b="1" dirty="0"/>
              <a:t>.</a:t>
            </a:r>
            <a:br>
              <a:rPr lang="ru-RU" sz="3600" b="1" dirty="0"/>
            </a:br>
            <a:r>
              <a:rPr lang="ru-RU" dirty="0"/>
              <a:t>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79318363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7843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1008112"/>
          </a:xfrm>
        </p:spPr>
        <p:txBody>
          <a:bodyPr>
            <a:noAutofit/>
          </a:bodyPr>
          <a:lstStyle/>
          <a:p>
            <a:r>
              <a:rPr lang="ru-RU" sz="2400" b="1" dirty="0" smtClean="0"/>
              <a:t>Рекомендации для системы образования </a:t>
            </a:r>
            <a:br>
              <a:rPr lang="ru-RU" sz="2400" b="1" dirty="0" smtClean="0"/>
            </a:br>
            <a:r>
              <a:rPr lang="ru-RU" sz="2400" b="1" dirty="0" err="1" smtClean="0"/>
              <a:t>Лахденпохского</a:t>
            </a:r>
            <a:r>
              <a:rPr lang="ru-RU" sz="2400" b="1" dirty="0" smtClean="0"/>
              <a:t> муниципального района</a:t>
            </a:r>
            <a:r>
              <a:rPr lang="ru-RU" sz="3200" b="1" dirty="0" smtClean="0"/>
              <a:t>:</a:t>
            </a:r>
            <a:br>
              <a:rPr lang="ru-RU" sz="3200" b="1" dirty="0" smtClean="0"/>
            </a:br>
            <a:endParaRPr lang="ru-RU" sz="3200" dirty="0"/>
          </a:p>
        </p:txBody>
      </p:sp>
      <p:sp>
        <p:nvSpPr>
          <p:cNvPr id="3" name="Объект 2"/>
          <p:cNvSpPr>
            <a:spLocks noGrp="1"/>
          </p:cNvSpPr>
          <p:nvPr>
            <p:ph idx="1"/>
          </p:nvPr>
        </p:nvSpPr>
        <p:spPr/>
        <p:txBody>
          <a:bodyPr>
            <a:normAutofit lnSpcReduction="10000"/>
          </a:bodyPr>
          <a:lstStyle/>
          <a:p>
            <a:pPr lvl="0" algn="just"/>
            <a:r>
              <a:rPr lang="ru-RU" sz="2400" dirty="0"/>
              <a:t>необходимо </a:t>
            </a:r>
            <a:r>
              <a:rPr lang="ru-RU" sz="2400" dirty="0" smtClean="0"/>
              <a:t> </a:t>
            </a:r>
            <a:r>
              <a:rPr lang="ru-RU" sz="2400" dirty="0"/>
              <a:t>детально разобраться в причинах некачественного выполнения заданий различных типов и слабого усвоения содержания курса </a:t>
            </a:r>
            <a:r>
              <a:rPr lang="ru-RU" sz="2400" dirty="0" smtClean="0"/>
              <a:t> выпускниками. </a:t>
            </a:r>
          </a:p>
          <a:p>
            <a:pPr algn="just"/>
            <a:r>
              <a:rPr lang="ru-RU" sz="2400" dirty="0"/>
              <a:t>Усилить ВШК над преподаванием обществознания на ступени основного общего образования.</a:t>
            </a:r>
          </a:p>
          <a:p>
            <a:pPr algn="just"/>
            <a:r>
              <a:rPr lang="ru-RU" sz="2400" dirty="0"/>
              <a:t>Школьным методическим объединениям учителей обществознания </a:t>
            </a:r>
            <a:r>
              <a:rPr lang="ru-RU" sz="2400" dirty="0" smtClean="0"/>
              <a:t> </a:t>
            </a:r>
            <a:r>
              <a:rPr lang="ru-RU" sz="2400" dirty="0"/>
              <a:t>проанализировать материалы государственной итоговой аттестации по обществознанию с целью корректировки рабочих программ и внесения в них необходимых дополнений, а также организации работы по преодолению затруднений, выявленных в результате анализа выполнения экзаменационной работы. </a:t>
            </a:r>
          </a:p>
          <a:p>
            <a:pPr lvl="0" algn="just"/>
            <a:endParaRPr lang="ru-RU" sz="2400" dirty="0"/>
          </a:p>
          <a:p>
            <a:endParaRPr lang="ru-RU" dirty="0"/>
          </a:p>
        </p:txBody>
      </p:sp>
    </p:spTree>
    <p:extLst>
      <p:ext uri="{BB962C8B-B14F-4D97-AF65-F5344CB8AC3E}">
        <p14:creationId xmlns:p14="http://schemas.microsoft.com/office/powerpoint/2010/main" val="2344937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1800200"/>
          </a:xfrm>
        </p:spPr>
        <p:txBody>
          <a:bodyPr>
            <a:normAutofit fontScale="90000"/>
          </a:bodyPr>
          <a:lstStyle/>
          <a:p>
            <a:r>
              <a:rPr lang="ru-RU" b="1" dirty="0"/>
              <a:t>Основные результаты ЕГЭ по русскому языку.</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969085108"/>
              </p:ext>
            </p:extLst>
          </p:nvPr>
        </p:nvGraphicFramePr>
        <p:xfrm>
          <a:off x="457200" y="1600200"/>
          <a:ext cx="8229600" cy="47811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29820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1368152"/>
          </a:xfrm>
        </p:spPr>
        <p:txBody>
          <a:bodyPr>
            <a:normAutofit fontScale="90000"/>
          </a:bodyPr>
          <a:lstStyle/>
          <a:p>
            <a:r>
              <a:rPr lang="ru-RU" b="1" dirty="0" smtClean="0"/>
              <a:t>Основные результаты ЕГЭ по русскому языку.</a:t>
            </a:r>
            <a:r>
              <a:rPr lang="ru-RU" dirty="0" smtClean="0"/>
              <a:t/>
            </a:r>
            <a:br>
              <a:rPr lang="ru-RU" dirty="0" smtClean="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985170048"/>
              </p:ext>
            </p:extLst>
          </p:nvPr>
        </p:nvGraphicFramePr>
        <p:xfrm>
          <a:off x="179511" y="1772816"/>
          <a:ext cx="8542709" cy="3456384"/>
        </p:xfrm>
        <a:graphic>
          <a:graphicData uri="http://schemas.openxmlformats.org/drawingml/2006/table">
            <a:tbl>
              <a:tblPr firstRow="1" firstCol="1" bandRow="1">
                <a:tableStyleId>{5C22544A-7EE6-4342-B048-85BDC9FD1C3A}</a:tableStyleId>
              </a:tblPr>
              <a:tblGrid>
                <a:gridCol w="1080121"/>
                <a:gridCol w="1629063"/>
                <a:gridCol w="1354224"/>
                <a:gridCol w="1354224"/>
                <a:gridCol w="936862"/>
                <a:gridCol w="936862"/>
                <a:gridCol w="1251353"/>
              </a:tblGrid>
              <a:tr h="288032">
                <a:tc rowSpan="2">
                  <a:txBody>
                    <a:bodyPr/>
                    <a:lstStyle/>
                    <a:p>
                      <a:pPr marL="457200" algn="ctr">
                        <a:lnSpc>
                          <a:spcPct val="115000"/>
                        </a:lnSpc>
                        <a:spcAft>
                          <a:spcPts val="0"/>
                        </a:spcAft>
                      </a:pPr>
                      <a:r>
                        <a:rPr lang="ru-RU" sz="1200" dirty="0">
                          <a:effectLst/>
                        </a:rPr>
                        <a:t>№</a:t>
                      </a:r>
                      <a:endParaRPr lang="ru-RU" sz="1100" dirty="0">
                        <a:effectLst/>
                        <a:latin typeface="Calibri"/>
                        <a:ea typeface="Calibri"/>
                        <a:cs typeface="Times New Roman"/>
                      </a:endParaRPr>
                    </a:p>
                  </a:txBody>
                  <a:tcPr marL="68580" marR="68580" marT="0" marB="0" anchor="ctr"/>
                </a:tc>
                <a:tc rowSpan="2">
                  <a:txBody>
                    <a:bodyPr/>
                    <a:lstStyle/>
                    <a:p>
                      <a:pPr marL="457200" algn="ctr">
                        <a:lnSpc>
                          <a:spcPct val="115000"/>
                        </a:lnSpc>
                        <a:spcAft>
                          <a:spcPts val="0"/>
                        </a:spcAft>
                      </a:pPr>
                      <a:r>
                        <a:rPr lang="ru-RU" sz="1540" b="1" i="0" baseline="0" dirty="0">
                          <a:effectLst/>
                        </a:rPr>
                        <a:t>Наименование АТЕ</a:t>
                      </a:r>
                      <a:endParaRPr lang="ru-RU" sz="1540" b="1" i="0" baseline="0" dirty="0">
                        <a:effectLst/>
                        <a:latin typeface="Calibri"/>
                        <a:ea typeface="Calibri"/>
                        <a:cs typeface="Times New Roman"/>
                      </a:endParaRPr>
                    </a:p>
                  </a:txBody>
                  <a:tcPr marL="68580" marR="68580" marT="0" marB="0" anchor="ctr"/>
                </a:tc>
                <a:tc gridSpan="4">
                  <a:txBody>
                    <a:bodyPr/>
                    <a:lstStyle/>
                    <a:p>
                      <a:pPr marL="457200" algn="ctr">
                        <a:lnSpc>
                          <a:spcPct val="115000"/>
                        </a:lnSpc>
                        <a:spcAft>
                          <a:spcPts val="0"/>
                        </a:spcAft>
                      </a:pPr>
                      <a:r>
                        <a:rPr lang="ru-RU" sz="1500" baseline="0" dirty="0">
                          <a:effectLst/>
                        </a:rPr>
                        <a:t>Доля участников, получивших тестовый балл</a:t>
                      </a:r>
                      <a:endParaRPr lang="ru-RU" sz="1500" baseline="0" dirty="0">
                        <a:effectLst/>
                        <a:latin typeface="Calibri"/>
                        <a:ea typeface="Calibri"/>
                        <a:cs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marL="457200" algn="ctr">
                        <a:lnSpc>
                          <a:spcPct val="115000"/>
                        </a:lnSpc>
                        <a:spcAft>
                          <a:spcPts val="0"/>
                        </a:spcAft>
                      </a:pPr>
                      <a:r>
                        <a:rPr lang="ru-RU" sz="1500" b="1" i="0" baseline="0">
                          <a:effectLst/>
                        </a:rPr>
                        <a:t>Количество участников, получивших 100 баллов</a:t>
                      </a:r>
                      <a:endParaRPr lang="ru-RU" sz="1500" b="1" i="0" baseline="0">
                        <a:effectLst/>
                        <a:latin typeface="Calibri"/>
                        <a:ea typeface="Calibri"/>
                        <a:cs typeface="Times New Roman"/>
                      </a:endParaRPr>
                    </a:p>
                  </a:txBody>
                  <a:tcPr marL="68580" marR="68580" marT="0" marB="0" anchor="ctr"/>
                </a:tc>
              </a:tr>
              <a:tr h="2016224">
                <a:tc vMerge="1">
                  <a:txBody>
                    <a:bodyPr/>
                    <a:lstStyle/>
                    <a:p>
                      <a:endParaRPr lang="ru-RU"/>
                    </a:p>
                  </a:txBody>
                  <a:tcPr/>
                </a:tc>
                <a:tc vMerge="1">
                  <a:txBody>
                    <a:bodyPr/>
                    <a:lstStyle/>
                    <a:p>
                      <a:endParaRPr lang="ru-RU"/>
                    </a:p>
                  </a:txBody>
                  <a:tcPr/>
                </a:tc>
                <a:tc>
                  <a:txBody>
                    <a:bodyPr/>
                    <a:lstStyle/>
                    <a:p>
                      <a:pPr marL="457200" algn="l">
                        <a:lnSpc>
                          <a:spcPct val="115000"/>
                        </a:lnSpc>
                        <a:spcAft>
                          <a:spcPts val="0"/>
                        </a:spcAft>
                      </a:pPr>
                      <a:r>
                        <a:rPr lang="ru-RU" sz="1540" b="1" i="0" baseline="0" dirty="0">
                          <a:effectLst/>
                        </a:rPr>
                        <a:t>ниже минимального</a:t>
                      </a:r>
                      <a:endParaRPr lang="ru-RU" sz="1540" b="1" i="0" baseline="0" dirty="0">
                        <a:effectLst/>
                        <a:latin typeface="Calibri"/>
                        <a:ea typeface="Calibri"/>
                        <a:cs typeface="Times New Roman"/>
                      </a:endParaRPr>
                    </a:p>
                  </a:txBody>
                  <a:tcPr marL="68580" marR="68580" marT="0" marB="0" anchor="ctr"/>
                </a:tc>
                <a:tc>
                  <a:txBody>
                    <a:bodyPr/>
                    <a:lstStyle/>
                    <a:p>
                      <a:pPr marL="457200" algn="l">
                        <a:lnSpc>
                          <a:spcPct val="115000"/>
                        </a:lnSpc>
                        <a:spcAft>
                          <a:spcPts val="0"/>
                        </a:spcAft>
                      </a:pPr>
                      <a:r>
                        <a:rPr lang="ru-RU" sz="1540" b="1" i="0" baseline="0" dirty="0">
                          <a:effectLst/>
                        </a:rPr>
                        <a:t>от минимального до 60 баллов</a:t>
                      </a:r>
                      <a:endParaRPr lang="ru-RU" sz="1540" b="1" i="0" baseline="0" dirty="0">
                        <a:effectLst/>
                        <a:latin typeface="Calibri"/>
                        <a:ea typeface="Calibri"/>
                        <a:cs typeface="Times New Roman"/>
                      </a:endParaRPr>
                    </a:p>
                  </a:txBody>
                  <a:tcPr marL="68580" marR="68580" marT="0" marB="0" anchor="ctr"/>
                </a:tc>
                <a:tc>
                  <a:txBody>
                    <a:bodyPr/>
                    <a:lstStyle/>
                    <a:p>
                      <a:pPr marL="457200" algn="l">
                        <a:lnSpc>
                          <a:spcPct val="115000"/>
                        </a:lnSpc>
                        <a:spcAft>
                          <a:spcPts val="0"/>
                        </a:spcAft>
                      </a:pPr>
                      <a:r>
                        <a:rPr lang="ru-RU" sz="1540" b="1" i="0" baseline="0" dirty="0">
                          <a:effectLst/>
                        </a:rPr>
                        <a:t>от 61 до 80 баллов</a:t>
                      </a:r>
                      <a:endParaRPr lang="ru-RU" sz="1540" b="1" i="0" baseline="0" dirty="0">
                        <a:effectLst/>
                        <a:latin typeface="Calibri"/>
                        <a:ea typeface="Calibri"/>
                        <a:cs typeface="Times New Roman"/>
                      </a:endParaRPr>
                    </a:p>
                  </a:txBody>
                  <a:tcPr marL="68580" marR="68580" marT="0" marB="0" anchor="ctr"/>
                </a:tc>
                <a:tc>
                  <a:txBody>
                    <a:bodyPr/>
                    <a:lstStyle/>
                    <a:p>
                      <a:pPr marL="457200" algn="l">
                        <a:lnSpc>
                          <a:spcPct val="115000"/>
                        </a:lnSpc>
                        <a:spcAft>
                          <a:spcPts val="0"/>
                        </a:spcAft>
                      </a:pPr>
                      <a:r>
                        <a:rPr lang="ru-RU" sz="1540" b="1" i="0" baseline="0" dirty="0">
                          <a:effectLst/>
                        </a:rPr>
                        <a:t>от 81 до 99 баллов</a:t>
                      </a:r>
                      <a:endParaRPr lang="ru-RU" sz="1540" b="1" i="0" baseline="0" dirty="0">
                        <a:effectLst/>
                        <a:latin typeface="Calibri"/>
                        <a:ea typeface="Calibri"/>
                        <a:cs typeface="Times New Roman"/>
                      </a:endParaRPr>
                    </a:p>
                  </a:txBody>
                  <a:tcPr marL="68580" marR="68580" marT="0" marB="0" anchor="ctr"/>
                </a:tc>
                <a:tc vMerge="1">
                  <a:txBody>
                    <a:bodyPr/>
                    <a:lstStyle/>
                    <a:p>
                      <a:endParaRPr lang="ru-RU"/>
                    </a:p>
                  </a:txBody>
                  <a:tcPr/>
                </a:tc>
              </a:tr>
              <a:tr h="576064">
                <a:tc>
                  <a:txBody>
                    <a:bodyPr/>
                    <a:lstStyle/>
                    <a:p>
                      <a:pPr marL="457200" algn="ctr">
                        <a:lnSpc>
                          <a:spcPct val="115000"/>
                        </a:lnSpc>
                        <a:spcAft>
                          <a:spcPts val="0"/>
                        </a:spcAft>
                      </a:pPr>
                      <a:r>
                        <a:rPr lang="ru-RU" sz="1200">
                          <a:effectLst/>
                        </a:rPr>
                        <a:t>1.</a:t>
                      </a:r>
                      <a:endParaRPr lang="ru-RU"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ru-RU" sz="1500" b="1" dirty="0" err="1">
                          <a:effectLst/>
                        </a:rPr>
                        <a:t>Лахденпохский</a:t>
                      </a:r>
                      <a:r>
                        <a:rPr lang="ru-RU" sz="1500" b="1" dirty="0">
                          <a:effectLst/>
                        </a:rPr>
                        <a:t> МР</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i="0" baseline="0" dirty="0">
                          <a:effectLst/>
                        </a:rPr>
                        <a:t>0,0%</a:t>
                      </a:r>
                      <a:endParaRPr lang="ru-RU" sz="1500" b="1" i="0" baseline="0"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i="0" baseline="0" dirty="0">
                          <a:effectLst/>
                        </a:rPr>
                        <a:t>18,8%</a:t>
                      </a:r>
                      <a:endParaRPr lang="ru-RU" sz="1500" b="1" i="0" baseline="0"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56,3%</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25,0%</a:t>
                      </a:r>
                      <a:endParaRPr lang="ru-RU" sz="1500" b="1" dirty="0">
                        <a:effectLst/>
                        <a:latin typeface="Times New Roman"/>
                        <a:ea typeface="Calibri"/>
                        <a:cs typeface="Times New Roman"/>
                      </a:endParaRPr>
                    </a:p>
                  </a:txBody>
                  <a:tcPr marL="68580" marR="68580" marT="0" marB="0" anchor="ctr"/>
                </a:tc>
                <a:tc>
                  <a:txBody>
                    <a:bodyPr/>
                    <a:lstStyle/>
                    <a:p>
                      <a:pPr marL="457200" algn="ctr">
                        <a:lnSpc>
                          <a:spcPct val="115000"/>
                        </a:lnSpc>
                        <a:spcAft>
                          <a:spcPts val="0"/>
                        </a:spcAft>
                      </a:pPr>
                      <a:r>
                        <a:rPr lang="ru-RU" sz="1200">
                          <a:effectLst/>
                        </a:rPr>
                        <a:t> </a:t>
                      </a:r>
                      <a:endParaRPr lang="ru-RU" sz="1100">
                        <a:effectLst/>
                        <a:latin typeface="Calibri"/>
                        <a:ea typeface="Calibri"/>
                        <a:cs typeface="Times New Roman"/>
                      </a:endParaRPr>
                    </a:p>
                  </a:txBody>
                  <a:tcPr marL="68580" marR="68580" marT="0" marB="0" anchor="ctr"/>
                </a:tc>
              </a:tr>
              <a:tr h="576064">
                <a:tc>
                  <a:txBody>
                    <a:bodyPr/>
                    <a:lstStyle/>
                    <a:p>
                      <a:pPr marL="457200" algn="ctr">
                        <a:lnSpc>
                          <a:spcPct val="115000"/>
                        </a:lnSpc>
                        <a:spcAft>
                          <a:spcPts val="0"/>
                        </a:spcAft>
                      </a:pPr>
                      <a:r>
                        <a:rPr lang="ru-RU" sz="1200">
                          <a:effectLst/>
                        </a:rPr>
                        <a:t>2.</a:t>
                      </a:r>
                      <a:endParaRPr lang="ru-RU"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Республика Карелия</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i="0" baseline="0" dirty="0">
                          <a:effectLst/>
                        </a:rPr>
                        <a:t>0,4%</a:t>
                      </a:r>
                      <a:endParaRPr lang="ru-RU" sz="1500" b="1" i="0" baseline="0"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16,9%</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54,3%</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28,1%</a:t>
                      </a:r>
                      <a:endParaRPr lang="ru-RU" sz="1500" b="1" dirty="0">
                        <a:effectLst/>
                        <a:latin typeface="Times New Roman"/>
                        <a:ea typeface="Calibri"/>
                        <a:cs typeface="Times New Roman"/>
                      </a:endParaRPr>
                    </a:p>
                  </a:txBody>
                  <a:tcPr marL="68580" marR="68580" marT="0" marB="0" anchor="ctr"/>
                </a:tc>
                <a:tc>
                  <a:txBody>
                    <a:bodyPr/>
                    <a:lstStyle/>
                    <a:p>
                      <a:pPr marL="457200" algn="ctr">
                        <a:lnSpc>
                          <a:spcPct val="115000"/>
                        </a:lnSpc>
                        <a:spcAft>
                          <a:spcPts val="0"/>
                        </a:spcAft>
                      </a:pPr>
                      <a:r>
                        <a:rPr lang="ru-RU" sz="1500" b="1" dirty="0">
                          <a:effectLst/>
                        </a:rPr>
                        <a:t>9</a:t>
                      </a:r>
                      <a:endParaRPr lang="ru-RU" sz="1500" b="1"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660643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1368152"/>
          </a:xfrm>
        </p:spPr>
        <p:txBody>
          <a:bodyPr>
            <a:noAutofit/>
          </a:bodyPr>
          <a:lstStyle/>
          <a:p>
            <a:r>
              <a:rPr lang="x-none" sz="4000" b="1"/>
              <a:t>Динамика результатов ЕГЭ по </a:t>
            </a:r>
            <a:r>
              <a:rPr lang="ru-RU" sz="4000" b="1" dirty="0"/>
              <a:t>русскому языку</a:t>
            </a:r>
            <a:r>
              <a:rPr lang="x-none" sz="4000" b="1"/>
              <a:t> за последние 3 года</a:t>
            </a:r>
            <a:r>
              <a:rPr lang="ru-RU" sz="4000" b="1" dirty="0"/>
              <a:t>.</a:t>
            </a:r>
            <a:br>
              <a:rPr lang="ru-RU" sz="4000" b="1" dirty="0"/>
            </a:br>
            <a:endParaRPr lang="ru-RU" sz="40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833850419"/>
              </p:ext>
            </p:extLst>
          </p:nvPr>
        </p:nvGraphicFramePr>
        <p:xfrm>
          <a:off x="467544" y="2060848"/>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95089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1152128"/>
          </a:xfrm>
        </p:spPr>
        <p:txBody>
          <a:bodyPr>
            <a:noAutofit/>
          </a:bodyPr>
          <a:lstStyle/>
          <a:p>
            <a:pPr lvl="1" algn="ctr" rtl="0">
              <a:spcBef>
                <a:spcPct val="0"/>
              </a:spcBef>
            </a:pPr>
            <a:r>
              <a:rPr lang="ru-RU" sz="3200" b="1" dirty="0" smtClean="0">
                <a:latin typeface="+mj-lt"/>
              </a:rPr>
              <a:t>Рекомендации </a:t>
            </a:r>
            <a:r>
              <a:rPr lang="ru-RU" sz="3200" b="1" dirty="0">
                <a:latin typeface="+mj-lt"/>
              </a:rPr>
              <a:t>для системы образования </a:t>
            </a:r>
            <a:r>
              <a:rPr lang="ru-RU" sz="3200" b="1" dirty="0" smtClean="0">
                <a:latin typeface="+mj-lt"/>
              </a:rPr>
              <a:t/>
            </a:r>
            <a:br>
              <a:rPr lang="ru-RU" sz="3200" b="1" dirty="0" smtClean="0">
                <a:latin typeface="+mj-lt"/>
              </a:rPr>
            </a:br>
            <a:r>
              <a:rPr lang="ru-RU" sz="3200" b="1" dirty="0" err="1" smtClean="0">
                <a:latin typeface="+mj-lt"/>
              </a:rPr>
              <a:t>Лахденпохского</a:t>
            </a:r>
            <a:r>
              <a:rPr lang="ru-RU" sz="3200" b="1" dirty="0" smtClean="0">
                <a:latin typeface="+mj-lt"/>
              </a:rPr>
              <a:t> </a:t>
            </a:r>
            <a:r>
              <a:rPr lang="ru-RU" sz="3200" b="1" dirty="0">
                <a:latin typeface="+mj-lt"/>
              </a:rPr>
              <a:t>муниципального района:</a:t>
            </a:r>
            <a:br>
              <a:rPr lang="ru-RU" sz="3200" b="1" dirty="0">
                <a:latin typeface="+mj-lt"/>
              </a:rPr>
            </a:br>
            <a:endParaRPr lang="ru-RU" sz="3200" dirty="0">
              <a:latin typeface="+mj-lt"/>
            </a:endParaRPr>
          </a:p>
        </p:txBody>
      </p:sp>
      <p:sp>
        <p:nvSpPr>
          <p:cNvPr id="3" name="Объект 2"/>
          <p:cNvSpPr>
            <a:spLocks noGrp="1"/>
          </p:cNvSpPr>
          <p:nvPr>
            <p:ph idx="1"/>
          </p:nvPr>
        </p:nvSpPr>
        <p:spPr/>
        <p:txBody>
          <a:bodyPr>
            <a:normAutofit/>
          </a:bodyPr>
          <a:lstStyle/>
          <a:p>
            <a:r>
              <a:rPr lang="ru-RU" sz="2400" dirty="0"/>
              <a:t>Распределить материал для подготовки к экзамену, встраивая его в систему обучения русскому языку  в основной школе. </a:t>
            </a:r>
            <a:endParaRPr lang="ru-RU" sz="2400" dirty="0" smtClean="0"/>
          </a:p>
          <a:p>
            <a:pPr lvl="0"/>
            <a:r>
              <a:rPr lang="ru-RU" sz="2400" dirty="0"/>
              <a:t>Учителям </a:t>
            </a:r>
            <a:r>
              <a:rPr lang="ru-RU" sz="2400" dirty="0" smtClean="0"/>
              <a:t> </a:t>
            </a:r>
            <a:r>
              <a:rPr lang="ru-RU" sz="2400" dirty="0"/>
              <a:t>внимательно познакомиться и познакомить учащихся с критериями  оценивания развернутых ответов</a:t>
            </a:r>
            <a:r>
              <a:rPr lang="ru-RU" sz="2400" dirty="0" smtClean="0"/>
              <a:t>.</a:t>
            </a:r>
          </a:p>
          <a:p>
            <a:r>
              <a:rPr lang="ru-RU" sz="2400" dirty="0"/>
              <a:t>Результаты выполнения части, связанной с созданием развернутого ответа, выявили отсутствие системы в работе по развитию речи обучающихся, возникает необходимость по совершенствованию методики уроков развития речи на всех ступенях обучения.</a:t>
            </a:r>
          </a:p>
          <a:p>
            <a:pPr lvl="0"/>
            <a:endParaRPr lang="ru-RU" sz="2400" dirty="0"/>
          </a:p>
          <a:p>
            <a:endParaRPr lang="ru-RU" sz="2400" dirty="0"/>
          </a:p>
        </p:txBody>
      </p:sp>
    </p:spTree>
    <p:extLst>
      <p:ext uri="{BB962C8B-B14F-4D97-AF65-F5344CB8AC3E}">
        <p14:creationId xmlns:p14="http://schemas.microsoft.com/office/powerpoint/2010/main" val="1636705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lvl="0" algn="just"/>
            <a:r>
              <a:rPr lang="ru-RU" sz="2400" dirty="0" smtClean="0"/>
              <a:t>Следует осторожно относиться к пособиям для подготовки к ЕГЭ, т.к. в некоторых из них встречаются существенные отступления от модели </a:t>
            </a:r>
            <a:r>
              <a:rPr lang="ru-RU" sz="2400" dirty="0" err="1" smtClean="0"/>
              <a:t>КИМов</a:t>
            </a:r>
            <a:r>
              <a:rPr lang="ru-RU" sz="2400" dirty="0" smtClean="0"/>
              <a:t>, что может дезориентировать выпускников.</a:t>
            </a:r>
          </a:p>
          <a:p>
            <a:pPr lvl="0" algn="just"/>
            <a:r>
              <a:rPr lang="ru-RU" sz="2400" dirty="0"/>
              <a:t>Школьным методическим объединениям учителей русского языка и </a:t>
            </a:r>
            <a:r>
              <a:rPr lang="ru-RU" sz="2400" dirty="0" smtClean="0"/>
              <a:t>литературы </a:t>
            </a:r>
            <a:r>
              <a:rPr lang="ru-RU" sz="2400" dirty="0"/>
              <a:t>проанализировать материалы государственной итоговой аттестации по русскому языку с целью корректировки рабочих программ и внесения в них необходимых дополнений, а также организации работы по преодолению затруднений, выявленных в результате анализа. </a:t>
            </a:r>
          </a:p>
          <a:p>
            <a:endParaRPr lang="ru-RU" dirty="0"/>
          </a:p>
        </p:txBody>
      </p:sp>
    </p:spTree>
    <p:extLst>
      <p:ext uri="{BB962C8B-B14F-4D97-AF65-F5344CB8AC3E}">
        <p14:creationId xmlns:p14="http://schemas.microsoft.com/office/powerpoint/2010/main" val="3345630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26170"/>
          </a:xfrm>
        </p:spPr>
        <p:txBody>
          <a:bodyPr>
            <a:normAutofit fontScale="90000"/>
          </a:bodyPr>
          <a:lstStyle/>
          <a:p>
            <a:r>
              <a:rPr lang="ru-RU" b="1" dirty="0"/>
              <a:t>Основные результаты ЕГЭ по математике (профильный уровень).</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96383530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59339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1584176"/>
          </a:xfrm>
        </p:spPr>
        <p:txBody>
          <a:bodyPr>
            <a:normAutofit fontScale="90000"/>
          </a:bodyPr>
          <a:lstStyle/>
          <a:p>
            <a:r>
              <a:rPr lang="ru-RU" b="1" dirty="0" smtClean="0"/>
              <a:t>Основные результаты ЕГЭ по математике (профильный уровень).</a:t>
            </a:r>
            <a:r>
              <a:rPr lang="ru-RU" dirty="0" smtClean="0"/>
              <a:t/>
            </a:r>
            <a:br>
              <a:rPr lang="ru-RU" dirty="0" smtClean="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779224975"/>
              </p:ext>
            </p:extLst>
          </p:nvPr>
        </p:nvGraphicFramePr>
        <p:xfrm>
          <a:off x="323528" y="1772816"/>
          <a:ext cx="8568949" cy="3528392"/>
        </p:xfrm>
        <a:graphic>
          <a:graphicData uri="http://schemas.openxmlformats.org/drawingml/2006/table">
            <a:tbl>
              <a:tblPr firstRow="1" firstCol="1" bandRow="1">
                <a:tableStyleId>{5C22544A-7EE6-4342-B048-85BDC9FD1C3A}</a:tableStyleId>
              </a:tblPr>
              <a:tblGrid>
                <a:gridCol w="792088"/>
                <a:gridCol w="1656184"/>
                <a:gridCol w="1512168"/>
                <a:gridCol w="1473834"/>
                <a:gridCol w="939739"/>
                <a:gridCol w="939739"/>
                <a:gridCol w="1255197"/>
              </a:tblGrid>
              <a:tr h="320763">
                <a:tc rowSpan="2">
                  <a:txBody>
                    <a:bodyPr/>
                    <a:lstStyle/>
                    <a:p>
                      <a:pPr marL="457200" algn="ctr">
                        <a:lnSpc>
                          <a:spcPct val="115000"/>
                        </a:lnSpc>
                        <a:spcAft>
                          <a:spcPts val="0"/>
                        </a:spcAft>
                      </a:pPr>
                      <a:r>
                        <a:rPr lang="ru-RU" sz="1200" dirty="0">
                          <a:effectLst/>
                        </a:rPr>
                        <a:t>№</a:t>
                      </a:r>
                      <a:endParaRPr lang="ru-RU" sz="1100" dirty="0">
                        <a:effectLst/>
                        <a:latin typeface="Calibri"/>
                        <a:ea typeface="Calibri"/>
                        <a:cs typeface="Times New Roman"/>
                      </a:endParaRPr>
                    </a:p>
                  </a:txBody>
                  <a:tcPr marL="68580" marR="68580" marT="0" marB="0" anchor="ctr"/>
                </a:tc>
                <a:tc rowSpan="2">
                  <a:txBody>
                    <a:bodyPr/>
                    <a:lstStyle/>
                    <a:p>
                      <a:pPr marL="457200" algn="ctr">
                        <a:lnSpc>
                          <a:spcPct val="115000"/>
                        </a:lnSpc>
                        <a:spcAft>
                          <a:spcPts val="0"/>
                        </a:spcAft>
                      </a:pPr>
                      <a:r>
                        <a:rPr lang="ru-RU" sz="1200" dirty="0">
                          <a:effectLst/>
                        </a:rPr>
                        <a:t>Наименование АТЕ</a:t>
                      </a:r>
                      <a:endParaRPr lang="ru-RU" sz="1100" dirty="0">
                        <a:effectLst/>
                        <a:latin typeface="Calibri"/>
                        <a:ea typeface="Calibri"/>
                        <a:cs typeface="Times New Roman"/>
                      </a:endParaRPr>
                    </a:p>
                  </a:txBody>
                  <a:tcPr marL="68580" marR="68580" marT="0" marB="0" anchor="ctr"/>
                </a:tc>
                <a:tc gridSpan="4">
                  <a:txBody>
                    <a:bodyPr/>
                    <a:lstStyle/>
                    <a:p>
                      <a:pPr marL="457200" algn="ctr">
                        <a:lnSpc>
                          <a:spcPct val="115000"/>
                        </a:lnSpc>
                        <a:spcAft>
                          <a:spcPts val="0"/>
                        </a:spcAft>
                      </a:pPr>
                      <a:r>
                        <a:rPr lang="ru-RU" sz="1500" b="0" dirty="0">
                          <a:effectLst/>
                        </a:rPr>
                        <a:t>Доля участников, получивших тестовый балл</a:t>
                      </a:r>
                      <a:endParaRPr lang="ru-RU" sz="1500" b="0" dirty="0">
                        <a:effectLst/>
                        <a:latin typeface="Calibri"/>
                        <a:ea typeface="Calibri"/>
                        <a:cs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marL="457200" algn="ctr">
                        <a:lnSpc>
                          <a:spcPct val="115000"/>
                        </a:lnSpc>
                        <a:spcAft>
                          <a:spcPts val="0"/>
                        </a:spcAft>
                      </a:pPr>
                      <a:r>
                        <a:rPr lang="ru-RU" sz="1200">
                          <a:effectLst/>
                        </a:rPr>
                        <a:t>Количество участников, получивших 100 баллов</a:t>
                      </a:r>
                      <a:endParaRPr lang="ru-RU" sz="1100">
                        <a:effectLst/>
                        <a:latin typeface="Calibri"/>
                        <a:ea typeface="Calibri"/>
                        <a:cs typeface="Times New Roman"/>
                      </a:endParaRPr>
                    </a:p>
                  </a:txBody>
                  <a:tcPr marL="68580" marR="68580" marT="0" marB="0" anchor="ctr"/>
                </a:tc>
              </a:tr>
              <a:tr h="1924577">
                <a:tc vMerge="1">
                  <a:txBody>
                    <a:bodyPr/>
                    <a:lstStyle/>
                    <a:p>
                      <a:endParaRPr lang="ru-RU"/>
                    </a:p>
                  </a:txBody>
                  <a:tcPr/>
                </a:tc>
                <a:tc vMerge="1">
                  <a:txBody>
                    <a:bodyPr/>
                    <a:lstStyle/>
                    <a:p>
                      <a:endParaRPr lang="ru-RU"/>
                    </a:p>
                  </a:txBody>
                  <a:tcPr/>
                </a:tc>
                <a:tc>
                  <a:txBody>
                    <a:bodyPr/>
                    <a:lstStyle/>
                    <a:p>
                      <a:pPr marL="457200" algn="ctr">
                        <a:lnSpc>
                          <a:spcPct val="115000"/>
                        </a:lnSpc>
                        <a:spcAft>
                          <a:spcPts val="0"/>
                        </a:spcAft>
                      </a:pPr>
                      <a:r>
                        <a:rPr lang="ru-RU" sz="1500" b="0" dirty="0">
                          <a:effectLst/>
                        </a:rPr>
                        <a:t>ниже минимального</a:t>
                      </a:r>
                      <a:endParaRPr lang="ru-RU" sz="1500" b="0" dirty="0">
                        <a:effectLst/>
                        <a:latin typeface="Calibri"/>
                        <a:ea typeface="Calibri"/>
                        <a:cs typeface="Times New Roman"/>
                      </a:endParaRPr>
                    </a:p>
                  </a:txBody>
                  <a:tcPr marL="68580" marR="68580" marT="0" marB="0" anchor="ctr"/>
                </a:tc>
                <a:tc>
                  <a:txBody>
                    <a:bodyPr/>
                    <a:lstStyle/>
                    <a:p>
                      <a:pPr marL="457200" algn="ctr">
                        <a:lnSpc>
                          <a:spcPct val="115000"/>
                        </a:lnSpc>
                        <a:spcAft>
                          <a:spcPts val="0"/>
                        </a:spcAft>
                      </a:pPr>
                      <a:r>
                        <a:rPr lang="ru-RU" sz="1500" b="0" dirty="0">
                          <a:effectLst/>
                        </a:rPr>
                        <a:t>от минимального до 60 баллов</a:t>
                      </a:r>
                      <a:endParaRPr lang="ru-RU" sz="1500" b="0" dirty="0">
                        <a:effectLst/>
                        <a:latin typeface="Calibri"/>
                        <a:ea typeface="Calibri"/>
                        <a:cs typeface="Times New Roman"/>
                      </a:endParaRPr>
                    </a:p>
                  </a:txBody>
                  <a:tcPr marL="68580" marR="68580" marT="0" marB="0" anchor="ctr"/>
                </a:tc>
                <a:tc>
                  <a:txBody>
                    <a:bodyPr/>
                    <a:lstStyle/>
                    <a:p>
                      <a:pPr marL="457200" algn="ctr">
                        <a:lnSpc>
                          <a:spcPct val="115000"/>
                        </a:lnSpc>
                        <a:spcAft>
                          <a:spcPts val="0"/>
                        </a:spcAft>
                      </a:pPr>
                      <a:r>
                        <a:rPr lang="ru-RU" sz="1500" b="0" dirty="0">
                          <a:effectLst/>
                        </a:rPr>
                        <a:t>от 61 до 80 баллов</a:t>
                      </a:r>
                      <a:endParaRPr lang="ru-RU" sz="1500" b="0" dirty="0">
                        <a:effectLst/>
                        <a:latin typeface="Calibri"/>
                        <a:ea typeface="Calibri"/>
                        <a:cs typeface="Times New Roman"/>
                      </a:endParaRPr>
                    </a:p>
                  </a:txBody>
                  <a:tcPr marL="68580" marR="68580" marT="0" marB="0" anchor="ctr"/>
                </a:tc>
                <a:tc>
                  <a:txBody>
                    <a:bodyPr/>
                    <a:lstStyle/>
                    <a:p>
                      <a:pPr marL="457200" algn="ctr">
                        <a:lnSpc>
                          <a:spcPct val="115000"/>
                        </a:lnSpc>
                        <a:spcAft>
                          <a:spcPts val="0"/>
                        </a:spcAft>
                      </a:pPr>
                      <a:r>
                        <a:rPr lang="ru-RU" sz="1200">
                          <a:effectLst/>
                        </a:rPr>
                        <a:t>от 81 до 99 баллов</a:t>
                      </a:r>
                      <a:endParaRPr lang="ru-RU" sz="1100">
                        <a:effectLst/>
                        <a:latin typeface="Calibri"/>
                        <a:ea typeface="Calibri"/>
                        <a:cs typeface="Times New Roman"/>
                      </a:endParaRPr>
                    </a:p>
                  </a:txBody>
                  <a:tcPr marL="68580" marR="68580" marT="0" marB="0" anchor="ctr"/>
                </a:tc>
                <a:tc vMerge="1">
                  <a:txBody>
                    <a:bodyPr/>
                    <a:lstStyle/>
                    <a:p>
                      <a:endParaRPr lang="ru-RU"/>
                    </a:p>
                  </a:txBody>
                  <a:tcPr/>
                </a:tc>
              </a:tr>
              <a:tr h="641526">
                <a:tc>
                  <a:txBody>
                    <a:bodyPr/>
                    <a:lstStyle/>
                    <a:p>
                      <a:pPr marL="457200" algn="ctr">
                        <a:lnSpc>
                          <a:spcPct val="115000"/>
                        </a:lnSpc>
                        <a:spcAft>
                          <a:spcPts val="0"/>
                        </a:spcAft>
                      </a:pPr>
                      <a:r>
                        <a:rPr lang="ru-RU" sz="1200">
                          <a:effectLst/>
                        </a:rPr>
                        <a:t>1.</a:t>
                      </a:r>
                      <a:endParaRPr lang="ru-RU"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ru-RU" sz="1500" b="1" dirty="0" err="1">
                          <a:effectLst/>
                        </a:rPr>
                        <a:t>Лахденпохский</a:t>
                      </a:r>
                      <a:r>
                        <a:rPr lang="ru-RU" sz="1500" b="1" dirty="0">
                          <a:effectLst/>
                        </a:rPr>
                        <a:t> МР*</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0,0%</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52,6%</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47,4%</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0,0%</a:t>
                      </a:r>
                      <a:endParaRPr lang="ru-RU" sz="1500" b="1" dirty="0">
                        <a:effectLst/>
                        <a:latin typeface="Times New Roman"/>
                        <a:ea typeface="Calibri"/>
                        <a:cs typeface="Times New Roman"/>
                      </a:endParaRPr>
                    </a:p>
                  </a:txBody>
                  <a:tcPr marL="68580" marR="68580" marT="0" marB="0" anchor="ctr"/>
                </a:tc>
                <a:tc>
                  <a:txBody>
                    <a:bodyPr/>
                    <a:lstStyle/>
                    <a:p>
                      <a:pPr marL="457200" algn="ctr">
                        <a:lnSpc>
                          <a:spcPct val="115000"/>
                        </a:lnSpc>
                        <a:spcAft>
                          <a:spcPts val="0"/>
                        </a:spcAft>
                      </a:pPr>
                      <a:r>
                        <a:rPr lang="ru-RU" sz="1500" b="1" dirty="0">
                          <a:effectLst/>
                        </a:rPr>
                        <a:t>0</a:t>
                      </a:r>
                      <a:endParaRPr lang="ru-RU" sz="1500" b="1" dirty="0">
                        <a:effectLst/>
                        <a:latin typeface="Calibri"/>
                        <a:ea typeface="Calibri"/>
                        <a:cs typeface="Times New Roman"/>
                      </a:endParaRPr>
                    </a:p>
                  </a:txBody>
                  <a:tcPr marL="68580" marR="68580" marT="0" marB="0" anchor="ctr"/>
                </a:tc>
              </a:tr>
              <a:tr h="641526">
                <a:tc>
                  <a:txBody>
                    <a:bodyPr/>
                    <a:lstStyle/>
                    <a:p>
                      <a:pPr marL="457200" algn="ctr">
                        <a:lnSpc>
                          <a:spcPct val="115000"/>
                        </a:lnSpc>
                        <a:spcAft>
                          <a:spcPts val="0"/>
                        </a:spcAft>
                      </a:pPr>
                      <a:r>
                        <a:rPr lang="ru-RU" sz="1200">
                          <a:effectLst/>
                        </a:rPr>
                        <a:t>2.</a:t>
                      </a:r>
                      <a:endParaRPr lang="ru-RU" sz="11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Республика Карелия</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6,7%</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51,5%</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36,3%</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5,5%</a:t>
                      </a:r>
                      <a:endParaRPr lang="ru-RU" sz="1500" b="1" dirty="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500" b="1" dirty="0">
                          <a:effectLst/>
                        </a:rPr>
                        <a:t>0</a:t>
                      </a:r>
                      <a:endParaRPr lang="ru-RU" sz="1500" b="1" dirty="0">
                        <a:effectLst/>
                        <a:latin typeface="Times New Roman"/>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5991225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1584176"/>
          </a:xfrm>
        </p:spPr>
        <p:txBody>
          <a:bodyPr>
            <a:normAutofit fontScale="90000"/>
          </a:bodyPr>
          <a:lstStyle/>
          <a:p>
            <a:r>
              <a:rPr lang="ru-RU" sz="4000" b="1" dirty="0" smtClean="0"/>
              <a:t/>
            </a:r>
            <a:br>
              <a:rPr lang="ru-RU" sz="4000" b="1" dirty="0" smtClean="0"/>
            </a:br>
            <a:r>
              <a:rPr lang="ru-RU" sz="4000" b="1" dirty="0" smtClean="0"/>
              <a:t/>
            </a:r>
            <a:br>
              <a:rPr lang="ru-RU" sz="4000" b="1" dirty="0" smtClean="0"/>
            </a:br>
            <a:r>
              <a:rPr lang="x-none" sz="4000" b="1" smtClean="0"/>
              <a:t>Динамика </a:t>
            </a:r>
            <a:r>
              <a:rPr lang="x-none" sz="4000" b="1"/>
              <a:t>результатов ЕГЭ по </a:t>
            </a:r>
            <a:r>
              <a:rPr lang="ru-RU" sz="4000" b="1" dirty="0"/>
              <a:t>математике (профильный уровень)</a:t>
            </a:r>
            <a:br>
              <a:rPr lang="ru-RU" sz="4000" b="1" dirty="0"/>
            </a:br>
            <a:r>
              <a:rPr lang="x-none" sz="4000" b="1"/>
              <a:t>за последние 3 года</a:t>
            </a:r>
            <a:r>
              <a:rPr lang="ru-RU" b="1" dirty="0"/>
              <a:t>.</a:t>
            </a:r>
            <a:br>
              <a:rPr lang="ru-RU" b="1" dirty="0"/>
            </a:br>
            <a:r>
              <a:rPr lang="ru-RU" dirty="0"/>
              <a:t>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676457786"/>
              </p:ext>
            </p:extLst>
          </p:nvPr>
        </p:nvGraphicFramePr>
        <p:xfrm>
          <a:off x="179512" y="1916112"/>
          <a:ext cx="8784976" cy="46812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23584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570</Words>
  <Application>Microsoft Office PowerPoint</Application>
  <PresentationFormat>Экран (4:3)</PresentationFormat>
  <Paragraphs>124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Аналитический отчет  о результатах единого государственного экзамена  в 2020 году в Лахденпохском муниципальном районе. </vt:lpstr>
      <vt:lpstr>Основные результаты ЕГЭ по русскому языку. </vt:lpstr>
      <vt:lpstr>Основные результаты ЕГЭ по русскому языку. </vt:lpstr>
      <vt:lpstr>Динамика результатов ЕГЭ по русскому языку за последние 3 года. </vt:lpstr>
      <vt:lpstr>Рекомендации для системы образования  Лахденпохского муниципального района: </vt:lpstr>
      <vt:lpstr>Презентация PowerPoint</vt:lpstr>
      <vt:lpstr>Основные результаты ЕГЭ по математике (профильный уровень). </vt:lpstr>
      <vt:lpstr>Основные результаты ЕГЭ по математике (профильный уровень). </vt:lpstr>
      <vt:lpstr>  Динамика результатов ЕГЭ по математике (профильный уровень) за последние 3 года.   </vt:lpstr>
      <vt:lpstr>Рекомендации для системы образования  Лахденпохского муниципального района: </vt:lpstr>
      <vt:lpstr>Основные результаты ЕГЭ по обществознанию. </vt:lpstr>
      <vt:lpstr>Основные результаты ЕГЭ по обществознанию. </vt:lpstr>
      <vt:lpstr>Динамика результатов ЕГЭ по обществознанию за последние 3 года.   </vt:lpstr>
      <vt:lpstr>Рекомендации для системы образования  Лахденпохского муниципального района: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Аналитический отчет  о результатах единого государственного экзамена  в 2020 году в Лахденпохском муниципальном районе. </dc:title>
  <dc:creator>Пользователь</dc:creator>
  <cp:lastModifiedBy>Пользователь</cp:lastModifiedBy>
  <cp:revision>12</cp:revision>
  <dcterms:created xsi:type="dcterms:W3CDTF">2020-10-12T12:04:53Z</dcterms:created>
  <dcterms:modified xsi:type="dcterms:W3CDTF">2020-10-12T13:01:02Z</dcterms:modified>
</cp:coreProperties>
</file>